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88" r:id="rId1"/>
  </p:sldMasterIdLst>
  <p:notesMasterIdLst>
    <p:notesMasterId r:id="rId37"/>
  </p:notesMasterIdLst>
  <p:sldIdLst>
    <p:sldId id="256" r:id="rId2"/>
    <p:sldId id="321" r:id="rId3"/>
    <p:sldId id="259" r:id="rId4"/>
    <p:sldId id="257" r:id="rId5"/>
    <p:sldId id="258" r:id="rId6"/>
    <p:sldId id="294" r:id="rId7"/>
    <p:sldId id="261" r:id="rId8"/>
    <p:sldId id="357" r:id="rId9"/>
    <p:sldId id="302" r:id="rId10"/>
    <p:sldId id="325" r:id="rId11"/>
    <p:sldId id="387" r:id="rId12"/>
    <p:sldId id="358" r:id="rId13"/>
    <p:sldId id="398" r:id="rId14"/>
    <p:sldId id="404" r:id="rId15"/>
    <p:sldId id="399" r:id="rId16"/>
    <p:sldId id="402" r:id="rId17"/>
    <p:sldId id="388" r:id="rId18"/>
    <p:sldId id="384" r:id="rId19"/>
    <p:sldId id="389" r:id="rId20"/>
    <p:sldId id="390" r:id="rId21"/>
    <p:sldId id="363" r:id="rId22"/>
    <p:sldId id="403" r:id="rId23"/>
    <p:sldId id="391" r:id="rId24"/>
    <p:sldId id="392" r:id="rId25"/>
    <p:sldId id="386" r:id="rId26"/>
    <p:sldId id="400" r:id="rId27"/>
    <p:sldId id="393" r:id="rId28"/>
    <p:sldId id="394" r:id="rId29"/>
    <p:sldId id="397" r:id="rId30"/>
    <p:sldId id="396" r:id="rId31"/>
    <p:sldId id="395" r:id="rId32"/>
    <p:sldId id="401" r:id="rId33"/>
    <p:sldId id="405" r:id="rId34"/>
    <p:sldId id="319" r:id="rId35"/>
    <p:sldId id="31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26A"/>
    <a:srgbClr val="E5F45A"/>
    <a:srgbClr val="4426FA"/>
    <a:srgbClr val="FF00FF"/>
    <a:srgbClr val="055AA7"/>
    <a:srgbClr val="0583EB"/>
    <a:srgbClr val="3D45E3"/>
    <a:srgbClr val="99FF66"/>
    <a:srgbClr val="5874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F21C7A-DA76-44DC-8A84-675745E02B65}" v="399" dt="2024-11-03T17:04:17.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58" autoAdjust="0"/>
    <p:restoredTop sz="88588" autoAdjust="0"/>
  </p:normalViewPr>
  <p:slideViewPr>
    <p:cSldViewPr snapToGrid="0">
      <p:cViewPr>
        <p:scale>
          <a:sx n="89" d="100"/>
          <a:sy n="89" d="100"/>
        </p:scale>
        <p:origin x="66" y="49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BBAF9-3517-4809-9363-7D870287FA5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4771855-D7CA-4E40-8DEE-A00F9F433F60}">
      <dgm:prSet/>
      <dgm:spPr/>
      <dgm:t>
        <a:bodyPr/>
        <a:lstStyle/>
        <a:p>
          <a:r>
            <a:rPr lang="en-US"/>
            <a:t>GOALS OF THE BIG BOOK:</a:t>
          </a:r>
        </a:p>
      </dgm:t>
    </dgm:pt>
    <dgm:pt modelId="{D6980F49-C49D-453E-8496-B8E914C24971}" type="parTrans" cxnId="{648F1129-D2E1-46B4-8F92-1641981D9FAE}">
      <dgm:prSet/>
      <dgm:spPr/>
      <dgm:t>
        <a:bodyPr/>
        <a:lstStyle/>
        <a:p>
          <a:endParaRPr lang="en-US"/>
        </a:p>
      </dgm:t>
    </dgm:pt>
    <dgm:pt modelId="{D2BE9034-4ABC-430D-B4C7-375CC933D5FB}" type="sibTrans" cxnId="{648F1129-D2E1-46B4-8F92-1641981D9FAE}">
      <dgm:prSet/>
      <dgm:spPr/>
      <dgm:t>
        <a:bodyPr/>
        <a:lstStyle/>
        <a:p>
          <a:endParaRPr lang="en-US"/>
        </a:p>
      </dgm:t>
    </dgm:pt>
    <dgm:pt modelId="{7FC761DB-AF89-42C7-B5E9-C0B56DA46796}">
      <dgm:prSet/>
      <dgm:spPr/>
      <dgm:t>
        <a:bodyPr/>
        <a:lstStyle/>
        <a:p>
          <a:pPr marL="171450" lvl="1" indent="0" algn="l" defTabSz="800100">
            <a:lnSpc>
              <a:spcPct val="90000"/>
            </a:lnSpc>
            <a:spcBef>
              <a:spcPct val="0"/>
            </a:spcBef>
            <a:spcAft>
              <a:spcPct val="15000"/>
            </a:spcAft>
          </a:pPr>
          <a:r>
            <a:rPr lang="en-US" sz="1800" b="1" kern="1200" dirty="0"/>
            <a:t>1st GOAL -  THE PROBLEM</a:t>
          </a:r>
          <a:endParaRPr lang="en-US" sz="1800" kern="1200" dirty="0"/>
        </a:p>
      </dgm:t>
    </dgm:pt>
    <dgm:pt modelId="{9B049506-EC70-4FC6-B843-348A5ABB2FF1}" type="parTrans" cxnId="{3E56B2A7-5CDD-460C-A042-1C6C3FCAEDE6}">
      <dgm:prSet/>
      <dgm:spPr/>
      <dgm:t>
        <a:bodyPr/>
        <a:lstStyle/>
        <a:p>
          <a:endParaRPr lang="en-US"/>
        </a:p>
      </dgm:t>
    </dgm:pt>
    <dgm:pt modelId="{7240D792-EB26-4EF6-9B43-8D0E40D78D66}" type="sibTrans" cxnId="{3E56B2A7-5CDD-460C-A042-1C6C3FCAEDE6}">
      <dgm:prSet/>
      <dgm:spPr/>
      <dgm:t>
        <a:bodyPr/>
        <a:lstStyle/>
        <a:p>
          <a:endParaRPr lang="en-US"/>
        </a:p>
      </dgm:t>
    </dgm:pt>
    <dgm:pt modelId="{BC815C98-2670-4B0F-B90B-B9637B741F5B}">
      <dgm:prSet/>
      <dgm:spPr/>
      <dgm:t>
        <a:bodyPr/>
        <a:lstStyle/>
        <a:p>
          <a:pPr marL="342900" lvl="2" indent="0" algn="l" defTabSz="800100">
            <a:lnSpc>
              <a:spcPct val="90000"/>
            </a:lnSpc>
            <a:spcBef>
              <a:spcPct val="0"/>
            </a:spcBef>
            <a:spcAft>
              <a:spcPct val="15000"/>
            </a:spcAft>
          </a:pPr>
          <a:r>
            <a:rPr lang="en-US" sz="1800" i="1" kern="1200" dirty="0"/>
            <a:t>The Dr.’s Opinion </a:t>
          </a:r>
          <a:endParaRPr lang="en-US" sz="1800" kern="1200" dirty="0"/>
        </a:p>
      </dgm:t>
    </dgm:pt>
    <dgm:pt modelId="{90AB14A8-8935-4740-99BA-9B6155782839}" type="parTrans" cxnId="{5D905276-016E-4FDE-9A5D-6D236AD832F2}">
      <dgm:prSet/>
      <dgm:spPr/>
      <dgm:t>
        <a:bodyPr/>
        <a:lstStyle/>
        <a:p>
          <a:endParaRPr lang="en-US"/>
        </a:p>
      </dgm:t>
    </dgm:pt>
    <dgm:pt modelId="{B4A496C8-87E0-419D-A7AC-DBC99A63DA3C}" type="sibTrans" cxnId="{5D905276-016E-4FDE-9A5D-6D236AD832F2}">
      <dgm:prSet/>
      <dgm:spPr/>
      <dgm:t>
        <a:bodyPr/>
        <a:lstStyle/>
        <a:p>
          <a:endParaRPr lang="en-US"/>
        </a:p>
      </dgm:t>
    </dgm:pt>
    <dgm:pt modelId="{E2726FCB-7520-49EB-B42C-C5C5410D2EDB}">
      <dgm:prSet/>
      <dgm:spPr/>
      <dgm:t>
        <a:bodyPr/>
        <a:lstStyle/>
        <a:p>
          <a:pPr marL="342900" lvl="2" indent="0" algn="l" defTabSz="800100">
            <a:lnSpc>
              <a:spcPct val="90000"/>
            </a:lnSpc>
            <a:spcBef>
              <a:spcPct val="0"/>
            </a:spcBef>
            <a:spcAft>
              <a:spcPct val="15000"/>
            </a:spcAft>
          </a:pPr>
          <a:r>
            <a:rPr lang="en-US" sz="1800" i="1" kern="1200"/>
            <a:t>Chapter 1 - Bill’s Story</a:t>
          </a:r>
          <a:endParaRPr lang="en-US" sz="1800" kern="1200"/>
        </a:p>
      </dgm:t>
    </dgm:pt>
    <dgm:pt modelId="{14CC5B34-C28A-4C76-A37D-09654BC36D8E}" type="parTrans" cxnId="{A820362A-646F-4260-AC1B-F8D36F23D6F1}">
      <dgm:prSet/>
      <dgm:spPr/>
      <dgm:t>
        <a:bodyPr/>
        <a:lstStyle/>
        <a:p>
          <a:endParaRPr lang="en-US"/>
        </a:p>
      </dgm:t>
    </dgm:pt>
    <dgm:pt modelId="{7197B2E6-5192-4B1A-8EE5-E4D0F0E52735}" type="sibTrans" cxnId="{A820362A-646F-4260-AC1B-F8D36F23D6F1}">
      <dgm:prSet/>
      <dgm:spPr/>
      <dgm:t>
        <a:bodyPr/>
        <a:lstStyle/>
        <a:p>
          <a:endParaRPr lang="en-US"/>
        </a:p>
      </dgm:t>
    </dgm:pt>
    <dgm:pt modelId="{F7A7DE8E-6097-407F-8DE1-5F523B2FCEC3}">
      <dgm:prSet/>
      <dgm:spPr/>
      <dgm:t>
        <a:bodyPr/>
        <a:lstStyle/>
        <a:p>
          <a:pPr marL="171450" lvl="1" indent="0" algn="l" defTabSz="800100">
            <a:lnSpc>
              <a:spcPct val="90000"/>
            </a:lnSpc>
            <a:spcBef>
              <a:spcPct val="0"/>
            </a:spcBef>
            <a:spcAft>
              <a:spcPct val="15000"/>
            </a:spcAft>
          </a:pPr>
          <a:r>
            <a:rPr lang="en-US" sz="1800" b="1" kern="1200"/>
            <a:t>2nd GOAL -  THE SOLUTION</a:t>
          </a:r>
          <a:r>
            <a:rPr lang="en-US" sz="1800" kern="1200"/>
            <a:t> </a:t>
          </a:r>
        </a:p>
      </dgm:t>
    </dgm:pt>
    <dgm:pt modelId="{A493153C-0D1B-46FB-B62D-6BDFCA5581FC}" type="parTrans" cxnId="{41050425-6F8A-4891-823D-5A67F8FBE61A}">
      <dgm:prSet/>
      <dgm:spPr/>
      <dgm:t>
        <a:bodyPr/>
        <a:lstStyle/>
        <a:p>
          <a:endParaRPr lang="en-US"/>
        </a:p>
      </dgm:t>
    </dgm:pt>
    <dgm:pt modelId="{DB12CD3C-7B77-46F0-B743-49B09CD15663}" type="sibTrans" cxnId="{41050425-6F8A-4891-823D-5A67F8FBE61A}">
      <dgm:prSet/>
      <dgm:spPr/>
      <dgm:t>
        <a:bodyPr/>
        <a:lstStyle/>
        <a:p>
          <a:endParaRPr lang="en-US"/>
        </a:p>
      </dgm:t>
    </dgm:pt>
    <dgm:pt modelId="{8A6A27A3-9919-4E24-A595-BA9165234C4A}">
      <dgm:prSet/>
      <dgm:spPr/>
      <dgm:t>
        <a:bodyPr/>
        <a:lstStyle/>
        <a:p>
          <a:pPr marL="342900" lvl="2" indent="0" algn="l" defTabSz="800100">
            <a:lnSpc>
              <a:spcPct val="90000"/>
            </a:lnSpc>
            <a:spcBef>
              <a:spcPct val="0"/>
            </a:spcBef>
            <a:spcAft>
              <a:spcPct val="15000"/>
            </a:spcAft>
          </a:pPr>
          <a:r>
            <a:rPr lang="en-US" sz="1800" i="1" kern="1200" dirty="0"/>
            <a:t>Chapter 2: There Is A Solution </a:t>
          </a:r>
          <a:endParaRPr lang="en-US" sz="1800" kern="1200" dirty="0"/>
        </a:p>
      </dgm:t>
    </dgm:pt>
    <dgm:pt modelId="{87FF99B8-EE17-4877-8CD7-8A0B8C6682D5}" type="parTrans" cxnId="{A341144D-A946-4524-A571-1AF24FFB5405}">
      <dgm:prSet/>
      <dgm:spPr/>
      <dgm:t>
        <a:bodyPr/>
        <a:lstStyle/>
        <a:p>
          <a:endParaRPr lang="en-US"/>
        </a:p>
      </dgm:t>
    </dgm:pt>
    <dgm:pt modelId="{89E15FCF-5EA7-4FD9-9DDD-F06F1CA77124}" type="sibTrans" cxnId="{A341144D-A946-4524-A571-1AF24FFB5405}">
      <dgm:prSet/>
      <dgm:spPr/>
      <dgm:t>
        <a:bodyPr/>
        <a:lstStyle/>
        <a:p>
          <a:endParaRPr lang="en-US"/>
        </a:p>
      </dgm:t>
    </dgm:pt>
    <dgm:pt modelId="{2A79AFAD-5B4E-4899-A695-378D4E518BAD}">
      <dgm:prSet custT="1"/>
      <dgm:spPr/>
      <dgm:t>
        <a:bodyPr/>
        <a:lstStyle/>
        <a:p>
          <a:pPr marL="342900" lvl="2" indent="0" algn="l" defTabSz="800100">
            <a:lnSpc>
              <a:spcPct val="90000"/>
            </a:lnSpc>
            <a:spcBef>
              <a:spcPct val="0"/>
            </a:spcBef>
            <a:spcAft>
              <a:spcPct val="15000"/>
            </a:spcAft>
          </a:pPr>
          <a:r>
            <a:rPr lang="en-US" sz="1800" i="1" kern="1200" dirty="0">
              <a:solidFill>
                <a:srgbClr val="000000">
                  <a:hueOff val="0"/>
                  <a:satOff val="0"/>
                  <a:lumOff val="0"/>
                  <a:alphaOff val="0"/>
                </a:srgbClr>
              </a:solidFill>
              <a:latin typeface="Corbel" panose="020B0503020204020204"/>
              <a:ea typeface="+mn-ea"/>
              <a:cs typeface="+mn-cs"/>
            </a:rPr>
            <a:t>Chapter 3: More About Alcoholism</a:t>
          </a:r>
        </a:p>
      </dgm:t>
    </dgm:pt>
    <dgm:pt modelId="{965A7ECE-85CF-4086-A11A-C64A62F4C502}" type="parTrans" cxnId="{666EBE83-3DA1-48C1-965C-C68E772225FA}">
      <dgm:prSet/>
      <dgm:spPr/>
      <dgm:t>
        <a:bodyPr/>
        <a:lstStyle/>
        <a:p>
          <a:endParaRPr lang="en-US"/>
        </a:p>
      </dgm:t>
    </dgm:pt>
    <dgm:pt modelId="{7A7756CB-301D-4DB0-8DA1-E94793B8C20D}" type="sibTrans" cxnId="{666EBE83-3DA1-48C1-965C-C68E772225FA}">
      <dgm:prSet/>
      <dgm:spPr/>
      <dgm:t>
        <a:bodyPr/>
        <a:lstStyle/>
        <a:p>
          <a:endParaRPr lang="en-US"/>
        </a:p>
      </dgm:t>
    </dgm:pt>
    <dgm:pt modelId="{DB370564-09F5-48B7-B383-B2BF74B18CE8}">
      <dgm:prSet custT="1"/>
      <dgm:spPr/>
      <dgm:t>
        <a:bodyPr/>
        <a:lstStyle/>
        <a:p>
          <a:pPr marL="342900" lvl="2" indent="0" algn="l" defTabSz="800100">
            <a:lnSpc>
              <a:spcPct val="90000"/>
            </a:lnSpc>
            <a:spcBef>
              <a:spcPct val="0"/>
            </a:spcBef>
            <a:spcAft>
              <a:spcPct val="15000"/>
            </a:spcAft>
          </a:pPr>
          <a:r>
            <a:rPr lang="en-US" sz="1800" i="1" kern="1200" dirty="0">
              <a:solidFill>
                <a:srgbClr val="000000">
                  <a:hueOff val="0"/>
                  <a:satOff val="0"/>
                  <a:lumOff val="0"/>
                  <a:alphaOff val="0"/>
                </a:srgbClr>
              </a:solidFill>
              <a:latin typeface="Corbel" panose="020B0503020204020204"/>
              <a:ea typeface="+mn-ea"/>
              <a:cs typeface="+mn-cs"/>
            </a:rPr>
            <a:t>Chapter 4: We Agnostics</a:t>
          </a:r>
        </a:p>
      </dgm:t>
    </dgm:pt>
    <dgm:pt modelId="{EADEAA2C-427B-4375-8841-04D97F20BAC1}" type="parTrans" cxnId="{9F348289-BEA8-434E-97B1-CEC9F1974620}">
      <dgm:prSet/>
      <dgm:spPr/>
      <dgm:t>
        <a:bodyPr/>
        <a:lstStyle/>
        <a:p>
          <a:endParaRPr lang="en-US"/>
        </a:p>
      </dgm:t>
    </dgm:pt>
    <dgm:pt modelId="{7A6A2301-2D6D-464A-9AB6-A02ADBEE99EA}" type="sibTrans" cxnId="{9F348289-BEA8-434E-97B1-CEC9F1974620}">
      <dgm:prSet/>
      <dgm:spPr/>
      <dgm:t>
        <a:bodyPr/>
        <a:lstStyle/>
        <a:p>
          <a:endParaRPr lang="en-US"/>
        </a:p>
      </dgm:t>
    </dgm:pt>
    <dgm:pt modelId="{30F3F754-E5D9-4D69-8703-F8C123606089}">
      <dgm:prSet/>
      <dgm:spPr/>
      <dgm:t>
        <a:bodyPr/>
        <a:lstStyle/>
        <a:p>
          <a:pPr marL="171450" lvl="1" indent="0" algn="l" defTabSz="800100">
            <a:lnSpc>
              <a:spcPct val="90000"/>
            </a:lnSpc>
            <a:spcBef>
              <a:spcPct val="0"/>
            </a:spcBef>
            <a:spcAft>
              <a:spcPct val="15000"/>
            </a:spcAft>
          </a:pPr>
          <a:r>
            <a:rPr lang="en-US" sz="1800" b="1" kern="1200" dirty="0"/>
            <a:t>3rd GOAL – ACTION</a:t>
          </a:r>
          <a:endParaRPr lang="en-US" sz="1800" kern="1200" dirty="0"/>
        </a:p>
      </dgm:t>
    </dgm:pt>
    <dgm:pt modelId="{52371735-1A10-4688-8BAA-0DB75DA93963}" type="parTrans" cxnId="{95A0E1AA-B5B4-42AA-B9E2-64F40AFF84E4}">
      <dgm:prSet/>
      <dgm:spPr/>
      <dgm:t>
        <a:bodyPr/>
        <a:lstStyle/>
        <a:p>
          <a:endParaRPr lang="en-US"/>
        </a:p>
      </dgm:t>
    </dgm:pt>
    <dgm:pt modelId="{11658133-4BF1-4520-830E-A148FDCA846C}" type="sibTrans" cxnId="{95A0E1AA-B5B4-42AA-B9E2-64F40AFF84E4}">
      <dgm:prSet/>
      <dgm:spPr/>
      <dgm:t>
        <a:bodyPr/>
        <a:lstStyle/>
        <a:p>
          <a:endParaRPr lang="en-US"/>
        </a:p>
      </dgm:t>
    </dgm:pt>
    <dgm:pt modelId="{CA8FF3FF-03D4-4FFA-8A9C-F5995E04D538}">
      <dgm:prSet/>
      <dgm:spPr/>
      <dgm:t>
        <a:bodyPr/>
        <a:lstStyle/>
        <a:p>
          <a:pPr marL="342900" lvl="2" indent="0" algn="l" defTabSz="800100">
            <a:lnSpc>
              <a:spcPct val="90000"/>
            </a:lnSpc>
            <a:spcBef>
              <a:spcPct val="0"/>
            </a:spcBef>
            <a:spcAft>
              <a:spcPct val="15000"/>
            </a:spcAft>
          </a:pPr>
          <a:r>
            <a:rPr lang="en-US" sz="1800" i="1" kern="1200" dirty="0"/>
            <a:t>Chapter 5: How It Works</a:t>
          </a:r>
          <a:endParaRPr lang="en-US" sz="1800" kern="1200" dirty="0"/>
        </a:p>
      </dgm:t>
    </dgm:pt>
    <dgm:pt modelId="{56AFF127-A832-40C3-9807-6514DF8FE7D6}" type="parTrans" cxnId="{A2BCC5C5-622F-4D43-8C24-B21AFAC66DF9}">
      <dgm:prSet/>
      <dgm:spPr/>
      <dgm:t>
        <a:bodyPr/>
        <a:lstStyle/>
        <a:p>
          <a:endParaRPr lang="en-US"/>
        </a:p>
      </dgm:t>
    </dgm:pt>
    <dgm:pt modelId="{BFFDF071-06E4-4CE9-9AEA-7FB5AE10B54A}" type="sibTrans" cxnId="{A2BCC5C5-622F-4D43-8C24-B21AFAC66DF9}">
      <dgm:prSet/>
      <dgm:spPr/>
      <dgm:t>
        <a:bodyPr/>
        <a:lstStyle/>
        <a:p>
          <a:endParaRPr lang="en-US"/>
        </a:p>
      </dgm:t>
    </dgm:pt>
    <dgm:pt modelId="{7725518D-292F-43D3-84E5-BB2FDB3E028E}">
      <dgm:prSet custT="1"/>
      <dgm:spPr/>
      <dgm:t>
        <a:bodyPr/>
        <a:lstStyle/>
        <a:p>
          <a:pPr marL="342900" lvl="2" indent="0" algn="l" defTabSz="800100">
            <a:lnSpc>
              <a:spcPct val="90000"/>
            </a:lnSpc>
            <a:spcBef>
              <a:spcPct val="0"/>
            </a:spcBef>
            <a:spcAft>
              <a:spcPct val="15000"/>
            </a:spcAft>
          </a:pPr>
          <a:r>
            <a:rPr lang="en-US" sz="1800" b="1" i="1" kern="1200" dirty="0">
              <a:solidFill>
                <a:schemeClr val="accent1">
                  <a:lumMod val="75000"/>
                </a:schemeClr>
              </a:solidFill>
            </a:rPr>
            <a:t>Chapter 6: Into Action</a:t>
          </a:r>
          <a:endParaRPr lang="en-US" sz="1800" b="1" kern="1200" dirty="0">
            <a:solidFill>
              <a:schemeClr val="accent1">
                <a:lumMod val="75000"/>
              </a:schemeClr>
            </a:solidFill>
          </a:endParaRPr>
        </a:p>
      </dgm:t>
    </dgm:pt>
    <dgm:pt modelId="{800F2EE8-4BDC-487A-A2C0-1C9E894586F7}" type="parTrans" cxnId="{3902A7F2-4CC7-4100-B0B1-6C5E07A6E9F4}">
      <dgm:prSet/>
      <dgm:spPr/>
      <dgm:t>
        <a:bodyPr/>
        <a:lstStyle/>
        <a:p>
          <a:endParaRPr lang="en-US"/>
        </a:p>
      </dgm:t>
    </dgm:pt>
    <dgm:pt modelId="{D381CA1B-395E-43ED-ABED-3D5495E48BA5}" type="sibTrans" cxnId="{3902A7F2-4CC7-4100-B0B1-6C5E07A6E9F4}">
      <dgm:prSet/>
      <dgm:spPr/>
      <dgm:t>
        <a:bodyPr/>
        <a:lstStyle/>
        <a:p>
          <a:endParaRPr lang="en-US"/>
        </a:p>
      </dgm:t>
    </dgm:pt>
    <dgm:pt modelId="{136F165E-2C1B-4747-84E4-804F8A1F9056}">
      <dgm:prSet custT="1"/>
      <dgm:spPr/>
      <dgm:t>
        <a:bodyPr/>
        <a:lstStyle/>
        <a:p>
          <a:pPr marL="342900" lvl="2" indent="0" algn="l" defTabSz="800100">
            <a:lnSpc>
              <a:spcPct val="90000"/>
            </a:lnSpc>
            <a:spcBef>
              <a:spcPct val="0"/>
            </a:spcBef>
            <a:spcAft>
              <a:spcPct val="15000"/>
            </a:spcAft>
          </a:pPr>
          <a:r>
            <a:rPr lang="en-US" sz="1800" b="1" i="1" kern="1200" dirty="0">
              <a:solidFill>
                <a:srgbClr val="156082">
                  <a:lumMod val="75000"/>
                </a:srgbClr>
              </a:solidFill>
              <a:latin typeface="Corbel" panose="020B0503020204020204"/>
              <a:ea typeface="+mn-ea"/>
              <a:cs typeface="+mn-cs"/>
            </a:rPr>
            <a:t>Chapter 7: Working with Others</a:t>
          </a:r>
          <a:endParaRPr lang="en-US" sz="1800" b="1" kern="1200" dirty="0">
            <a:solidFill>
              <a:schemeClr val="accent1">
                <a:lumMod val="75000"/>
              </a:schemeClr>
            </a:solidFill>
          </a:endParaRPr>
        </a:p>
      </dgm:t>
    </dgm:pt>
    <dgm:pt modelId="{E2C5B57D-A7C1-4236-964D-F367507A33FB}" type="parTrans" cxnId="{629E8C96-F503-43FA-BE1F-43FA61F844B1}">
      <dgm:prSet/>
      <dgm:spPr/>
      <dgm:t>
        <a:bodyPr/>
        <a:lstStyle/>
        <a:p>
          <a:endParaRPr lang="en-US"/>
        </a:p>
      </dgm:t>
    </dgm:pt>
    <dgm:pt modelId="{2826FE27-B6AE-4C67-909C-17E7F5965F6A}" type="sibTrans" cxnId="{629E8C96-F503-43FA-BE1F-43FA61F844B1}">
      <dgm:prSet/>
      <dgm:spPr/>
      <dgm:t>
        <a:bodyPr/>
        <a:lstStyle/>
        <a:p>
          <a:endParaRPr lang="en-US"/>
        </a:p>
      </dgm:t>
    </dgm:pt>
    <dgm:pt modelId="{BAA687ED-1448-4469-B8C6-E9E22C345B0F}" type="pres">
      <dgm:prSet presAssocID="{4B4BBAF9-3517-4809-9363-7D870287FA5B}" presName="linear" presStyleCnt="0">
        <dgm:presLayoutVars>
          <dgm:dir/>
          <dgm:animLvl val="lvl"/>
          <dgm:resizeHandles val="exact"/>
        </dgm:presLayoutVars>
      </dgm:prSet>
      <dgm:spPr/>
    </dgm:pt>
    <dgm:pt modelId="{90C9894C-B254-4134-8190-4D676B00D118}" type="pres">
      <dgm:prSet presAssocID="{D4771855-D7CA-4E40-8DEE-A00F9F433F60}" presName="parentLin" presStyleCnt="0"/>
      <dgm:spPr/>
    </dgm:pt>
    <dgm:pt modelId="{DE0D7E19-2CC2-4379-9295-6348384B18F5}" type="pres">
      <dgm:prSet presAssocID="{D4771855-D7CA-4E40-8DEE-A00F9F433F60}" presName="parentLeftMargin" presStyleLbl="node1" presStyleIdx="0" presStyleCnt="1"/>
      <dgm:spPr/>
    </dgm:pt>
    <dgm:pt modelId="{6E7D6727-9589-421F-AB1B-5A8A92A2AF3A}" type="pres">
      <dgm:prSet presAssocID="{D4771855-D7CA-4E40-8DEE-A00F9F433F60}" presName="parentText" presStyleLbl="node1" presStyleIdx="0" presStyleCnt="1">
        <dgm:presLayoutVars>
          <dgm:chMax val="0"/>
          <dgm:bulletEnabled val="1"/>
        </dgm:presLayoutVars>
      </dgm:prSet>
      <dgm:spPr/>
    </dgm:pt>
    <dgm:pt modelId="{E26DAFB6-A103-4769-BD1E-0E2D7715F630}" type="pres">
      <dgm:prSet presAssocID="{D4771855-D7CA-4E40-8DEE-A00F9F433F60}" presName="negativeSpace" presStyleCnt="0"/>
      <dgm:spPr/>
    </dgm:pt>
    <dgm:pt modelId="{6D1F6143-14FD-45CD-9F58-EA0DC3347BD8}" type="pres">
      <dgm:prSet presAssocID="{D4771855-D7CA-4E40-8DEE-A00F9F433F60}" presName="childText" presStyleLbl="conFgAcc1" presStyleIdx="0" presStyleCnt="1" custLinFactNeighborX="-1837" custLinFactNeighborY="59914">
        <dgm:presLayoutVars>
          <dgm:bulletEnabled val="1"/>
        </dgm:presLayoutVars>
      </dgm:prSet>
      <dgm:spPr/>
    </dgm:pt>
  </dgm:ptLst>
  <dgm:cxnLst>
    <dgm:cxn modelId="{EA4D5808-549A-49FE-BFD3-682379E072F6}" type="presOf" srcId="{D4771855-D7CA-4E40-8DEE-A00F9F433F60}" destId="{6E7D6727-9589-421F-AB1B-5A8A92A2AF3A}" srcOrd="1" destOrd="0" presId="urn:microsoft.com/office/officeart/2005/8/layout/list1"/>
    <dgm:cxn modelId="{AD1D040B-AC38-40A2-9019-6CEE7CC149A0}" type="presOf" srcId="{E2726FCB-7520-49EB-B42C-C5C5410D2EDB}" destId="{6D1F6143-14FD-45CD-9F58-EA0DC3347BD8}" srcOrd="0" destOrd="2" presId="urn:microsoft.com/office/officeart/2005/8/layout/list1"/>
    <dgm:cxn modelId="{5F7F8D22-1D97-41D6-A3F0-C460A099CC30}" type="presOf" srcId="{136F165E-2C1B-4747-84E4-804F8A1F9056}" destId="{6D1F6143-14FD-45CD-9F58-EA0DC3347BD8}" srcOrd="0" destOrd="10" presId="urn:microsoft.com/office/officeart/2005/8/layout/list1"/>
    <dgm:cxn modelId="{41050425-6F8A-4891-823D-5A67F8FBE61A}" srcId="{D4771855-D7CA-4E40-8DEE-A00F9F433F60}" destId="{F7A7DE8E-6097-407F-8DE1-5F523B2FCEC3}" srcOrd="1" destOrd="0" parTransId="{A493153C-0D1B-46FB-B62D-6BDFCA5581FC}" sibTransId="{DB12CD3C-7B77-46F0-B743-49B09CD15663}"/>
    <dgm:cxn modelId="{648F1129-D2E1-46B4-8F92-1641981D9FAE}" srcId="{4B4BBAF9-3517-4809-9363-7D870287FA5B}" destId="{D4771855-D7CA-4E40-8DEE-A00F9F433F60}" srcOrd="0" destOrd="0" parTransId="{D6980F49-C49D-453E-8496-B8E914C24971}" sibTransId="{D2BE9034-4ABC-430D-B4C7-375CC933D5FB}"/>
    <dgm:cxn modelId="{2D90242A-017E-4F01-9656-D99C3348BA44}" type="presOf" srcId="{7FC761DB-AF89-42C7-B5E9-C0B56DA46796}" destId="{6D1F6143-14FD-45CD-9F58-EA0DC3347BD8}" srcOrd="0" destOrd="0" presId="urn:microsoft.com/office/officeart/2005/8/layout/list1"/>
    <dgm:cxn modelId="{A820362A-646F-4260-AC1B-F8D36F23D6F1}" srcId="{7FC761DB-AF89-42C7-B5E9-C0B56DA46796}" destId="{E2726FCB-7520-49EB-B42C-C5C5410D2EDB}" srcOrd="1" destOrd="0" parTransId="{14CC5B34-C28A-4C76-A37D-09654BC36D8E}" sibTransId="{7197B2E6-5192-4B1A-8EE5-E4D0F0E52735}"/>
    <dgm:cxn modelId="{154A643A-C725-4B7A-859F-E946D2F26E93}" type="presOf" srcId="{DB370564-09F5-48B7-B383-B2BF74B18CE8}" destId="{6D1F6143-14FD-45CD-9F58-EA0DC3347BD8}" srcOrd="0" destOrd="6" presId="urn:microsoft.com/office/officeart/2005/8/layout/list1"/>
    <dgm:cxn modelId="{3D580463-3CB5-4723-A408-A36C4355BDFB}" type="presOf" srcId="{2A79AFAD-5B4E-4899-A695-378D4E518BAD}" destId="{6D1F6143-14FD-45CD-9F58-EA0DC3347BD8}" srcOrd="0" destOrd="5" presId="urn:microsoft.com/office/officeart/2005/8/layout/list1"/>
    <dgm:cxn modelId="{E4E2B869-AD3D-4F3A-916F-AC37433267D3}" type="presOf" srcId="{F7A7DE8E-6097-407F-8DE1-5F523B2FCEC3}" destId="{6D1F6143-14FD-45CD-9F58-EA0DC3347BD8}" srcOrd="0" destOrd="3" presId="urn:microsoft.com/office/officeart/2005/8/layout/list1"/>
    <dgm:cxn modelId="{A341144D-A946-4524-A571-1AF24FFB5405}" srcId="{F7A7DE8E-6097-407F-8DE1-5F523B2FCEC3}" destId="{8A6A27A3-9919-4E24-A595-BA9165234C4A}" srcOrd="0" destOrd="0" parTransId="{87FF99B8-EE17-4877-8CD7-8A0B8C6682D5}" sibTransId="{89E15FCF-5EA7-4FD9-9DDD-F06F1CA77124}"/>
    <dgm:cxn modelId="{C4BDDF70-899B-48CE-A030-20618E9E42AA}" type="presOf" srcId="{8A6A27A3-9919-4E24-A595-BA9165234C4A}" destId="{6D1F6143-14FD-45CD-9F58-EA0DC3347BD8}" srcOrd="0" destOrd="4" presId="urn:microsoft.com/office/officeart/2005/8/layout/list1"/>
    <dgm:cxn modelId="{5D905276-016E-4FDE-9A5D-6D236AD832F2}" srcId="{7FC761DB-AF89-42C7-B5E9-C0B56DA46796}" destId="{BC815C98-2670-4B0F-B90B-B9637B741F5B}" srcOrd="0" destOrd="0" parTransId="{90AB14A8-8935-4740-99BA-9B6155782839}" sibTransId="{B4A496C8-87E0-419D-A7AC-DBC99A63DA3C}"/>
    <dgm:cxn modelId="{71398C81-1D4D-43A6-878E-7A74454D6E7F}" type="presOf" srcId="{D4771855-D7CA-4E40-8DEE-A00F9F433F60}" destId="{DE0D7E19-2CC2-4379-9295-6348384B18F5}" srcOrd="0" destOrd="0" presId="urn:microsoft.com/office/officeart/2005/8/layout/list1"/>
    <dgm:cxn modelId="{666EBE83-3DA1-48C1-965C-C68E772225FA}" srcId="{F7A7DE8E-6097-407F-8DE1-5F523B2FCEC3}" destId="{2A79AFAD-5B4E-4899-A695-378D4E518BAD}" srcOrd="1" destOrd="0" parTransId="{965A7ECE-85CF-4086-A11A-C64A62F4C502}" sibTransId="{7A7756CB-301D-4DB0-8DA1-E94793B8C20D}"/>
    <dgm:cxn modelId="{9F348289-BEA8-434E-97B1-CEC9F1974620}" srcId="{F7A7DE8E-6097-407F-8DE1-5F523B2FCEC3}" destId="{DB370564-09F5-48B7-B383-B2BF74B18CE8}" srcOrd="2" destOrd="0" parTransId="{EADEAA2C-427B-4375-8841-04D97F20BAC1}" sibTransId="{7A6A2301-2D6D-464A-9AB6-A02ADBEE99EA}"/>
    <dgm:cxn modelId="{629E8C96-F503-43FA-BE1F-43FA61F844B1}" srcId="{30F3F754-E5D9-4D69-8703-F8C123606089}" destId="{136F165E-2C1B-4747-84E4-804F8A1F9056}" srcOrd="2" destOrd="0" parTransId="{E2C5B57D-A7C1-4236-964D-F367507A33FB}" sibTransId="{2826FE27-B6AE-4C67-909C-17E7F5965F6A}"/>
    <dgm:cxn modelId="{D144A1A0-1105-4F24-94C0-84BA38088A65}" type="presOf" srcId="{BC815C98-2670-4B0F-B90B-B9637B741F5B}" destId="{6D1F6143-14FD-45CD-9F58-EA0DC3347BD8}" srcOrd="0" destOrd="1" presId="urn:microsoft.com/office/officeart/2005/8/layout/list1"/>
    <dgm:cxn modelId="{10C2D0A0-9EB3-4974-B9DD-DEB0C64B6D07}" type="presOf" srcId="{CA8FF3FF-03D4-4FFA-8A9C-F5995E04D538}" destId="{6D1F6143-14FD-45CD-9F58-EA0DC3347BD8}" srcOrd="0" destOrd="8" presId="urn:microsoft.com/office/officeart/2005/8/layout/list1"/>
    <dgm:cxn modelId="{3E56B2A7-5CDD-460C-A042-1C6C3FCAEDE6}" srcId="{D4771855-D7CA-4E40-8DEE-A00F9F433F60}" destId="{7FC761DB-AF89-42C7-B5E9-C0B56DA46796}" srcOrd="0" destOrd="0" parTransId="{9B049506-EC70-4FC6-B843-348A5ABB2FF1}" sibTransId="{7240D792-EB26-4EF6-9B43-8D0E40D78D66}"/>
    <dgm:cxn modelId="{95A0E1AA-B5B4-42AA-B9E2-64F40AFF84E4}" srcId="{D4771855-D7CA-4E40-8DEE-A00F9F433F60}" destId="{30F3F754-E5D9-4D69-8703-F8C123606089}" srcOrd="2" destOrd="0" parTransId="{52371735-1A10-4688-8BAA-0DB75DA93963}" sibTransId="{11658133-4BF1-4520-830E-A148FDCA846C}"/>
    <dgm:cxn modelId="{03CFB3C0-92B6-44D8-9A84-D3C94A6A1B23}" type="presOf" srcId="{4B4BBAF9-3517-4809-9363-7D870287FA5B}" destId="{BAA687ED-1448-4469-B8C6-E9E22C345B0F}" srcOrd="0" destOrd="0" presId="urn:microsoft.com/office/officeart/2005/8/layout/list1"/>
    <dgm:cxn modelId="{A2BCC5C5-622F-4D43-8C24-B21AFAC66DF9}" srcId="{30F3F754-E5D9-4D69-8703-F8C123606089}" destId="{CA8FF3FF-03D4-4FFA-8A9C-F5995E04D538}" srcOrd="0" destOrd="0" parTransId="{56AFF127-A832-40C3-9807-6514DF8FE7D6}" sibTransId="{BFFDF071-06E4-4CE9-9AEA-7FB5AE10B54A}"/>
    <dgm:cxn modelId="{FA0933C9-2A72-44CF-932C-78BDEC219506}" type="presOf" srcId="{7725518D-292F-43D3-84E5-BB2FDB3E028E}" destId="{6D1F6143-14FD-45CD-9F58-EA0DC3347BD8}" srcOrd="0" destOrd="9" presId="urn:microsoft.com/office/officeart/2005/8/layout/list1"/>
    <dgm:cxn modelId="{4400CDEB-A0A3-4F57-B973-69CC53A2B045}" type="presOf" srcId="{30F3F754-E5D9-4D69-8703-F8C123606089}" destId="{6D1F6143-14FD-45CD-9F58-EA0DC3347BD8}" srcOrd="0" destOrd="7" presId="urn:microsoft.com/office/officeart/2005/8/layout/list1"/>
    <dgm:cxn modelId="{3902A7F2-4CC7-4100-B0B1-6C5E07A6E9F4}" srcId="{30F3F754-E5D9-4D69-8703-F8C123606089}" destId="{7725518D-292F-43D3-84E5-BB2FDB3E028E}" srcOrd="1" destOrd="0" parTransId="{800F2EE8-4BDC-487A-A2C0-1C9E894586F7}" sibTransId="{D381CA1B-395E-43ED-ABED-3D5495E48BA5}"/>
    <dgm:cxn modelId="{13DC75F9-6B0E-4B72-B14E-3A47E274ADA5}" type="presParOf" srcId="{BAA687ED-1448-4469-B8C6-E9E22C345B0F}" destId="{90C9894C-B254-4134-8190-4D676B00D118}" srcOrd="0" destOrd="0" presId="urn:microsoft.com/office/officeart/2005/8/layout/list1"/>
    <dgm:cxn modelId="{80EEFE10-F9CF-4336-96E7-687E3A7CB001}" type="presParOf" srcId="{90C9894C-B254-4134-8190-4D676B00D118}" destId="{DE0D7E19-2CC2-4379-9295-6348384B18F5}" srcOrd="0" destOrd="0" presId="urn:microsoft.com/office/officeart/2005/8/layout/list1"/>
    <dgm:cxn modelId="{95037A16-8F14-42CD-9246-1AC5607C3591}" type="presParOf" srcId="{90C9894C-B254-4134-8190-4D676B00D118}" destId="{6E7D6727-9589-421F-AB1B-5A8A92A2AF3A}" srcOrd="1" destOrd="0" presId="urn:microsoft.com/office/officeart/2005/8/layout/list1"/>
    <dgm:cxn modelId="{59EF9279-882C-42AD-9142-C1F89EE53E23}" type="presParOf" srcId="{BAA687ED-1448-4469-B8C6-E9E22C345B0F}" destId="{E26DAFB6-A103-4769-BD1E-0E2D7715F630}" srcOrd="1" destOrd="0" presId="urn:microsoft.com/office/officeart/2005/8/layout/list1"/>
    <dgm:cxn modelId="{1A4BF372-4441-47AA-90D4-02023483E1C7}" type="presParOf" srcId="{BAA687ED-1448-4469-B8C6-E9E22C345B0F}" destId="{6D1F6143-14FD-45CD-9F58-EA0DC3347BD8}"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F6143-14FD-45CD-9F58-EA0DC3347BD8}">
      <dsp:nvSpPr>
        <dsp:cNvPr id="0" name=""/>
        <dsp:cNvSpPr/>
      </dsp:nvSpPr>
      <dsp:spPr>
        <a:xfrm>
          <a:off x="0" y="415788"/>
          <a:ext cx="4131568" cy="3969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656" tIns="374904" rIns="320656" bIns="128016" numCol="1" spcCol="1270" anchor="t" anchorCtr="0">
          <a:noAutofit/>
        </a:bodyPr>
        <a:lstStyle/>
        <a:p>
          <a:pPr marL="171450" lvl="1" indent="0" algn="l" defTabSz="800100">
            <a:lnSpc>
              <a:spcPct val="90000"/>
            </a:lnSpc>
            <a:spcBef>
              <a:spcPct val="0"/>
            </a:spcBef>
            <a:spcAft>
              <a:spcPct val="15000"/>
            </a:spcAft>
            <a:buChar char="•"/>
          </a:pPr>
          <a:r>
            <a:rPr lang="en-US" sz="1800" b="1" kern="1200" dirty="0"/>
            <a:t>1st GOAL -  THE PROBLEM</a:t>
          </a:r>
          <a:endParaRPr lang="en-US" sz="1800" kern="1200" dirty="0"/>
        </a:p>
        <a:p>
          <a:pPr marL="342900" lvl="2" indent="0" algn="l" defTabSz="800100">
            <a:lnSpc>
              <a:spcPct val="90000"/>
            </a:lnSpc>
            <a:spcBef>
              <a:spcPct val="0"/>
            </a:spcBef>
            <a:spcAft>
              <a:spcPct val="15000"/>
            </a:spcAft>
            <a:buChar char="•"/>
          </a:pPr>
          <a:r>
            <a:rPr lang="en-US" sz="1800" i="1" kern="1200" dirty="0"/>
            <a:t>The Dr.’s Opinion </a:t>
          </a:r>
          <a:endParaRPr lang="en-US" sz="1800" kern="1200" dirty="0"/>
        </a:p>
        <a:p>
          <a:pPr marL="342900" lvl="2" indent="0" algn="l" defTabSz="800100">
            <a:lnSpc>
              <a:spcPct val="90000"/>
            </a:lnSpc>
            <a:spcBef>
              <a:spcPct val="0"/>
            </a:spcBef>
            <a:spcAft>
              <a:spcPct val="15000"/>
            </a:spcAft>
            <a:buChar char="•"/>
          </a:pPr>
          <a:r>
            <a:rPr lang="en-US" sz="1800" i="1" kern="1200"/>
            <a:t>Chapter 1 - Bill’s Story</a:t>
          </a:r>
          <a:endParaRPr lang="en-US" sz="1800" kern="1200"/>
        </a:p>
        <a:p>
          <a:pPr marL="171450" lvl="1" indent="0" algn="l" defTabSz="800100">
            <a:lnSpc>
              <a:spcPct val="90000"/>
            </a:lnSpc>
            <a:spcBef>
              <a:spcPct val="0"/>
            </a:spcBef>
            <a:spcAft>
              <a:spcPct val="15000"/>
            </a:spcAft>
            <a:buChar char="•"/>
          </a:pPr>
          <a:r>
            <a:rPr lang="en-US" sz="1800" b="1" kern="1200"/>
            <a:t>2nd GOAL -  THE SOLUTION</a:t>
          </a:r>
          <a:r>
            <a:rPr lang="en-US" sz="1800" kern="1200"/>
            <a:t> </a:t>
          </a:r>
        </a:p>
        <a:p>
          <a:pPr marL="342900" lvl="2" indent="0" algn="l" defTabSz="800100">
            <a:lnSpc>
              <a:spcPct val="90000"/>
            </a:lnSpc>
            <a:spcBef>
              <a:spcPct val="0"/>
            </a:spcBef>
            <a:spcAft>
              <a:spcPct val="15000"/>
            </a:spcAft>
            <a:buChar char="•"/>
          </a:pPr>
          <a:r>
            <a:rPr lang="en-US" sz="1800" i="1" kern="1200" dirty="0"/>
            <a:t>Chapter 2: There Is A Solution </a:t>
          </a:r>
          <a:endParaRPr lang="en-US" sz="1800" kern="1200" dirty="0"/>
        </a:p>
        <a:p>
          <a:pPr marL="342900" lvl="2" indent="0" algn="l" defTabSz="800100">
            <a:lnSpc>
              <a:spcPct val="90000"/>
            </a:lnSpc>
            <a:spcBef>
              <a:spcPct val="0"/>
            </a:spcBef>
            <a:spcAft>
              <a:spcPct val="15000"/>
            </a:spcAft>
            <a:buChar char="•"/>
          </a:pPr>
          <a:r>
            <a:rPr lang="en-US" sz="1800" i="1" kern="1200" dirty="0">
              <a:solidFill>
                <a:srgbClr val="000000">
                  <a:hueOff val="0"/>
                  <a:satOff val="0"/>
                  <a:lumOff val="0"/>
                  <a:alphaOff val="0"/>
                </a:srgbClr>
              </a:solidFill>
              <a:latin typeface="Corbel" panose="020B0503020204020204"/>
              <a:ea typeface="+mn-ea"/>
              <a:cs typeface="+mn-cs"/>
            </a:rPr>
            <a:t>Chapter 3: More About Alcoholism</a:t>
          </a:r>
        </a:p>
        <a:p>
          <a:pPr marL="342900" lvl="2" indent="0" algn="l" defTabSz="800100">
            <a:lnSpc>
              <a:spcPct val="90000"/>
            </a:lnSpc>
            <a:spcBef>
              <a:spcPct val="0"/>
            </a:spcBef>
            <a:spcAft>
              <a:spcPct val="15000"/>
            </a:spcAft>
            <a:buChar char="•"/>
          </a:pPr>
          <a:r>
            <a:rPr lang="en-US" sz="1800" i="1" kern="1200" dirty="0">
              <a:solidFill>
                <a:srgbClr val="000000">
                  <a:hueOff val="0"/>
                  <a:satOff val="0"/>
                  <a:lumOff val="0"/>
                  <a:alphaOff val="0"/>
                </a:srgbClr>
              </a:solidFill>
              <a:latin typeface="Corbel" panose="020B0503020204020204"/>
              <a:ea typeface="+mn-ea"/>
              <a:cs typeface="+mn-cs"/>
            </a:rPr>
            <a:t>Chapter 4: We Agnostics</a:t>
          </a:r>
        </a:p>
        <a:p>
          <a:pPr marL="171450" lvl="1" indent="0" algn="l" defTabSz="800100">
            <a:lnSpc>
              <a:spcPct val="90000"/>
            </a:lnSpc>
            <a:spcBef>
              <a:spcPct val="0"/>
            </a:spcBef>
            <a:spcAft>
              <a:spcPct val="15000"/>
            </a:spcAft>
            <a:buChar char="•"/>
          </a:pPr>
          <a:r>
            <a:rPr lang="en-US" sz="1800" b="1" kern="1200" dirty="0"/>
            <a:t>3rd GOAL – ACTION</a:t>
          </a:r>
          <a:endParaRPr lang="en-US" sz="1800" kern="1200" dirty="0"/>
        </a:p>
        <a:p>
          <a:pPr marL="342900" lvl="2" indent="0" algn="l" defTabSz="800100">
            <a:lnSpc>
              <a:spcPct val="90000"/>
            </a:lnSpc>
            <a:spcBef>
              <a:spcPct val="0"/>
            </a:spcBef>
            <a:spcAft>
              <a:spcPct val="15000"/>
            </a:spcAft>
            <a:buChar char="•"/>
          </a:pPr>
          <a:r>
            <a:rPr lang="en-US" sz="1800" i="1" kern="1200" dirty="0"/>
            <a:t>Chapter 5: How It Works</a:t>
          </a:r>
          <a:endParaRPr lang="en-US" sz="1800" kern="1200" dirty="0"/>
        </a:p>
        <a:p>
          <a:pPr marL="342900" lvl="2" indent="0" algn="l" defTabSz="800100">
            <a:lnSpc>
              <a:spcPct val="90000"/>
            </a:lnSpc>
            <a:spcBef>
              <a:spcPct val="0"/>
            </a:spcBef>
            <a:spcAft>
              <a:spcPct val="15000"/>
            </a:spcAft>
            <a:buChar char="•"/>
          </a:pPr>
          <a:r>
            <a:rPr lang="en-US" sz="1800" b="1" i="1" kern="1200" dirty="0">
              <a:solidFill>
                <a:schemeClr val="accent1">
                  <a:lumMod val="75000"/>
                </a:schemeClr>
              </a:solidFill>
            </a:rPr>
            <a:t>Chapter 6: Into Action</a:t>
          </a:r>
          <a:endParaRPr lang="en-US" sz="1800" b="1" kern="1200" dirty="0">
            <a:solidFill>
              <a:schemeClr val="accent1">
                <a:lumMod val="75000"/>
              </a:schemeClr>
            </a:solidFill>
          </a:endParaRPr>
        </a:p>
        <a:p>
          <a:pPr marL="342900" lvl="2" indent="0" algn="l" defTabSz="800100">
            <a:lnSpc>
              <a:spcPct val="90000"/>
            </a:lnSpc>
            <a:spcBef>
              <a:spcPct val="0"/>
            </a:spcBef>
            <a:spcAft>
              <a:spcPct val="15000"/>
            </a:spcAft>
            <a:buChar char="•"/>
          </a:pPr>
          <a:r>
            <a:rPr lang="en-US" sz="1800" b="1" i="1" kern="1200" dirty="0">
              <a:solidFill>
                <a:srgbClr val="156082">
                  <a:lumMod val="75000"/>
                </a:srgbClr>
              </a:solidFill>
              <a:latin typeface="Corbel" panose="020B0503020204020204"/>
              <a:ea typeface="+mn-ea"/>
              <a:cs typeface="+mn-cs"/>
            </a:rPr>
            <a:t>Chapter 7: Working with Others</a:t>
          </a:r>
          <a:endParaRPr lang="en-US" sz="1800" b="1" kern="1200" dirty="0">
            <a:solidFill>
              <a:schemeClr val="accent1">
                <a:lumMod val="75000"/>
              </a:schemeClr>
            </a:solidFill>
          </a:endParaRPr>
        </a:p>
      </dsp:txBody>
      <dsp:txXfrm>
        <a:off x="0" y="415788"/>
        <a:ext cx="4131568" cy="3969000"/>
      </dsp:txXfrm>
    </dsp:sp>
    <dsp:sp modelId="{6E7D6727-9589-421F-AB1B-5A8A92A2AF3A}">
      <dsp:nvSpPr>
        <dsp:cNvPr id="0" name=""/>
        <dsp:cNvSpPr/>
      </dsp:nvSpPr>
      <dsp:spPr>
        <a:xfrm>
          <a:off x="206578" y="75054"/>
          <a:ext cx="2892097"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314" tIns="0" rIns="109314" bIns="0" numCol="1" spcCol="1270" anchor="ctr" anchorCtr="0">
          <a:noAutofit/>
        </a:bodyPr>
        <a:lstStyle/>
        <a:p>
          <a:pPr marL="0" lvl="0" indent="0" algn="l" defTabSz="800100">
            <a:lnSpc>
              <a:spcPct val="90000"/>
            </a:lnSpc>
            <a:spcBef>
              <a:spcPct val="0"/>
            </a:spcBef>
            <a:spcAft>
              <a:spcPct val="35000"/>
            </a:spcAft>
            <a:buNone/>
          </a:pPr>
          <a:r>
            <a:rPr lang="en-US" sz="1800" kern="1200"/>
            <a:t>GOALS OF THE BIG BOOK:</a:t>
          </a:r>
        </a:p>
      </dsp:txBody>
      <dsp:txXfrm>
        <a:off x="232517" y="100993"/>
        <a:ext cx="2840219"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FA9D6-F53F-43D8-A08F-582187277C8E}"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77291-6DF9-4711-8197-9922360A9041}" type="slidenum">
              <a:rPr lang="en-US" smtClean="0"/>
              <a:t>‹#›</a:t>
            </a:fld>
            <a:endParaRPr lang="en-US"/>
          </a:p>
        </p:txBody>
      </p:sp>
    </p:spTree>
    <p:extLst>
      <p:ext uri="{BB962C8B-B14F-4D97-AF65-F5344CB8AC3E}">
        <p14:creationId xmlns:p14="http://schemas.microsoft.com/office/powerpoint/2010/main" val="115897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akethe12.org/project/joe-charli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a:t>
            </a:fld>
            <a:endParaRPr lang="en-US"/>
          </a:p>
        </p:txBody>
      </p:sp>
    </p:spTree>
    <p:extLst>
      <p:ext uri="{BB962C8B-B14F-4D97-AF65-F5344CB8AC3E}">
        <p14:creationId xmlns:p14="http://schemas.microsoft.com/office/powerpoint/2010/main" val="91403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802A-6D45-B7C9-61EC-D97746201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9813F-507B-BA39-F3F3-019CE5237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13E61-EEB9-44D0-1736-4CC3AFCD86A5}"/>
              </a:ext>
            </a:extLst>
          </p:cNvPr>
          <p:cNvSpPr>
            <a:spLocks noGrp="1"/>
          </p:cNvSpPr>
          <p:nvPr>
            <p:ph type="body" idx="1"/>
          </p:nvPr>
        </p:nvSpPr>
        <p:spPr/>
        <p:txBody>
          <a:bodyPr/>
          <a:lstStyle/>
          <a:p>
            <a:pPr marL="75565" marR="99060">
              <a:spcBef>
                <a:spcPts val="1145"/>
              </a:spcBef>
              <a:spcAft>
                <a:spcPts val="0"/>
              </a:spcAft>
            </a:pPr>
            <a:r>
              <a:rPr lang="en-US" sz="1800" dirty="0">
                <a:effectLst/>
                <a:highlight>
                  <a:srgbClr val="00FF00"/>
                </a:highlight>
                <a:latin typeface="Times New Roman" panose="02020603050405020304" pitchFamily="18" charset="0"/>
                <a:ea typeface="Times New Roman" panose="02020603050405020304" pitchFamily="18" charset="0"/>
              </a:rPr>
              <a:t>I can spot it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just like that.</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say “OK God you</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know I don’t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want to be this way.</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Please take this away from me.”</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This selfishness or this dishonesty or whatever it is.</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 try to discuss it with someone immediately, preferably my sponsor.</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Sometimes I can sometimes I can’t</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but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try</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to.</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Then</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make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amends</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quickly</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if</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hurt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anybody</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in this</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process.</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10-15-20</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minutes</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it’s</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all</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gone.</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rest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of</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day</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is OK.</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have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wasted all the time that I want to waste in resentments and fear and anger and worry and depression and etc.</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 don’t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have to do that anymore.</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My God</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 love to feel</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good.</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 just</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don’t</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want</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to</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waste any more time, what little I've got left in that other</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kind</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of jazz.</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I've got a tool here that works every time.</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And as you continue to take personal inventory as you continue to look and see who you are mad at and </a:t>
            </a:r>
            <a:r>
              <a:rPr lang="en-US" sz="1800" dirty="0" err="1">
                <a:effectLst/>
                <a:highlight>
                  <a:srgbClr val="00FF00"/>
                </a:highlight>
                <a:latin typeface="Times New Roman" panose="02020603050405020304" pitchFamily="18" charset="0"/>
                <a:ea typeface="Times New Roman" panose="02020603050405020304" pitchFamily="18" charset="0"/>
              </a:rPr>
              <a:t>etc</a:t>
            </a:r>
            <a:r>
              <a:rPr lang="en-US" sz="1800" dirty="0">
                <a:effectLst/>
                <a:highlight>
                  <a:srgbClr val="00FF00"/>
                </a:highlight>
                <a:latin typeface="Times New Roman" panose="02020603050405020304" pitchFamily="18" charset="0"/>
                <a:ea typeface="Times New Roman" panose="02020603050405020304" pitchFamily="18" charset="0"/>
              </a:rPr>
              <a:t> and </a:t>
            </a:r>
            <a:r>
              <a:rPr lang="en-US" sz="1800" dirty="0" err="1">
                <a:effectLst/>
                <a:highlight>
                  <a:srgbClr val="00FF00"/>
                </a:highlight>
                <a:latin typeface="Times New Roman" panose="02020603050405020304" pitchFamily="18" charset="0"/>
                <a:ea typeface="Times New Roman" panose="02020603050405020304" pitchFamily="18" charset="0"/>
              </a:rPr>
              <a:t>etc</a:t>
            </a:r>
            <a:r>
              <a:rPr lang="en-US" sz="1800" dirty="0">
                <a:effectLst/>
                <a:highlight>
                  <a:srgbClr val="00FF00"/>
                </a:highlight>
                <a:latin typeface="Times New Roman" panose="02020603050405020304" pitchFamily="18" charset="0"/>
                <a:ea typeface="Times New Roman" panose="02020603050405020304" pitchFamily="18" charset="0"/>
              </a:rPr>
              <a:t> and </a:t>
            </a:r>
            <a:r>
              <a:rPr lang="en-US" sz="1800" dirty="0" err="1">
                <a:effectLst/>
                <a:highlight>
                  <a:srgbClr val="00FF00"/>
                </a:highlight>
                <a:latin typeface="Times New Roman" panose="02020603050405020304" pitchFamily="18" charset="0"/>
                <a:ea typeface="Times New Roman" panose="02020603050405020304" pitchFamily="18" charset="0"/>
              </a:rPr>
              <a:t>etc</a:t>
            </a:r>
            <a:r>
              <a:rPr lang="en-US" sz="1800" dirty="0">
                <a:effectLst/>
                <a:highlight>
                  <a:srgbClr val="00FF00"/>
                </a:highlight>
                <a:latin typeface="Times New Roman" panose="02020603050405020304" pitchFamily="18" charset="0"/>
                <a:ea typeface="Times New Roman" panose="02020603050405020304" pitchFamily="18" charset="0"/>
              </a:rPr>
              <a:t> you’re going to learn more about yourself.</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As you ask God to take these things away they become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less</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and</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less.</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As</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you</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discuss</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them</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with another</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human</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being,</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preferably</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our</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sponsor,</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we</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know</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more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about</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ourselves.</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As</a:t>
            </a:r>
            <a:r>
              <a:rPr lang="en-US" sz="1800" spc="-3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we make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amends</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quickly</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our</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relationship</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with</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world</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and</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everybody</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in</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it</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becomes</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better</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and</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better.</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You</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can’t</a:t>
            </a:r>
            <a:r>
              <a:rPr lang="en-US" sz="1800" spc="-1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do</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step</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10</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a:t>
            </a:r>
            <a:r>
              <a:rPr lang="en-US" sz="1800" spc="-1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way</a:t>
            </a:r>
            <a:r>
              <a:rPr lang="en-US" sz="1800" spc="-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the book says and stay the way you are.</a:t>
            </a:r>
            <a:r>
              <a:rPr lang="en-US" sz="1800" spc="28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You just can’t.</a:t>
            </a:r>
            <a:r>
              <a:rPr lang="en-US" sz="1800" spc="285"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Your relationship with God, with yourself, and with your fellow man will become better and better and better and better. </a:t>
            </a:r>
            <a:r>
              <a:rPr lang="en-US" sz="1800" b="1" dirty="0">
                <a:effectLst/>
                <a:highlight>
                  <a:srgbClr val="00FF00"/>
                </a:highlight>
                <a:latin typeface="Times New Roman" panose="02020603050405020304" pitchFamily="18" charset="0"/>
                <a:ea typeface="Times New Roman" panose="02020603050405020304" pitchFamily="18" charset="0"/>
              </a:rPr>
              <a:t>A new dimension of living that we never dreamed existed.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highlight>
                  <a:srgbClr val="00FF00"/>
                </a:highligh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00FF00"/>
                </a:highlight>
                <a:latin typeface="Times New Roman" panose="02020603050405020304" pitchFamily="18" charset="0"/>
                <a:ea typeface="Times New Roman" panose="02020603050405020304" pitchFamily="18" charset="0"/>
              </a:rPr>
              <a:t>Now be careful.</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This is just like 6 and 7.</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This is the other changing step.</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And if you stay fowled up you can’t blame it on anybody else any longer.</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Cause if you’re fowled up and you use step 10 you can get rid of that stuff.</a:t>
            </a:r>
            <a:r>
              <a:rPr lang="en-US" sz="1800" spc="200" dirty="0">
                <a:effectLst/>
                <a:highlight>
                  <a:srgbClr val="00FF00"/>
                </a:highlight>
                <a:latin typeface="Times New Roman" panose="02020603050405020304" pitchFamily="18" charset="0"/>
                <a:ea typeface="Times New Roman" panose="02020603050405020304" pitchFamily="18" charset="0"/>
              </a:rPr>
              <a:t> </a:t>
            </a:r>
            <a:r>
              <a:rPr lang="en-US" sz="1800" dirty="0">
                <a:effectLst/>
                <a:highlight>
                  <a:srgbClr val="00FF00"/>
                </a:highlight>
                <a:latin typeface="Times New Roman" panose="02020603050405020304" pitchFamily="18" charset="0"/>
                <a:ea typeface="Times New Roman" panose="02020603050405020304" pitchFamily="18" charset="0"/>
              </a:rPr>
              <a:t>But if you stay fowled up and you stay angry and worried and depressed and selfish and dishonest it’s got to be because that’s the way you want to be.</a:t>
            </a:r>
            <a:r>
              <a:rPr lang="en-US" sz="1800" spc="200" dirty="0">
                <a:effectLst/>
                <a:highlight>
                  <a:srgbClr val="00FF00"/>
                </a:highlight>
                <a:latin typeface="Times New Roman" panose="02020603050405020304" pitchFamily="18" charset="0"/>
                <a:ea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D4254025-B7F7-3228-FBBD-5CDF83B1B2F2}"/>
              </a:ext>
            </a:extLst>
          </p:cNvPr>
          <p:cNvSpPr>
            <a:spLocks noGrp="1"/>
          </p:cNvSpPr>
          <p:nvPr>
            <p:ph type="sldNum" sz="quarter" idx="5"/>
          </p:nvPr>
        </p:nvSpPr>
        <p:spPr/>
        <p:txBody>
          <a:bodyPr/>
          <a:lstStyle/>
          <a:p>
            <a:fld id="{79377291-6DF9-4711-8197-9922360A9041}" type="slidenum">
              <a:rPr lang="en-US" smtClean="0"/>
              <a:t>13</a:t>
            </a:fld>
            <a:endParaRPr lang="en-US"/>
          </a:p>
        </p:txBody>
      </p:sp>
    </p:spTree>
    <p:extLst>
      <p:ext uri="{BB962C8B-B14F-4D97-AF65-F5344CB8AC3E}">
        <p14:creationId xmlns:p14="http://schemas.microsoft.com/office/powerpoint/2010/main" val="2216884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802A-6D45-B7C9-61EC-D97746201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9813F-507B-BA39-F3F3-019CE5237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13E61-EEB9-44D0-1736-4CC3AFCD86A5}"/>
              </a:ext>
            </a:extLst>
          </p:cNvPr>
          <p:cNvSpPr>
            <a:spLocks noGrp="1"/>
          </p:cNvSpPr>
          <p:nvPr>
            <p:ph type="body" idx="1"/>
          </p:nvPr>
        </p:nvSpPr>
        <p:spPr/>
        <p:txBody>
          <a:bodyPr/>
          <a:lstStyle/>
          <a:p>
            <a:pPr marL="75565" marR="99060">
              <a:spcBef>
                <a:spcPts val="1145"/>
              </a:spcBef>
              <a:spcAft>
                <a:spcPts val="0"/>
              </a:spcAft>
            </a:pPr>
            <a:r>
              <a:rPr lang="en-US" sz="1200" dirty="0">
                <a:effectLst/>
                <a:highlight>
                  <a:srgbClr val="00FF00"/>
                </a:highlight>
                <a:latin typeface="Times New Roman" panose="02020603050405020304" pitchFamily="18" charset="0"/>
                <a:ea typeface="Times New Roman" panose="02020603050405020304" pitchFamily="18" charset="0"/>
              </a:rPr>
              <a:t>.</a:t>
            </a:r>
            <a:r>
              <a:rPr lang="en-US" sz="1200" spc="20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As</a:t>
            </a:r>
            <a:r>
              <a:rPr lang="en-US" sz="1200" spc="-3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we make</a:t>
            </a:r>
            <a:r>
              <a:rPr lang="en-US" sz="1200" spc="-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amends</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quickly</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our</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relationship</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with</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the</a:t>
            </a:r>
            <a:r>
              <a:rPr lang="en-US" sz="1200" spc="-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world</a:t>
            </a:r>
            <a:r>
              <a:rPr lang="en-US" sz="1200" spc="-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and</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everybody</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in</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it</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becomes</a:t>
            </a:r>
            <a:r>
              <a:rPr lang="en-US" sz="1200" spc="-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better</a:t>
            </a:r>
            <a:r>
              <a:rPr lang="en-US" sz="1200" spc="-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and</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better.</a:t>
            </a:r>
            <a:r>
              <a:rPr lang="en-US" sz="1200" spc="20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You</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can’t</a:t>
            </a:r>
            <a:r>
              <a:rPr lang="en-US" sz="1200" spc="-1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do</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step</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10</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the</a:t>
            </a:r>
            <a:r>
              <a:rPr lang="en-US" sz="1200" spc="-1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way</a:t>
            </a:r>
            <a:r>
              <a:rPr lang="en-US" sz="1200" spc="-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the book says and stay the way you are.</a:t>
            </a:r>
            <a:r>
              <a:rPr lang="en-US" sz="1200" spc="28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You just can’t.</a:t>
            </a:r>
            <a:r>
              <a:rPr lang="en-US" sz="1200" spc="285"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Your relationship with God, with yourself, and with your fellow man will become better and better and better and better. </a:t>
            </a:r>
            <a:r>
              <a:rPr lang="en-US" sz="1200" b="1" dirty="0">
                <a:effectLst/>
                <a:highlight>
                  <a:srgbClr val="00FF00"/>
                </a:highlight>
                <a:latin typeface="Times New Roman" panose="02020603050405020304" pitchFamily="18" charset="0"/>
                <a:ea typeface="Times New Roman" panose="02020603050405020304" pitchFamily="18" charset="0"/>
              </a:rPr>
              <a:t>A new dimension of living that we never dreamed existed.</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highlight>
                  <a:srgbClr val="00FF00"/>
                </a:highligh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highlight>
                  <a:srgbClr val="00FF00"/>
                </a:highlight>
                <a:latin typeface="Times New Roman" panose="02020603050405020304" pitchFamily="18" charset="0"/>
                <a:ea typeface="Times New Roman" panose="02020603050405020304" pitchFamily="18" charset="0"/>
              </a:rPr>
              <a:t>Now be careful.</a:t>
            </a:r>
            <a:r>
              <a:rPr lang="en-US" sz="1200" spc="20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This is just like 6 and 7.</a:t>
            </a:r>
            <a:r>
              <a:rPr lang="en-US" sz="1200" spc="20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This is the other changing step.</a:t>
            </a:r>
            <a:r>
              <a:rPr lang="en-US" sz="1200" spc="20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And if you stay fowled up you can’t blame it on anybody else any longer.</a:t>
            </a:r>
            <a:r>
              <a:rPr lang="en-US" sz="1200" spc="20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Cause if you’re fowled up and you use step 10 you can get rid of that stuff.</a:t>
            </a:r>
            <a:r>
              <a:rPr lang="en-US" sz="1200" spc="200" dirty="0">
                <a:effectLst/>
                <a:highlight>
                  <a:srgbClr val="00FF00"/>
                </a:highlight>
                <a:latin typeface="Times New Roman" panose="02020603050405020304" pitchFamily="18" charset="0"/>
                <a:ea typeface="Times New Roman" panose="02020603050405020304" pitchFamily="18" charset="0"/>
              </a:rPr>
              <a:t> </a:t>
            </a:r>
            <a:r>
              <a:rPr lang="en-US" sz="1200" dirty="0">
                <a:effectLst/>
                <a:highlight>
                  <a:srgbClr val="00FF00"/>
                </a:highlight>
                <a:latin typeface="Times New Roman" panose="02020603050405020304" pitchFamily="18" charset="0"/>
                <a:ea typeface="Times New Roman" panose="02020603050405020304" pitchFamily="18" charset="0"/>
              </a:rPr>
              <a:t>But if you stay fowled up and you stay angry and worried and depressed and selfish and dishonest it’s got to be because that’s the way you want to be.</a:t>
            </a:r>
            <a:r>
              <a:rPr lang="en-US" sz="1200" spc="200" dirty="0">
                <a:effectLst/>
                <a:highlight>
                  <a:srgbClr val="00FF00"/>
                </a:highlight>
                <a:latin typeface="Times New Roman" panose="02020603050405020304" pitchFamily="18" charset="0"/>
                <a:ea typeface="Times New Roman" panose="02020603050405020304" pitchFamily="18" charset="0"/>
              </a:rPr>
              <a:t> </a:t>
            </a:r>
            <a:endParaRPr lang="en-US" dirty="0"/>
          </a:p>
          <a:p>
            <a:pPr marL="75565" marR="99060">
              <a:spcBef>
                <a:spcPts val="1145"/>
              </a:spcBef>
              <a:spcAft>
                <a:spcPts val="0"/>
              </a:spcAft>
            </a:pPr>
            <a:endParaRPr lang="en-US" dirty="0"/>
          </a:p>
        </p:txBody>
      </p:sp>
      <p:sp>
        <p:nvSpPr>
          <p:cNvPr id="4" name="Slide Number Placeholder 3">
            <a:extLst>
              <a:ext uri="{FF2B5EF4-FFF2-40B4-BE49-F238E27FC236}">
                <a16:creationId xmlns:a16="http://schemas.microsoft.com/office/drawing/2014/main" id="{D4254025-B7F7-3228-FBBD-5CDF83B1B2F2}"/>
              </a:ext>
            </a:extLst>
          </p:cNvPr>
          <p:cNvSpPr>
            <a:spLocks noGrp="1"/>
          </p:cNvSpPr>
          <p:nvPr>
            <p:ph type="sldNum" sz="quarter" idx="5"/>
          </p:nvPr>
        </p:nvSpPr>
        <p:spPr/>
        <p:txBody>
          <a:bodyPr/>
          <a:lstStyle/>
          <a:p>
            <a:fld id="{79377291-6DF9-4711-8197-9922360A9041}" type="slidenum">
              <a:rPr lang="en-US" smtClean="0"/>
              <a:t>14</a:t>
            </a:fld>
            <a:endParaRPr lang="en-US"/>
          </a:p>
        </p:txBody>
      </p:sp>
    </p:spTree>
    <p:extLst>
      <p:ext uri="{BB962C8B-B14F-4D97-AF65-F5344CB8AC3E}">
        <p14:creationId xmlns:p14="http://schemas.microsoft.com/office/powerpoint/2010/main" val="180796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3BE8B-3C57-A593-7A23-48304B85E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B390E-3FA2-1CFA-639B-E8230830B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1141B-9976-0635-866B-680428A45C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00FFFF"/>
                </a:highlight>
                <a:latin typeface="Times New Roman" panose="02020603050405020304" pitchFamily="18" charset="0"/>
                <a:ea typeface="Times New Roman" panose="02020603050405020304" pitchFamily="18" charset="0"/>
              </a:rPr>
              <a:t>Remember</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said,</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came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believe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that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power</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greater</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than</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ourselves</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would</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restore</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us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sanity? Well we get our sanity back on page 84 by the way.</a:t>
            </a:r>
            <a:endParaRPr lang="en-US" sz="1800" dirty="0">
              <a:effectLst/>
              <a:latin typeface="Times New Roman" panose="02020603050405020304" pitchFamily="18" charset="0"/>
              <a:ea typeface="Times New Roman" panose="02020603050405020304" pitchFamily="18" charset="0"/>
            </a:endParaRPr>
          </a:p>
          <a:p>
            <a:endParaRPr lang="en-US" dirty="0"/>
          </a:p>
          <a:p>
            <a:pPr marL="75565" marR="84455">
              <a:spcBef>
                <a:spcPts val="0"/>
              </a:spcBef>
              <a:spcAft>
                <a:spcPts val="0"/>
              </a:spcAft>
              <a:tabLst>
                <a:tab pos="533400" algn="l"/>
              </a:tabLst>
            </a:pPr>
            <a:r>
              <a:rPr lang="en-US" sz="1800" dirty="0">
                <a:effectLst/>
                <a:highlight>
                  <a:srgbClr val="00FFFF"/>
                </a:highlight>
                <a:latin typeface="Times New Roman" panose="02020603050405020304" pitchFamily="18" charset="0"/>
                <a:ea typeface="Times New Roman" panose="02020603050405020304" pitchFamily="18" charset="0"/>
              </a:rPr>
              <a:t>And again remember way back on page 45 it said that the main object of this book was to enable me to find a power greater than myself which would solve my problem.</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And somewhere between there and here we have the first 9 steps or 10 steps of the program</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 Alcoholics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Anonymous.</a:t>
            </a:r>
            <a:r>
              <a:rPr lang="en-US" sz="1800" spc="25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And one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day into 6 or 7 or 8 months of sobriety and working these steps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 looked up one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day and I</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said</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what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happened to that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desire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drink</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that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used to</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have.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It’s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just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gone.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mean</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was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just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gone,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seemingly</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without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any</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effort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on my part.</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 found the power and the power solved the problem.</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It was just gone.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That’s the miracle of it.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75565" marR="0">
              <a:spcBef>
                <a:spcPts val="0"/>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Now,</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next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last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paragraph</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on</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page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spc="-25" dirty="0">
                <a:effectLst/>
                <a:highlight>
                  <a:srgbClr val="00FFFF"/>
                </a:highlight>
                <a:latin typeface="Times New Roman" panose="02020603050405020304" pitchFamily="18" charset="0"/>
                <a:ea typeface="Times New Roman" panose="02020603050405020304" pitchFamily="18" charset="0"/>
              </a:rPr>
              <a:t>85.</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4704ACB-CB05-F3E5-41E0-E8DC92593187}"/>
              </a:ext>
            </a:extLst>
          </p:cNvPr>
          <p:cNvSpPr>
            <a:spLocks noGrp="1"/>
          </p:cNvSpPr>
          <p:nvPr>
            <p:ph type="sldNum" sz="quarter" idx="5"/>
          </p:nvPr>
        </p:nvSpPr>
        <p:spPr/>
        <p:txBody>
          <a:bodyPr/>
          <a:lstStyle/>
          <a:p>
            <a:fld id="{79377291-6DF9-4711-8197-9922360A9041}" type="slidenum">
              <a:rPr lang="en-US" smtClean="0"/>
              <a:t>15</a:t>
            </a:fld>
            <a:endParaRPr lang="en-US"/>
          </a:p>
        </p:txBody>
      </p:sp>
    </p:spTree>
    <p:extLst>
      <p:ext uri="{BB962C8B-B14F-4D97-AF65-F5344CB8AC3E}">
        <p14:creationId xmlns:p14="http://schemas.microsoft.com/office/powerpoint/2010/main" val="1982705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3BE8B-3C57-A593-7A23-48304B85E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B390E-3FA2-1CFA-639B-E8230830B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1141B-9976-0635-866B-680428A45C65}"/>
              </a:ext>
            </a:extLst>
          </p:cNvPr>
          <p:cNvSpPr>
            <a:spLocks noGrp="1"/>
          </p:cNvSpPr>
          <p:nvPr>
            <p:ph type="body" idx="1"/>
          </p:nvPr>
        </p:nvSpPr>
        <p:spPr/>
        <p:txBody>
          <a:bodyPr/>
          <a:lstStyle/>
          <a:p>
            <a:pPr marL="75565" marR="132715">
              <a:spcBef>
                <a:spcPts val="1145"/>
              </a:spcBef>
              <a:spcAft>
                <a:spcPts val="0"/>
              </a:spcAft>
              <a:tabLst>
                <a:tab pos="532765" algn="l"/>
              </a:tabLst>
            </a:pPr>
            <a:r>
              <a:rPr lang="en-US" sz="1800" b="1" dirty="0">
                <a:effectLst/>
                <a:highlight>
                  <a:srgbClr val="00FFFF"/>
                </a:highlight>
                <a:latin typeface="Times New Roman" panose="02020603050405020304" pitchFamily="18" charset="0"/>
                <a:ea typeface="Times New Roman" panose="02020603050405020304" pitchFamily="18" charset="0"/>
              </a:rPr>
              <a:t>In other words what’s happened to us in these steps of 3 through 10 we’ve removed enough self-will that we are now becoming</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God</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conscious.</a:t>
            </a:r>
            <a:r>
              <a:rPr lang="en-US" sz="1800" b="1" spc="20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And</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by</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now</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we</a:t>
            </a:r>
            <a:r>
              <a:rPr lang="en-US" sz="1800" b="1" spc="-2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are</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beginning</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to</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receive</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some</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directions</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from</a:t>
            </a:r>
            <a:r>
              <a:rPr lang="en-US" sz="1800" b="1" spc="-1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God.</a:t>
            </a:r>
            <a:r>
              <a:rPr lang="en-US" sz="1800" b="1" spc="200" dirty="0">
                <a:effectLs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Now</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if</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the</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book</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says</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that</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God</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has</a:t>
            </a:r>
            <a:r>
              <a:rPr lang="en-US" sz="1800" b="1" spc="-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all power and all direction and I believe he does the book says so.</a:t>
            </a:r>
            <a:r>
              <a:rPr lang="en-US" sz="1800" b="1" spc="20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God dwells within each of us and I believe he does because the book says so.</a:t>
            </a:r>
            <a:r>
              <a:rPr lang="en-US" sz="1800" b="1" spc="200" dirty="0">
                <a:effectLs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Then it really stands to reason that you and I have within ourselves all the knowledge and all the power that we could ever</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effectLst/>
                <a:highlight>
                  <a:srgbClr val="00FFFF"/>
                </a:highlight>
                <a:latin typeface="Times New Roman" panose="02020603050405020304" pitchFamily="18" charset="0"/>
                <a:ea typeface="Times New Roman" panose="02020603050405020304" pitchFamily="18" charset="0"/>
              </a:rPr>
            </a:br>
            <a:r>
              <a:rPr lang="en-US" sz="1800" b="1" dirty="0">
                <a:effectLst/>
                <a:highlight>
                  <a:srgbClr val="00FFFF"/>
                </a:highlight>
                <a:latin typeface="Times New Roman" panose="02020603050405020304" pitchFamily="18" charset="0"/>
                <a:ea typeface="Times New Roman" panose="02020603050405020304" pitchFamily="18" charset="0"/>
              </a:rPr>
              <a:t>need to handle any situation which comes up in the future.</a:t>
            </a:r>
            <a:r>
              <a:rPr lang="en-US" sz="1800" b="1" spc="20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It’s called a sixth sense of direction. You</a:t>
            </a:r>
            <a:r>
              <a:rPr lang="en-US" sz="1800" b="1" spc="-2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develop</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this</a:t>
            </a:r>
            <a:r>
              <a:rPr lang="en-US" sz="1800" b="1" spc="-1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sixth</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sense</a:t>
            </a:r>
            <a:r>
              <a:rPr lang="en-US" sz="1800" b="1" spc="-2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of</a:t>
            </a:r>
            <a:r>
              <a:rPr lang="en-US" sz="1800" b="1" spc="-1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direction</a:t>
            </a:r>
            <a:r>
              <a:rPr lang="en-US" sz="1800" b="1" spc="-1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through</a:t>
            </a:r>
            <a:r>
              <a:rPr lang="en-US" sz="1800" b="1" spc="-20"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prayer</a:t>
            </a:r>
            <a:r>
              <a:rPr lang="en-US" sz="1800" b="1" spc="-15" dirty="0">
                <a:effectLst/>
                <a:highlight>
                  <a:srgbClr val="00FFFF"/>
                </a:highlight>
                <a:latin typeface="Times New Roman" panose="02020603050405020304" pitchFamily="18" charset="0"/>
                <a:ea typeface="Times New Roman" panose="02020603050405020304" pitchFamily="18" charset="0"/>
              </a:rPr>
              <a:t> </a:t>
            </a:r>
            <a:r>
              <a:rPr lang="en-US" sz="1800" b="1" dirty="0">
                <a:effectLst/>
                <a:highlight>
                  <a:srgbClr val="00FFFF"/>
                </a:highlight>
                <a:latin typeface="Times New Roman" panose="02020603050405020304" pitchFamily="18" charset="0"/>
                <a:ea typeface="Times New Roman" panose="02020603050405020304" pitchFamily="18" charset="0"/>
              </a:rPr>
              <a:t>and</a:t>
            </a:r>
            <a:r>
              <a:rPr lang="en-US" sz="1800" b="1" spc="-10" dirty="0">
                <a:effectLst/>
                <a:highlight>
                  <a:srgbClr val="00FFFF"/>
                </a:highlight>
                <a:latin typeface="Times New Roman" panose="02020603050405020304" pitchFamily="18" charset="0"/>
                <a:ea typeface="Times New Roman" panose="02020603050405020304" pitchFamily="18" charset="0"/>
              </a:rPr>
              <a:t> meditation.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4704ACB-CB05-F3E5-41E0-E8DC92593187}"/>
              </a:ext>
            </a:extLst>
          </p:cNvPr>
          <p:cNvSpPr>
            <a:spLocks noGrp="1"/>
          </p:cNvSpPr>
          <p:nvPr>
            <p:ph type="sldNum" sz="quarter" idx="5"/>
          </p:nvPr>
        </p:nvSpPr>
        <p:spPr/>
        <p:txBody>
          <a:bodyPr/>
          <a:lstStyle/>
          <a:p>
            <a:fld id="{79377291-6DF9-4711-8197-9922360A9041}" type="slidenum">
              <a:rPr lang="en-US" smtClean="0"/>
              <a:t>16</a:t>
            </a:fld>
            <a:endParaRPr lang="en-US"/>
          </a:p>
        </p:txBody>
      </p:sp>
    </p:spTree>
    <p:extLst>
      <p:ext uri="{BB962C8B-B14F-4D97-AF65-F5344CB8AC3E}">
        <p14:creationId xmlns:p14="http://schemas.microsoft.com/office/powerpoint/2010/main" val="38753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109220">
              <a:spcBef>
                <a:spcPts val="0"/>
              </a:spcBef>
              <a:spcAft>
                <a:spcPts val="0"/>
              </a:spcAft>
            </a:pPr>
            <a:r>
              <a:rPr lang="en-US" sz="1800" dirty="0">
                <a:effectLst/>
                <a:highlight>
                  <a:srgbClr val="FF00FF"/>
                </a:highlight>
                <a:latin typeface="Times New Roman" panose="02020603050405020304" pitchFamily="18" charset="0"/>
                <a:ea typeface="Times New Roman" panose="02020603050405020304" pitchFamily="18" charset="0"/>
              </a:rPr>
              <a:t>Most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of</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us</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when</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get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here,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didn’t</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know</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anything</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about</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meditation.</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though</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meditation</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is</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when</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you</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tried</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clear</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you</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mind of</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all thought.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 I've never</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been able to do that.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When I</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wake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up in the morning that sucker turns</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on and it will not clear</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out.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 thought maybe it was chanting.</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Listening to soft music.</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That’s probably some forms of meditation. But I knew nothing about any of it.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 knew very little about prayer.</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Even raised in church.</a:t>
            </a:r>
            <a:r>
              <a:rPr lang="en-US" sz="1800" spc="200" dirty="0">
                <a:effectLs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 only knew two prayers.</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One went like this.</a:t>
            </a:r>
            <a:endParaRPr lang="en-US" sz="1800" dirty="0">
              <a:effectLst/>
              <a:latin typeface="Times New Roman" panose="02020603050405020304" pitchFamily="18" charset="0"/>
              <a:ea typeface="Times New Roman" panose="02020603050405020304" pitchFamily="18" charset="0"/>
            </a:endParaRPr>
          </a:p>
          <a:p>
            <a:pPr marL="76200" marR="0">
              <a:lnSpc>
                <a:spcPts val="1145"/>
              </a:lnSpc>
              <a:spcBef>
                <a:spcPts val="0"/>
              </a:spcBef>
              <a:spcAft>
                <a:spcPts val="0"/>
              </a:spcAft>
            </a:pPr>
            <a:r>
              <a:rPr lang="en-US" sz="1800" dirty="0">
                <a:effectLst/>
                <a:highlight>
                  <a:srgbClr val="FF00FF"/>
                </a:highlight>
                <a:latin typeface="Times New Roman" panose="02020603050405020304" pitchFamily="18" charset="0"/>
                <a:ea typeface="Times New Roman" panose="02020603050405020304" pitchFamily="18" charset="0"/>
              </a:rPr>
              <a:t>Now</a:t>
            </a:r>
            <a:r>
              <a:rPr lang="en-US" sz="1800" spc="-2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lay</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down</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sleep.</a:t>
            </a:r>
            <a:r>
              <a:rPr lang="en-US" sz="1800" spc="23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Pray</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the</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Lord</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my</a:t>
            </a:r>
            <a:r>
              <a:rPr lang="en-US" sz="1800" spc="-2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soul</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keep.</a:t>
            </a:r>
            <a:r>
              <a:rPr lang="en-US" sz="1800" spc="23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if</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die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before</a:t>
            </a:r>
            <a:r>
              <a:rPr lang="en-US" sz="1800" spc="-2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10" dirty="0">
                <a:effectLst/>
                <a:highlight>
                  <a:srgbClr val="FF00FF"/>
                </a:highlight>
                <a:latin typeface="Times New Roman" panose="02020603050405020304" pitchFamily="18" charset="0"/>
                <a:ea typeface="Times New Roman" panose="02020603050405020304" pitchFamily="18" charset="0"/>
              </a:rPr>
              <a:t> wake.</a:t>
            </a:r>
            <a:endParaRPr lang="en-US" sz="1800" dirty="0">
              <a:effectLst/>
              <a:latin typeface="Times New Roman" panose="02020603050405020304" pitchFamily="18" charset="0"/>
              <a:ea typeface="Times New Roman" panose="02020603050405020304" pitchFamily="18" charset="0"/>
            </a:endParaRPr>
          </a:p>
          <a:p>
            <a:pPr marL="75565" marR="135255">
              <a:spcBef>
                <a:spcPts val="5"/>
              </a:spcBef>
              <a:spcAft>
                <a:spcPts val="0"/>
              </a:spcAft>
            </a:pPr>
            <a:r>
              <a:rPr lang="en-US" sz="1800" dirty="0">
                <a:effectLst/>
                <a:highlight>
                  <a:srgbClr val="FF00FF"/>
                </a:highlight>
                <a:latin typeface="Times New Roman" panose="02020603050405020304" pitchFamily="18" charset="0"/>
                <a:ea typeface="Times New Roman" panose="02020603050405020304" pitchFamily="18" charset="0"/>
              </a:rPr>
              <a:t>I'm</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not</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into</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that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prayer</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anymore.</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That’s</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dealing</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with</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death</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don’t</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want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nothing</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do</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with</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that.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The</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other</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prayer</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that</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used and I bet you used it too went like this.</a:t>
            </a:r>
            <a:endParaRPr lang="en-US" sz="1800" dirty="0">
              <a:effectLst/>
              <a:latin typeface="Times New Roman" panose="02020603050405020304" pitchFamily="18" charset="0"/>
              <a:ea typeface="Times New Roman" panose="02020603050405020304" pitchFamily="18" charset="0"/>
            </a:endParaRPr>
          </a:p>
          <a:p>
            <a:pPr marL="75565" marR="0">
              <a:lnSpc>
                <a:spcPts val="1150"/>
              </a:lnSpc>
              <a:spcBef>
                <a:spcPts val="0"/>
              </a:spcBef>
              <a:spcAft>
                <a:spcPts val="0"/>
              </a:spcAft>
            </a:pPr>
            <a:r>
              <a:rPr lang="en-US" sz="1800" dirty="0">
                <a:effectLst/>
                <a:highlight>
                  <a:srgbClr val="FF00FF"/>
                </a:highlight>
                <a:latin typeface="Times New Roman" panose="02020603050405020304" pitchFamily="18" charset="0"/>
                <a:ea typeface="Times New Roman" panose="02020603050405020304" pitchFamily="18" charset="0"/>
              </a:rPr>
              <a:t>God,</a:t>
            </a:r>
            <a:r>
              <a:rPr lang="en-US" sz="1800" spc="-2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if</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you</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get</a:t>
            </a:r>
            <a:r>
              <a:rPr lang="en-US" sz="1800" spc="-2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me</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out</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of</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this</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damn mess</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swear</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I’ll</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never</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do</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this</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spc="-10" dirty="0">
                <a:effectLst/>
                <a:highlight>
                  <a:srgbClr val="FF00FF"/>
                </a:highlight>
                <a:latin typeface="Times New Roman" panose="02020603050405020304" pitchFamily="18" charset="0"/>
                <a:ea typeface="Times New Roman" panose="02020603050405020304" pitchFamily="18" charset="0"/>
              </a:rPr>
              <a:t>again.</a:t>
            </a:r>
            <a:endParaRPr lang="en-US" sz="1800" dirty="0">
              <a:effectLst/>
              <a:latin typeface="Times New Roman" panose="02020603050405020304" pitchFamily="18" charset="0"/>
              <a:ea typeface="Times New Roman" panose="02020603050405020304" pitchFamily="18" charset="0"/>
            </a:endParaRPr>
          </a:p>
          <a:p>
            <a:pPr marL="75565" marR="135255">
              <a:spcBef>
                <a:spcPts val="0"/>
              </a:spcBef>
              <a:spcAft>
                <a:spcPts val="0"/>
              </a:spcAft>
            </a:pPr>
            <a:r>
              <a:rPr lang="en-US" sz="1800" dirty="0">
                <a:effectLst/>
                <a:highlight>
                  <a:srgbClr val="FF00FF"/>
                </a:highlight>
                <a:latin typeface="Times New Roman" panose="02020603050405020304" pitchFamily="18" charset="0"/>
                <a:ea typeface="Times New Roman" panose="02020603050405020304" pitchFamily="18" charset="0"/>
              </a:rPr>
              <a:t>Now I'm going to have to develop a life of prayer and meditation.</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Would seem to be impossible wouldn’t it.</a:t>
            </a:r>
            <a:r>
              <a:rPr lang="en-US" sz="1800" spc="295" dirty="0">
                <a:effectLs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Bill Wilson is faced with</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the</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job</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of</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teaching</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people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who</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are</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spiritually</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bankrupt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how</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pray</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meditate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Bill</a:t>
            </a:r>
            <a:r>
              <a:rPr lang="en-US" sz="1800" spc="-2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Wilson</a:t>
            </a:r>
            <a:r>
              <a:rPr lang="en-US" sz="1800" spc="-2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don’t</a:t>
            </a:r>
            <a:r>
              <a:rPr lang="en-US" sz="1800" spc="-2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know</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how</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2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do</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it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either.</a:t>
            </a:r>
            <a:r>
              <a:rPr lang="en-US" sz="1800" dirty="0">
                <a:effectLst/>
                <a:latin typeface="Times New Roman" panose="02020603050405020304" pitchFamily="18" charset="0"/>
                <a:ea typeface="Times New Roman" panose="02020603050405020304" pitchFamily="18" charset="0"/>
              </a:rPr>
              <a:t> Thank God he didn’t.</a:t>
            </a:r>
            <a:r>
              <a:rPr lang="en-US" sz="1800" spc="200" dirty="0">
                <a:effectLs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Cause if he had really been knowledgeable he would have written in such a manner that I could never have understood it.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But he didn’t know enough about it to be able to do that.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What he did do is what he’s done all the way through the book.</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He gives us some definite valuable suggestions.</a:t>
            </a:r>
            <a:r>
              <a:rPr lang="en-US" sz="1800" spc="200" dirty="0">
                <a:effectLs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 he said if we will use those in our lives today we will develop our</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own life</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of</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prayer</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meditation.</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He</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couldn’t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tell</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us</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how</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pray</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and</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meditate</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but</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he</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could</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tell</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us</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how</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to</a:t>
            </a:r>
            <a:r>
              <a:rPr lang="en-US" sz="1800" spc="-1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develop</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our</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own.</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He</a:t>
            </a:r>
            <a:r>
              <a:rPr lang="en-US" sz="1800" spc="-5"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starts</a:t>
            </a:r>
            <a:r>
              <a:rPr lang="en-US" sz="1800" spc="-1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for just a few moments over on page 86 he tells us what to do when we go to bed at night.</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Here it is now in step 11.</a:t>
            </a:r>
            <a:r>
              <a:rPr lang="en-US" sz="1800" spc="200" dirty="0">
                <a:effectLst/>
                <a:highlight>
                  <a:srgbClr val="FF00FF"/>
                </a:highlight>
                <a:latin typeface="Times New Roman" panose="02020603050405020304" pitchFamily="18" charset="0"/>
                <a:ea typeface="Times New Roman" panose="02020603050405020304" pitchFamily="18" charset="0"/>
              </a:rPr>
              <a:t> </a:t>
            </a:r>
            <a:r>
              <a:rPr lang="en-US" sz="1800" dirty="0">
                <a:effectLst/>
                <a:highlight>
                  <a:srgbClr val="FF00FF"/>
                </a:highlight>
                <a:latin typeface="Times New Roman" panose="02020603050405020304" pitchFamily="18" charset="0"/>
                <a:ea typeface="Times New Roman" panose="02020603050405020304" pitchFamily="18" charset="0"/>
              </a:rPr>
              <a:t>He said</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19</a:t>
            </a:fld>
            <a:endParaRPr lang="en-US"/>
          </a:p>
        </p:txBody>
      </p:sp>
    </p:spTree>
    <p:extLst>
      <p:ext uri="{BB962C8B-B14F-4D97-AF65-F5344CB8AC3E}">
        <p14:creationId xmlns:p14="http://schemas.microsoft.com/office/powerpoint/2010/main" val="1817805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808000"/>
                </a:highlight>
                <a:latin typeface="Times New Roman" panose="02020603050405020304" pitchFamily="18" charset="0"/>
                <a:ea typeface="Times New Roman" panose="02020603050405020304" pitchFamily="18" charset="0"/>
              </a:rPr>
              <a:t>On one side of the sheet we take the basic character defects, selfish, self-seeking, dishonest, frightened, inconsideration.</a:t>
            </a:r>
            <a:r>
              <a:rPr lang="en-US" sz="1800" spc="200" dirty="0">
                <a:effectLst/>
                <a:highlight>
                  <a:srgbClr val="808000"/>
                </a:highlight>
                <a:latin typeface="Times New Roman" panose="02020603050405020304" pitchFamily="18" charset="0"/>
                <a:ea typeface="Times New Roman" panose="02020603050405020304" pitchFamily="18" charset="0"/>
              </a:rPr>
              <a:t> </a:t>
            </a:r>
            <a:r>
              <a:rPr lang="en-US" sz="1800" dirty="0">
                <a:effectLst/>
                <a:highlight>
                  <a:srgbClr val="808000"/>
                </a:highlight>
                <a:latin typeface="Times New Roman" panose="02020603050405020304" pitchFamily="18" charset="0"/>
                <a:ea typeface="Times New Roman" panose="02020603050405020304" pitchFamily="18" charset="0"/>
              </a:rPr>
              <a:t>We took all the other defects in the 12 and 12 which are the offshoots of those first four.</a:t>
            </a:r>
            <a:r>
              <a:rPr lang="en-US" sz="1800" spc="200" dirty="0">
                <a:effectLst/>
                <a:highlight>
                  <a:srgbClr val="808000"/>
                </a:highlight>
                <a:latin typeface="Times New Roman" panose="02020603050405020304" pitchFamily="18" charset="0"/>
                <a:ea typeface="Times New Roman" panose="02020603050405020304" pitchFamily="18" charset="0"/>
              </a:rPr>
              <a:t> </a:t>
            </a:r>
            <a:r>
              <a:rPr lang="en-US" sz="1800" dirty="0">
                <a:effectLst/>
                <a:highlight>
                  <a:srgbClr val="808000"/>
                </a:highlight>
                <a:latin typeface="Times New Roman" panose="02020603050405020304" pitchFamily="18" charset="0"/>
                <a:ea typeface="Times New Roman" panose="02020603050405020304" pitchFamily="18" charset="0"/>
              </a:rPr>
              <a:t>We put them on the left-hand side of the sheet</a:t>
            </a:r>
            <a:r>
              <a:rPr lang="en-US" sz="1800" spc="-5" dirty="0">
                <a:effectLst/>
                <a:highlight>
                  <a:srgbClr val="808000"/>
                </a:highlight>
                <a:latin typeface="Times New Roman" panose="02020603050405020304" pitchFamily="18" charset="0"/>
                <a:ea typeface="Times New Roman" panose="02020603050405020304" pitchFamily="18" charset="0"/>
              </a:rPr>
              <a:t> </a:t>
            </a:r>
            <a:r>
              <a:rPr lang="en-US" sz="1800" dirty="0">
                <a:effectLst/>
                <a:highlight>
                  <a:srgbClr val="808000"/>
                </a:highlight>
                <a:latin typeface="Times New Roman" panose="02020603050405020304" pitchFamily="18" charset="0"/>
                <a:ea typeface="Times New Roman" panose="02020603050405020304" pitchFamily="18" charset="0"/>
              </a:rPr>
              <a:t>and called them the personality characteristics of a self-willed person.</a:t>
            </a:r>
            <a:r>
              <a:rPr lang="en-US" sz="1800" spc="200" dirty="0">
                <a:effectLst/>
                <a:highlight>
                  <a:srgbClr val="808000"/>
                </a:highlight>
                <a:latin typeface="Times New Roman" panose="02020603050405020304" pitchFamily="18" charset="0"/>
                <a:ea typeface="Times New Roman" panose="02020603050405020304" pitchFamily="18" charset="0"/>
              </a:rPr>
              <a:t> </a:t>
            </a:r>
            <a:r>
              <a:rPr lang="en-US" sz="1800" dirty="0">
                <a:effectLst/>
                <a:highlight>
                  <a:srgbClr val="808000"/>
                </a:highlight>
                <a:latin typeface="Times New Roman" panose="02020603050405020304" pitchFamily="18" charset="0"/>
                <a:ea typeface="Times New Roman" panose="02020603050405020304" pitchFamily="18" charset="0"/>
              </a:rPr>
              <a:t>We tried to find the opposite and put them on the right hand side of the sheet and called that the personality characteristics of a God willed person.</a:t>
            </a:r>
            <a:r>
              <a:rPr lang="en-US" sz="1800" spc="290" dirty="0">
                <a:effectLst/>
                <a:highlight>
                  <a:srgbClr val="808000"/>
                </a:highlight>
                <a:latin typeface="Times New Roman" panose="02020603050405020304" pitchFamily="18" charset="0"/>
                <a:ea typeface="Times New Roman" panose="02020603050405020304" pitchFamily="18" charset="0"/>
              </a:rPr>
              <a:t> </a:t>
            </a:r>
            <a:r>
              <a:rPr lang="en-US" sz="1800" dirty="0">
                <a:effectLst/>
                <a:highlight>
                  <a:srgbClr val="808000"/>
                </a:highlight>
                <a:latin typeface="Times New Roman" panose="02020603050405020304" pitchFamily="18" charset="0"/>
                <a:ea typeface="Times New Roman" panose="02020603050405020304" pitchFamily="18" charset="0"/>
              </a:rPr>
              <a:t>Now all we are trying to do is get from the left hand side of the sheet to the right hand side and I can sit down at night with this little sheet and run down through it making a few check marks that shows me where I've been that day.</a:t>
            </a:r>
            <a:r>
              <a:rPr lang="en-US" sz="1800" spc="200" dirty="0">
                <a:effectLst/>
                <a:highlight>
                  <a:srgbClr val="808000"/>
                </a:highlight>
                <a:latin typeface="Times New Roman" panose="02020603050405020304" pitchFamily="18" charset="0"/>
                <a:ea typeface="Times New Roman" panose="02020603050405020304" pitchFamily="18" charset="0"/>
              </a:rPr>
              <a:t> </a:t>
            </a:r>
            <a:r>
              <a:rPr lang="en-US" sz="1800" dirty="0">
                <a:effectLst/>
                <a:highlight>
                  <a:srgbClr val="808000"/>
                </a:highlight>
                <a:latin typeface="Times New Roman" panose="02020603050405020304" pitchFamily="18" charset="0"/>
                <a:ea typeface="Times New Roman" panose="02020603050405020304" pitchFamily="18" charset="0"/>
              </a:rPr>
              <a:t>Shows we what I need to continue to work on</a:t>
            </a: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20</a:t>
            </a:fld>
            <a:endParaRPr lang="en-US"/>
          </a:p>
        </p:txBody>
      </p:sp>
    </p:spTree>
    <p:extLst>
      <p:ext uri="{BB962C8B-B14F-4D97-AF65-F5344CB8AC3E}">
        <p14:creationId xmlns:p14="http://schemas.microsoft.com/office/powerpoint/2010/main" val="3193099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FF0000"/>
                </a:solidFill>
                <a:effectLst/>
                <a:latin typeface="Times New Roman" panose="02020603050405020304" pitchFamily="18" charset="0"/>
                <a:ea typeface="Times New Roman" panose="02020603050405020304" pitchFamily="18" charset="0"/>
              </a:rPr>
              <a:t>Most of</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us get</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up in the morning and the</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first</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thing we</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do is</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go to the</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bathroom. </a:t>
            </a:r>
            <a:r>
              <a:rPr lang="en-US" sz="1800" dirty="0">
                <a:effectLst/>
                <a:latin typeface="Times New Roman" panose="02020603050405020304" pitchFamily="18" charset="0"/>
                <a:ea typeface="Times New Roman" panose="02020603050405020304" pitchFamily="18" charset="0"/>
              </a:rPr>
              <a:t>”.</a:t>
            </a:r>
            <a:r>
              <a:rPr lang="en-US" sz="1800" spc="200" dirty="0">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Then we head for the kitchen. And we get a cup of coffee and maybe a little food, and we feed the body.</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We get the body taken care of and we go back to the bathroom</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again.</a:t>
            </a:r>
            <a:r>
              <a:rPr lang="en-US" sz="1800" spc="200" dirty="0">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After</a:t>
            </a:r>
            <a:r>
              <a:rPr lang="en-US" sz="1800" spc="-1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we</a:t>
            </a:r>
            <a:r>
              <a:rPr lang="en-US" sz="1800" spc="-1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get</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the</a:t>
            </a:r>
            <a:r>
              <a:rPr lang="en-US" sz="1800" spc="-1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body</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all</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taken</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care of, we feed the cat or the dog.</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We start out the door. </a:t>
            </a:r>
          </a:p>
          <a:p>
            <a:endParaRPr lang="en-US" sz="1800" dirty="0">
              <a:solidFill>
                <a:srgbClr val="FF0000"/>
              </a:solidFill>
              <a:effectLst/>
              <a:latin typeface="Times New Roman" panose="02020603050405020304" pitchFamily="18" charset="0"/>
              <a:ea typeface="Times New Roman" panose="02020603050405020304" pitchFamily="18" charset="0"/>
            </a:endParaRPr>
          </a:p>
          <a:p>
            <a:pPr marL="76200" marR="135255">
              <a:spcBef>
                <a:spcPts val="1150"/>
              </a:spcBef>
              <a:spcAft>
                <a:spcPts val="0"/>
              </a:spcAft>
              <a:tabLst>
                <a:tab pos="532765" algn="l"/>
              </a:tabLst>
            </a:pPr>
            <a:r>
              <a:rPr lang="en-US" sz="1800" dirty="0">
                <a:solidFill>
                  <a:srgbClr val="FF0000"/>
                </a:solidFill>
                <a:effectLst/>
                <a:latin typeface="Times New Roman" panose="02020603050405020304" pitchFamily="18" charset="0"/>
                <a:ea typeface="Times New Roman" panose="02020603050405020304" pitchFamily="18" charset="0"/>
              </a:rPr>
              <a:t>We go out to the car and we check the air in the tires and we check the</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fuel in the fuel tank.</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We turn the switch, start the motor and we take off down the road.</a:t>
            </a:r>
            <a:endParaRPr lang="en-US" sz="1800" dirty="0">
              <a:effectLst/>
              <a:latin typeface="Times New Roman" panose="02020603050405020304" pitchFamily="18" charset="0"/>
              <a:ea typeface="Times New Roman" panose="02020603050405020304" pitchFamily="18" charset="0"/>
            </a:endParaRPr>
          </a:p>
          <a:p>
            <a:pPr marL="76200" marR="91440">
              <a:spcBef>
                <a:spcPts val="1145"/>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rPr>
              <a:t>But what did we do about our minds that morning?</a:t>
            </a:r>
            <a:r>
              <a:rPr lang="en-US" sz="1800" spc="4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We took care of all the material things including our body.</a:t>
            </a:r>
            <a:r>
              <a:rPr lang="en-US" sz="1800" spc="400" dirty="0">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What did we do about</a:t>
            </a:r>
            <a:r>
              <a:rPr lang="en-US" sz="1800" spc="-1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our</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minds?</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Our</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minds</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are</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going</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to</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run</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the</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whole</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show</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all</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day.</a:t>
            </a:r>
            <a:r>
              <a:rPr lang="en-US" sz="1800" spc="4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Did</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we</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check</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the</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air</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there?</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Did</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we</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check</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the</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fuel</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level</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there? Did we feed the mind a little bit?</a:t>
            </a:r>
            <a:r>
              <a:rPr lang="en-US" sz="1800" spc="295" dirty="0">
                <a:solidFill>
                  <a:srgbClr val="FF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21</a:t>
            </a:fld>
            <a:endParaRPr lang="en-US"/>
          </a:p>
        </p:txBody>
      </p:sp>
    </p:spTree>
    <p:extLst>
      <p:ext uri="{BB962C8B-B14F-4D97-AF65-F5344CB8AC3E}">
        <p14:creationId xmlns:p14="http://schemas.microsoft.com/office/powerpoint/2010/main" val="3799312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91440">
              <a:spcBef>
                <a:spcPts val="1145"/>
              </a:spcBef>
              <a:spcAft>
                <a:spcPts val="0"/>
              </a:spcAft>
            </a:pPr>
            <a:r>
              <a:rPr lang="en-US" sz="1200" dirty="0">
                <a:solidFill>
                  <a:srgbClr val="FF0000"/>
                </a:solidFill>
                <a:effectLst/>
                <a:latin typeface="Times New Roman" panose="02020603050405020304" pitchFamily="18" charset="0"/>
                <a:ea typeface="Times New Roman" panose="02020603050405020304" pitchFamily="18" charset="0"/>
              </a:rPr>
              <a:t>If we would take 5 to 10 minutes in the morning to ask God to direct our thinking throughout the day.</a:t>
            </a:r>
            <a:r>
              <a:rPr lang="en-US" sz="1200" spc="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Ask God to give us the right thought and action.</a:t>
            </a:r>
            <a:r>
              <a:rPr lang="en-US" sz="1200" spc="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Before we even start thinking about today, then chances are our thoughts about today</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are</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going</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to</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be</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in</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better</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shape.</a:t>
            </a:r>
            <a:r>
              <a:rPr lang="en-US" sz="1200" spc="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If</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we</a:t>
            </a:r>
            <a:r>
              <a:rPr lang="en-US" sz="1200" spc="-2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spent</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5</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minutes</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in</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the</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morning</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there</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coupled</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with</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5</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minutes</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in</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the</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evening</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when</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we</a:t>
            </a:r>
            <a:r>
              <a:rPr lang="en-US" sz="1200" spc="-1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go</a:t>
            </a:r>
            <a:r>
              <a:rPr lang="en-US" sz="1200" spc="-5"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to bed, there’s no telling what we could do with our minds.</a:t>
            </a:r>
            <a:r>
              <a:rPr lang="en-US" sz="1200" spc="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If we spent as much time on our minds as we do on our bodies, my God we could become anything, couldn’t we?</a:t>
            </a:r>
            <a:r>
              <a:rPr lang="en-US" sz="1200" spc="3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If you’ve spent 5 in the morning and 5 in the evening you’ve still got 23 hours and 50 minutes to screw the thing up.</a:t>
            </a:r>
            <a:r>
              <a:rPr lang="en-US" sz="1200" spc="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It only takes a little bit of time.</a:t>
            </a:r>
            <a:r>
              <a:rPr lang="en-US" sz="1200" spc="200" dirty="0">
                <a:solidFill>
                  <a:srgbClr val="FF0000"/>
                </a:solidFill>
                <a:effectLst/>
                <a:latin typeface="Times New Roman" panose="02020603050405020304" pitchFamily="18" charset="0"/>
                <a:ea typeface="Times New Roman" panose="02020603050405020304" pitchFamily="18" charset="0"/>
              </a:rPr>
              <a:t> </a:t>
            </a:r>
            <a:r>
              <a:rPr lang="en-US" sz="1200" dirty="0">
                <a:solidFill>
                  <a:srgbClr val="FF0000"/>
                </a:solidFill>
                <a:effectLst/>
                <a:latin typeface="Times New Roman" panose="02020603050405020304" pitchFamily="18" charset="0"/>
                <a:ea typeface="Times New Roman" panose="02020603050405020304" pitchFamily="18" charset="0"/>
              </a:rPr>
              <a:t>Very definite valuable suggestion.</a:t>
            </a:r>
          </a:p>
          <a:p>
            <a:pPr marL="76200" marR="91440">
              <a:spcBef>
                <a:spcPts val="1145"/>
              </a:spcBef>
              <a:spcAft>
                <a:spcPts val="0"/>
              </a:spcAft>
            </a:pPr>
            <a:endParaRPr lang="en-US" sz="1200" dirty="0">
              <a:solidFill>
                <a:srgbClr val="FF0000"/>
              </a:solidFill>
              <a:effectLst/>
              <a:latin typeface="Times New Roman" panose="02020603050405020304" pitchFamily="18" charset="0"/>
              <a:ea typeface="Times New Roman" panose="02020603050405020304" pitchFamily="18" charset="0"/>
            </a:endParaRPr>
          </a:p>
          <a:p>
            <a:pPr marL="76200" marR="91440" lvl="0" indent="0" algn="l" defTabSz="914400" rtl="0" eaLnBrk="1" fontAlgn="auto" latinLnBrk="0" hangingPunct="1">
              <a:lnSpc>
                <a:spcPct val="100000"/>
              </a:lnSpc>
              <a:spcBef>
                <a:spcPts val="1145"/>
              </a:spcBef>
              <a:spcAft>
                <a:spcPts val="0"/>
              </a:spcAft>
              <a:buClrTx/>
              <a:buSzTx/>
              <a:buFontTx/>
              <a:buNone/>
              <a:tabLst/>
              <a:defRPr/>
            </a:pPr>
            <a:r>
              <a:rPr lang="en-US" sz="1800" dirty="0">
                <a:solidFill>
                  <a:srgbClr val="FF0000"/>
                </a:solidFill>
                <a:effectLst/>
                <a:latin typeface="Times New Roman" panose="02020603050405020304" pitchFamily="18" charset="0"/>
                <a:ea typeface="Times New Roman" panose="02020603050405020304" pitchFamily="18" charset="0"/>
              </a:rPr>
              <a:t>This</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is</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form</a:t>
            </a:r>
            <a:r>
              <a:rPr lang="en-US" sz="1800" spc="-1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of</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meditation</a:t>
            </a:r>
            <a:r>
              <a:rPr lang="en-US" sz="1800" spc="-1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for</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busy</a:t>
            </a:r>
            <a:r>
              <a:rPr lang="en-US" sz="1800" spc="-1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people.</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And quite often my mind goes back to that subject and I’ve got information I didn’t have before.</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It says, “Why don’t you call Bill.</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Maybe he’ll know.”</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And I call Bill and Bill’s got the answer.</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I used to say “My wasn’t it lucky I called Bill.”</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No, this is a form</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of tapping into the sixth sense of</a:t>
            </a:r>
            <a:r>
              <a:rPr lang="en-US" sz="1800" spc="-5"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direction.</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And if you practice at it, practice at it, practice at it, practice at it, it gets to where it becomes a common thing to do.</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It’s amazing how this stuff works.</a:t>
            </a:r>
            <a:r>
              <a:rPr lang="en-US" sz="1800" spc="200" dirty="0">
                <a:solidFill>
                  <a:srgbClr val="FF0000"/>
                </a:solidFill>
                <a:effectLst/>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Very simple suggestions.</a:t>
            </a:r>
            <a:endParaRPr lang="en-US" sz="1800" dirty="0">
              <a:effectLst/>
              <a:latin typeface="Times New Roman" panose="02020603050405020304" pitchFamily="18" charset="0"/>
              <a:ea typeface="Times New Roman" panose="02020603050405020304" pitchFamily="18" charset="0"/>
            </a:endParaRPr>
          </a:p>
          <a:p>
            <a:pPr marL="76200" marR="91440">
              <a:spcBef>
                <a:spcPts val="1145"/>
              </a:spcBef>
              <a:spcAft>
                <a:spcPts val="0"/>
              </a:spcAft>
            </a:pPr>
            <a:endParaRPr lang="en-US" sz="1200" dirty="0">
              <a:effectLst/>
              <a:latin typeface="Times New Roman" panose="02020603050405020304" pitchFamily="18" charset="0"/>
              <a:ea typeface="Times New Roman" panose="02020603050405020304" pitchFamily="18" charset="0"/>
            </a:endParaRPr>
          </a:p>
          <a:p>
            <a:endParaRPr lang="en-US" sz="1200"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22</a:t>
            </a:fld>
            <a:endParaRPr lang="en-US"/>
          </a:p>
        </p:txBody>
      </p:sp>
    </p:spTree>
    <p:extLst>
      <p:ext uri="{BB962C8B-B14F-4D97-AF65-F5344CB8AC3E}">
        <p14:creationId xmlns:p14="http://schemas.microsoft.com/office/powerpoint/2010/main" val="2465120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Times New Roman" panose="02020603050405020304" pitchFamily="18" charset="0"/>
                <a:ea typeface="Times New Roman" panose="02020603050405020304" pitchFamily="18" charset="0"/>
              </a:rPr>
              <a:t>As I said, I use to use God like an errand boy.</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Send him out to get this done and that done.</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It didn’t work.</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He never did come</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back</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with</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nothing.</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But</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learned</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through</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doing</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that,</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to</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start</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praying</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only</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for</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the</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knowledge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of</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his</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will</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for</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me</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and</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the</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power</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to carry that out.</a:t>
            </a:r>
            <a:r>
              <a:rPr lang="en-US" sz="1800" spc="200" dirty="0">
                <a:effectLs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And today I can’t think of anything that would be better than to have God’s will done in my life, only.</a:t>
            </a:r>
          </a:p>
          <a:p>
            <a:endParaRPr lang="en-US" sz="1800" dirty="0">
              <a:effectLst/>
              <a:highlight>
                <a:srgbClr val="FFFF00"/>
              </a:highlight>
              <a:latin typeface="Times New Roman" panose="02020603050405020304" pitchFamily="18" charset="0"/>
            </a:endParaRPr>
          </a:p>
          <a:p>
            <a:r>
              <a:rPr lang="en-US" sz="1800" dirty="0">
                <a:effectLst/>
                <a:highlight>
                  <a:srgbClr val="FFFF00"/>
                </a:highlight>
                <a:latin typeface="Times New Roman" panose="02020603050405020304" pitchFamily="18" charset="0"/>
                <a:ea typeface="Times New Roman" panose="02020603050405020304" pitchFamily="18" charset="0"/>
              </a:rPr>
              <a:t>They</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said</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to</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me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“Pray</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only</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for</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knowledge</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of</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his</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will</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and</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power</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to</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carry</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that</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out”</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said</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“How</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in</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hell</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is</a:t>
            </a:r>
            <a:r>
              <a:rPr lang="en-US" sz="1800" spc="-2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he</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going</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to</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know</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what I</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want?”</a:t>
            </a:r>
            <a:r>
              <a:rPr lang="en-US" sz="1800" spc="200" dirty="0">
                <a:effectLs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And</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they</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said</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don’t</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care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what</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you</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want.”</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They</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said</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“He's</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interested</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in</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what</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you</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need”</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And</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he</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knows</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more</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about</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what you need than you know yourself.</a:t>
            </a:r>
            <a:r>
              <a:rPr lang="en-US" sz="1800" spc="28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And that’s turned out to be exactly true.</a:t>
            </a:r>
            <a:r>
              <a:rPr lang="en-US" sz="1800" spc="29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If I had written a list of things that I thought I needed when I first came to AA.</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If I’d have said “God give me these things and I will be satisfied for the rest of my life.”</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 would have cheated myself.</a:t>
            </a:r>
            <a:r>
              <a:rPr lang="en-US" sz="1800" spc="2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23</a:t>
            </a:fld>
            <a:endParaRPr lang="en-US"/>
          </a:p>
        </p:txBody>
      </p:sp>
    </p:spTree>
    <p:extLst>
      <p:ext uri="{BB962C8B-B14F-4D97-AF65-F5344CB8AC3E}">
        <p14:creationId xmlns:p14="http://schemas.microsoft.com/office/powerpoint/2010/main" val="664188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84455">
              <a:spcBef>
                <a:spcPts val="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rPr>
              <a:t>God knows what we need.</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He's not interested in what we want.</a:t>
            </a:r>
            <a:endParaRPr lang="en-US" sz="1800" dirty="0">
              <a:effectLst/>
              <a:latin typeface="Times New Roman" panose="02020603050405020304" pitchFamily="18" charset="0"/>
              <a:ea typeface="Times New Roman" panose="02020603050405020304" pitchFamily="18" charset="0"/>
            </a:endParaRPr>
          </a:p>
          <a:p>
            <a:pPr marL="75565" marR="0">
              <a:spcBef>
                <a:spcPts val="1145"/>
              </a:spcBef>
              <a:spcAft>
                <a:spcPts val="0"/>
              </a:spcAft>
              <a:tabLst>
                <a:tab pos="1447165" algn="l"/>
              </a:tabLst>
            </a:pPr>
            <a:r>
              <a:rPr lang="en-US" sz="1800" i="1" dirty="0">
                <a:effectLst/>
                <a:highlight>
                  <a:srgbClr val="FFFF00"/>
                </a:highlight>
                <a:latin typeface="Times New Roman" panose="02020603050405020304" pitchFamily="18" charset="0"/>
                <a:ea typeface="Times New Roman" panose="02020603050405020304" pitchFamily="18" charset="0"/>
              </a:rPr>
              <a:t>Big</a:t>
            </a:r>
            <a:r>
              <a:rPr lang="en-US" sz="1800" i="1" spc="-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Book,</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p.</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87,</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par.</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spc="-50" dirty="0">
                <a:effectLst/>
                <a:highlight>
                  <a:srgbClr val="FFFF00"/>
                </a:highlight>
                <a:latin typeface="Times New Roman" panose="02020603050405020304" pitchFamily="18" charset="0"/>
                <a:ea typeface="Times New Roman" panose="02020603050405020304" pitchFamily="18" charset="0"/>
              </a:rPr>
              <a:t>2</a:t>
            </a:r>
            <a:r>
              <a:rPr lang="en-US" sz="1800" i="1" dirty="0">
                <a:effectLst/>
                <a:highlight>
                  <a:srgbClr val="FFFF00"/>
                </a:highlight>
                <a:latin typeface="Times New Roman" panose="02020603050405020304" pitchFamily="18" charset="0"/>
                <a:ea typeface="Times New Roman" panose="02020603050405020304" pitchFamily="18" charset="0"/>
              </a:rPr>
              <a:t>	"If</a:t>
            </a:r>
            <a:r>
              <a:rPr lang="en-US" sz="1800" i="1" spc="-2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circumstances</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warrant,</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we</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ask</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our</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wives</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or</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friends</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to</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join</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us</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in</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morning</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meditation.</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spc="-50" dirty="0">
                <a:effectLst/>
                <a:highlight>
                  <a:srgbClr val="FFFF00"/>
                </a:highligh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76200" marR="93980">
              <a:spcBef>
                <a:spcPts val="1150"/>
              </a:spcBef>
              <a:spcAft>
                <a:spcPts val="0"/>
              </a:spcAft>
              <a:tabLst>
                <a:tab pos="1446530" algn="l"/>
              </a:tabLst>
            </a:pPr>
            <a:r>
              <a:rPr lang="en-US" sz="1800" i="1" dirty="0">
                <a:effectLst/>
                <a:highlight>
                  <a:srgbClr val="FFFF00"/>
                </a:highlight>
                <a:latin typeface="Times New Roman" panose="02020603050405020304" pitchFamily="18" charset="0"/>
                <a:ea typeface="Times New Roman" panose="02020603050405020304" pitchFamily="18" charset="0"/>
              </a:rPr>
              <a:t>Big Book, p. 87, par. 3	"As</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we</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go</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through</a:t>
            </a:r>
            <a:r>
              <a:rPr lang="en-US" sz="1800" i="1" spc="-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the</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day</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we</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pause,</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when</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agitated</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or</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doubtful,</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and</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ask</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for</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the</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right</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thought</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or</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action.</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We constantly remind ourselves we are no longer running the show, humbly saying to ourselves many times each day</a:t>
            </a:r>
            <a:r>
              <a:rPr lang="en-US" sz="1800" i="1" spc="-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"Thy will be done." We are then in much less danger of excitement, fear, anger, worry, self-pity,</a:t>
            </a:r>
            <a:r>
              <a:rPr lang="en-US" sz="1800" i="1" spc="-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or foolish decisions. We become much more efficient. We do not tire so easily, for we are not burning up energy foolishly as we did when we were trying to arrange life to suit ourselves.</a:t>
            </a:r>
            <a:endParaRPr lang="en-US" sz="1800" dirty="0">
              <a:effectLst/>
              <a:latin typeface="Times New Roman" panose="02020603050405020304" pitchFamily="18" charset="0"/>
              <a:ea typeface="Times New Roman" panose="02020603050405020304" pitchFamily="18" charset="0"/>
            </a:endParaRPr>
          </a:p>
          <a:p>
            <a:pPr marL="76200" marR="0">
              <a:spcBef>
                <a:spcPts val="0"/>
              </a:spcBef>
              <a:spcAft>
                <a:spcPts val="0"/>
              </a:spcAft>
            </a:pPr>
            <a:r>
              <a:rPr lang="en-US" sz="1800" i="1" dirty="0">
                <a:effectLst/>
                <a:highlight>
                  <a:srgbClr val="FFFF00"/>
                </a:highlight>
                <a:latin typeface="Times New Roman" panose="02020603050405020304" pitchFamily="18" charset="0"/>
                <a:ea typeface="Times New Roman" panose="02020603050405020304" pitchFamily="18" charset="0"/>
              </a:rPr>
              <a:t>It</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works</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it</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really</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does.</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spc="-50" dirty="0">
                <a:effectLst/>
                <a:highlight>
                  <a:srgbClr val="FFFF00"/>
                </a:highligh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highlight>
                  <a:srgbClr val="FFFF00"/>
                </a:highligh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76200" marR="0">
              <a:spcBef>
                <a:spcPts val="0"/>
              </a:spcBef>
              <a:spcAft>
                <a:spcPts val="0"/>
              </a:spcAft>
              <a:tabLst>
                <a:tab pos="532765" algn="l"/>
              </a:tabLst>
            </a:pPr>
            <a:r>
              <a:rPr lang="en-US" sz="1800" dirty="0">
                <a:effectLst/>
                <a:highlight>
                  <a:srgbClr val="FFFF00"/>
                </a:highlight>
                <a:latin typeface="Times New Roman" panose="02020603050405020304" pitchFamily="18" charset="0"/>
                <a:ea typeface="Times New Roman" panose="02020603050405020304" pitchFamily="18" charset="0"/>
              </a:rPr>
              <a:t>J &amp; </a:t>
            </a:r>
            <a:r>
              <a:rPr lang="en-US" sz="1800" spc="-50" dirty="0">
                <a:effectLst/>
                <a:highlight>
                  <a:srgbClr val="FFFF00"/>
                </a:highlight>
                <a:latin typeface="Times New Roman" panose="02020603050405020304" pitchFamily="18" charset="0"/>
                <a:ea typeface="Times New Roman" panose="02020603050405020304" pitchFamily="18" charset="0"/>
              </a:rPr>
              <a:t>C</a:t>
            </a:r>
            <a:r>
              <a:rPr lang="en-US" sz="1800" dirty="0">
                <a:effectLst/>
                <a:highlight>
                  <a:srgbClr val="FFFF00"/>
                </a:highlight>
                <a:latin typeface="Times New Roman" panose="02020603050405020304" pitchFamily="18" charset="0"/>
                <a:ea typeface="Times New Roman" panose="02020603050405020304" pitchFamily="18" charset="0"/>
              </a:rPr>
              <a:t>	That’s</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 full</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paragraph</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right </a:t>
            </a:r>
            <a:r>
              <a:rPr lang="en-US" sz="1800" spc="-10" dirty="0">
                <a:effectLst/>
                <a:highlight>
                  <a:srgbClr val="FFFF00"/>
                </a:highlight>
                <a:latin typeface="Times New Roman" panose="02020603050405020304" pitchFamily="18" charset="0"/>
                <a:ea typeface="Times New Roman" panose="02020603050405020304" pitchFamily="18" charset="0"/>
              </a:rPr>
              <a:t>there.</a:t>
            </a:r>
            <a:endParaRPr lang="en-US" sz="1800" dirty="0">
              <a:effectLst/>
              <a:latin typeface="Times New Roman" panose="02020603050405020304" pitchFamily="18" charset="0"/>
              <a:ea typeface="Times New Roman" panose="02020603050405020304" pitchFamily="18" charset="0"/>
            </a:endParaRPr>
          </a:p>
          <a:p>
            <a:pPr marL="76200" marR="0">
              <a:spcBef>
                <a:spcPts val="1145"/>
              </a:spcBef>
              <a:spcAft>
                <a:spcPts val="0"/>
              </a:spcAft>
              <a:tabLst>
                <a:tab pos="1446530" algn="l"/>
              </a:tabLst>
            </a:pPr>
            <a:r>
              <a:rPr lang="en-US" sz="1800" i="1" dirty="0">
                <a:effectLst/>
                <a:latin typeface="Times New Roman" panose="02020603050405020304" pitchFamily="18" charset="0"/>
                <a:ea typeface="Times New Roman" panose="02020603050405020304" pitchFamily="18" charset="0"/>
              </a:rPr>
              <a:t>Big</a:t>
            </a:r>
            <a:r>
              <a:rPr lang="en-US" sz="1800" i="1" spc="-1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Book,</a:t>
            </a:r>
            <a:r>
              <a:rPr lang="en-US" sz="1800" i="1" spc="-2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p.</a:t>
            </a:r>
            <a:r>
              <a:rPr lang="en-US" sz="1800" i="1" spc="-1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88,</a:t>
            </a:r>
            <a:r>
              <a:rPr lang="en-US" sz="1800" i="1" spc="-2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par.</a:t>
            </a:r>
            <a:r>
              <a:rPr lang="en-US" sz="1800" i="1" spc="-15" dirty="0">
                <a:effectLst/>
                <a:latin typeface="Times New Roman" panose="02020603050405020304" pitchFamily="18" charset="0"/>
                <a:ea typeface="Times New Roman" panose="02020603050405020304" pitchFamily="18" charset="0"/>
              </a:rPr>
              <a:t> </a:t>
            </a:r>
            <a:r>
              <a:rPr lang="en-US" sz="1800" i="1" spc="-50" dirty="0">
                <a:effectLst/>
                <a:latin typeface="Times New Roman" panose="02020603050405020304" pitchFamily="18" charset="0"/>
                <a:ea typeface="Times New Roman" panose="02020603050405020304" pitchFamily="18" charset="0"/>
              </a:rPr>
              <a:t>2</a:t>
            </a:r>
            <a:r>
              <a:rPr lang="en-US" sz="1800" i="1" dirty="0">
                <a:effectLs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"We</a:t>
            </a:r>
            <a:r>
              <a:rPr lang="en-US" sz="1800" i="1" spc="-3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alcoholics</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are</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undisciplined.</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So</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we</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let</a:t>
            </a:r>
            <a:r>
              <a:rPr lang="en-US" sz="1800" i="1" spc="-2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God</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discipline</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us</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in</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the</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simple</a:t>
            </a:r>
            <a:r>
              <a:rPr lang="en-US" sz="1800" i="1" spc="-1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way</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we</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have</a:t>
            </a:r>
            <a:r>
              <a:rPr lang="en-US" sz="1800" i="1" spc="-25"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just</a:t>
            </a:r>
            <a:r>
              <a:rPr lang="en-US" sz="1800" i="1" spc="-20" dirty="0">
                <a:effectLst/>
                <a:highlight>
                  <a:srgbClr val="FFFF00"/>
                </a:highlight>
                <a:latin typeface="Times New Roman" panose="02020603050405020304" pitchFamily="18" charset="0"/>
                <a:ea typeface="Times New Roman" panose="02020603050405020304" pitchFamily="18" charset="0"/>
              </a:rPr>
              <a:t> </a:t>
            </a:r>
            <a:r>
              <a:rPr lang="en-US" sz="1800" i="1" dirty="0">
                <a:effectLst/>
                <a:highlight>
                  <a:srgbClr val="FFFF00"/>
                </a:highlight>
                <a:latin typeface="Times New Roman" panose="02020603050405020304" pitchFamily="18" charset="0"/>
                <a:ea typeface="Times New Roman" panose="02020603050405020304" pitchFamily="18" charset="0"/>
              </a:rPr>
              <a:t>outlined.</a:t>
            </a:r>
            <a:r>
              <a:rPr lang="en-US" sz="1800" i="1" spc="-10" dirty="0">
                <a:effectLst/>
                <a:highlight>
                  <a:srgbClr val="FFFF00"/>
                </a:highlight>
                <a:latin typeface="Times New Roman" panose="02020603050405020304" pitchFamily="18" charset="0"/>
                <a:ea typeface="Times New Roman" panose="02020603050405020304" pitchFamily="18" charset="0"/>
              </a:rPr>
              <a:t> </a:t>
            </a:r>
            <a:r>
              <a:rPr lang="en-US" sz="1800" i="1" spc="-50" dirty="0">
                <a:effectLst/>
                <a:highlight>
                  <a:srgbClr val="FFFF00"/>
                </a:highlight>
                <a:latin typeface="Times New Roman" panose="02020603050405020304" pitchFamily="18" charset="0"/>
                <a:ea typeface="Times New Roman" panose="02020603050405020304" pitchFamily="18" charset="0"/>
              </a:rPr>
              <a:t>“</a:t>
            </a:r>
          </a:p>
          <a:p>
            <a:pPr marL="76200" marR="0">
              <a:spcBef>
                <a:spcPts val="1145"/>
              </a:spcBef>
              <a:spcAft>
                <a:spcPts val="0"/>
              </a:spcAft>
              <a:tabLst>
                <a:tab pos="1446530" algn="l"/>
              </a:tabLst>
            </a:pPr>
            <a:endParaRPr lang="en-US" sz="1800" i="1" spc="-50" dirty="0">
              <a:effectLst/>
              <a:highlight>
                <a:srgbClr val="FFFF00"/>
              </a:highlight>
              <a:latin typeface="Times New Roman" panose="02020603050405020304" pitchFamily="18" charset="0"/>
              <a:ea typeface="Times New Roman" panose="02020603050405020304" pitchFamily="18" charset="0"/>
            </a:endParaRPr>
          </a:p>
          <a:p>
            <a:pPr marL="76200" marR="0">
              <a:spcBef>
                <a:spcPts val="1145"/>
              </a:spcBef>
              <a:spcAft>
                <a:spcPts val="0"/>
              </a:spcAft>
              <a:tabLst>
                <a:tab pos="1446530" algn="l"/>
              </a:tabLst>
            </a:pPr>
            <a:r>
              <a:rPr lang="en-US" sz="1800" dirty="0">
                <a:effectLst/>
                <a:highlight>
                  <a:srgbClr val="FFFF00"/>
                </a:highlight>
                <a:latin typeface="Times New Roman" panose="02020603050405020304" pitchFamily="18" charset="0"/>
                <a:ea typeface="Times New Roman" panose="02020603050405020304" pitchFamily="18" charset="0"/>
              </a:rPr>
              <a:t>If you’ll follow these definite and valuable suggestions on page 86, 87 you will develop your own life of prayer and meditation.</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You'll</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make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your</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conscious</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contact.</a:t>
            </a:r>
            <a:r>
              <a:rPr lang="en-US" sz="1800" spc="20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You’ll</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be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able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to</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tap</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in</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to</a:t>
            </a:r>
            <a:r>
              <a:rPr lang="en-US" sz="1800" spc="-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that</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sixth</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sense</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of</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direction</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and</a:t>
            </a:r>
            <a:r>
              <a:rPr lang="en-US" sz="1800" spc="-15"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it’s</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amazing</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the</a:t>
            </a:r>
            <a:r>
              <a:rPr lang="en-US" sz="1800" spc="-10" dirty="0">
                <a:effectLst/>
                <a:highlight>
                  <a:srgbClr val="FFFF00"/>
                </a:highligh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things that we can learn by doing that.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24</a:t>
            </a:fld>
            <a:endParaRPr lang="en-US"/>
          </a:p>
        </p:txBody>
      </p:sp>
    </p:spTree>
    <p:extLst>
      <p:ext uri="{BB962C8B-B14F-4D97-AF65-F5344CB8AC3E}">
        <p14:creationId xmlns:p14="http://schemas.microsoft.com/office/powerpoint/2010/main" val="125263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Links:  </a:t>
            </a:r>
            <a:r>
              <a:rPr lang="en-US">
                <a:hlinkClick r:id="rId3"/>
              </a:rPr>
              <a:t>Joe &amp; Charlie – Take The 12</a:t>
            </a:r>
            <a:r>
              <a:rPr lang="en-US"/>
              <a:t> (Hand outs)</a:t>
            </a:r>
          </a:p>
        </p:txBody>
      </p:sp>
      <p:sp>
        <p:nvSpPr>
          <p:cNvPr id="4" name="Slide Number Placeholder 3"/>
          <p:cNvSpPr>
            <a:spLocks noGrp="1"/>
          </p:cNvSpPr>
          <p:nvPr>
            <p:ph type="sldNum" sz="quarter" idx="5"/>
          </p:nvPr>
        </p:nvSpPr>
        <p:spPr/>
        <p:txBody>
          <a:bodyPr/>
          <a:lstStyle/>
          <a:p>
            <a:fld id="{79377291-6DF9-4711-8197-9922360A9041}" type="slidenum">
              <a:rPr lang="en-US" smtClean="0"/>
              <a:t>3</a:t>
            </a:fld>
            <a:endParaRPr lang="en-US"/>
          </a:p>
        </p:txBody>
      </p:sp>
    </p:spTree>
    <p:extLst>
      <p:ext uri="{BB962C8B-B14F-4D97-AF65-F5344CB8AC3E}">
        <p14:creationId xmlns:p14="http://schemas.microsoft.com/office/powerpoint/2010/main" val="1583938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0">
              <a:spcBef>
                <a:spcPts val="355"/>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Now</a:t>
            </a:r>
            <a:r>
              <a:rPr lang="en-US" sz="1800" spc="-3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what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is</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spiritual</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awakening?</a:t>
            </a:r>
            <a:r>
              <a:rPr lang="en-US" sz="1800" spc="2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personality</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change</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sufficient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recover</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from</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spc="-10" dirty="0">
                <a:effectLst/>
                <a:highlight>
                  <a:srgbClr val="00FFFF"/>
                </a:highlight>
                <a:latin typeface="Times New Roman" panose="02020603050405020304" pitchFamily="18" charset="0"/>
                <a:ea typeface="Times New Roman" panose="02020603050405020304" pitchFamily="18" charset="0"/>
              </a:rPr>
              <a:t>alcoholism</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00FFFF"/>
                </a:highlight>
                <a:latin typeface="Times New Roman" panose="02020603050405020304" pitchFamily="18" charset="0"/>
                <a:ea typeface="Times New Roman" panose="02020603050405020304" pitchFamily="18" charset="0"/>
              </a:rPr>
              <a:t>Bill</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tells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us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in</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‘Twelve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and</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Twelve,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there’s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many</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kinds</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spiritual</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awakenings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there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are</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people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in</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but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they’ve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all</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got certain things in common. That is, that we're able to feel, believe and do things that we could never do before on our own strength unaided. (paraphrased from the "Twelve Steps and Twelve Traditions," pp. 106-107) .</a:t>
            </a:r>
          </a:p>
          <a:p>
            <a:endParaRPr lang="en-US" sz="1800" dirty="0">
              <a:effectLst/>
              <a:highlight>
                <a:srgbClr val="00FFFF"/>
              </a:highlight>
              <a:latin typeface="Times New Roman" panose="02020603050405020304" pitchFamily="18" charset="0"/>
            </a:endParaRPr>
          </a:p>
          <a:p>
            <a:r>
              <a:rPr lang="en-US" sz="1800" dirty="0">
                <a:effectLst/>
                <a:highlight>
                  <a:srgbClr val="00FFFF"/>
                </a:highlight>
                <a:latin typeface="Times New Roman" panose="02020603050405020304" pitchFamily="18" charset="0"/>
                <a:ea typeface="Times New Roman" panose="02020603050405020304" pitchFamily="18" charset="0"/>
              </a:rPr>
              <a:t>I believe things I never believed before. I believe God is a kind and a loving God.</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 believe He stands ready to help any human being anywhere in the world </a:t>
            </a:r>
            <a:r>
              <a:rPr lang="en-US" sz="1800" u="sng" dirty="0">
                <a:effectLst/>
                <a:highlight>
                  <a:srgbClr val="00FFFF"/>
                </a:highlight>
                <a:latin typeface="Times New Roman" panose="02020603050405020304" pitchFamily="18" charset="0"/>
                <a:ea typeface="Times New Roman" panose="02020603050405020304" pitchFamily="18" charset="0"/>
              </a:rPr>
              <a:t>the instant they’re ready to give up on self will </a:t>
            </a:r>
            <a:r>
              <a:rPr lang="en-US" sz="1800" dirty="0">
                <a:effectLst/>
                <a:highlight>
                  <a:srgbClr val="00FFFF"/>
                </a:highlight>
                <a:latin typeface="Times New Roman" panose="02020603050405020304" pitchFamily="18" charset="0"/>
                <a:ea typeface="Times New Roman" panose="02020603050405020304" pitchFamily="18" charset="0"/>
              </a:rPr>
              <a:t>and turn to Him.</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When I came here I thought He was hell, fire and</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brimstone.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thought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was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God</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justice.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Thank</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God</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not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God</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justice.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If</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was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wouldn’t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be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here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today</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would</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rPr>
              <a:t> </a:t>
            </a:r>
            <a:endParaRPr lang="en-US" sz="1800" dirty="0">
              <a:effectLst/>
              <a:highlight>
                <a:srgbClr val="00FFFF"/>
              </a:highlight>
              <a:latin typeface="Times New Roman" panose="02020603050405020304" pitchFamily="18" charset="0"/>
              <a:ea typeface="Times New Roman" panose="02020603050405020304" pitchFamily="18" charset="0"/>
            </a:endParaRPr>
          </a:p>
          <a:p>
            <a:endParaRPr lang="en-US" sz="1800" dirty="0">
              <a:effectLst/>
              <a:highlight>
                <a:srgbClr val="00FFFF"/>
              </a:highlight>
              <a:latin typeface="Times New Roman" panose="02020603050405020304" pitchFamily="18" charset="0"/>
            </a:endParaRPr>
          </a:p>
          <a:p>
            <a:pPr marL="342900" marR="0" lvl="0" indent="-342900">
              <a:spcBef>
                <a:spcPts val="1145"/>
              </a:spcBef>
              <a:spcAft>
                <a:spcPts val="0"/>
              </a:spcAft>
              <a:buSzPts val="1000"/>
              <a:buFont typeface="Times New Roman" panose="02020603050405020304" pitchFamily="18" charset="0"/>
              <a:buAutoNum type="arabicParenBoth"/>
              <a:tabLst>
                <a:tab pos="222250" algn="l"/>
              </a:tabLst>
            </a:pP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Now</a:t>
            </a:r>
            <a:r>
              <a:rPr lang="en-US" sz="1800" u="sng" spc="-2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I’m</a:t>
            </a:r>
            <a:r>
              <a:rPr lang="en-US" sz="1800" u="sng" spc="-2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charged</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though</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with</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a</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responsibility.</a:t>
            </a:r>
            <a:r>
              <a:rPr lang="en-US" sz="1800" u="sng" spc="22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There</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really</a:t>
            </a:r>
            <a:r>
              <a:rPr lang="en-US" sz="1800" u="sng" spc="-2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are</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no</a:t>
            </a:r>
            <a:r>
              <a:rPr lang="en-US" sz="1800" u="sng" spc="-2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free</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rides;</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you</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do</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have</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to</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pay</a:t>
            </a:r>
            <a:r>
              <a:rPr lang="en-US" sz="1800" u="sng" spc="-2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for</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what</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you</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receive.</a:t>
            </a:r>
            <a:endParaRPr lang="en-US" sz="1800" u="sng" spc="-5" dirty="0">
              <a:effectLst/>
              <a:uFill>
                <a:solidFill>
                  <a:srgbClr val="000000"/>
                </a:solidFill>
              </a:uFill>
              <a:latin typeface="Times New Roman" panose="02020603050405020304" pitchFamily="18" charset="0"/>
              <a:ea typeface="Times New Roman" panose="02020603050405020304" pitchFamily="18" charset="0"/>
            </a:endParaRPr>
          </a:p>
          <a:p>
            <a:pPr marL="0" marR="0">
              <a:spcBef>
                <a:spcPts val="5"/>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76200" marR="0">
              <a:lnSpc>
                <a:spcPts val="1150"/>
              </a:lnSpc>
              <a:spcBef>
                <a:spcPts val="0"/>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I</a:t>
            </a:r>
            <a:r>
              <a:rPr lang="en-US" sz="1800" spc="-3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am</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now</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charged</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with</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responsibility</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carrying</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THIS</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message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to</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other</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spc="-10" dirty="0">
                <a:effectLst/>
                <a:highlight>
                  <a:srgbClr val="00FFFF"/>
                </a:highlight>
                <a:latin typeface="Times New Roman" panose="02020603050405020304" pitchFamily="18" charset="0"/>
                <a:ea typeface="Times New Roman" panose="02020603050405020304" pitchFamily="18" charset="0"/>
              </a:rPr>
              <a:t>alcoholics.</a:t>
            </a:r>
            <a:endParaRPr lang="en-US" sz="1800" dirty="0">
              <a:effectLst/>
              <a:latin typeface="Times New Roman" panose="02020603050405020304" pitchFamily="18" charset="0"/>
              <a:ea typeface="Times New Roman" panose="02020603050405020304" pitchFamily="18" charset="0"/>
            </a:endParaRPr>
          </a:p>
          <a:p>
            <a:pPr marL="76200" marR="2912745">
              <a:lnSpc>
                <a:spcPct val="200000"/>
              </a:lnSpc>
              <a:spcBef>
                <a:spcPts val="0"/>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not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message,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not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message,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not</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‘some’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message,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‘THIS’</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message. What is THIS message?</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00FFFF"/>
                </a:highlight>
                <a:latin typeface="Times New Roman" panose="02020603050405020304" pitchFamily="18" charset="0"/>
                <a:ea typeface="Times New Roman" panose="02020603050405020304" pitchFamily="18" charset="0"/>
              </a:rPr>
              <a:t>“Having</a:t>
            </a:r>
            <a:r>
              <a:rPr lang="en-US" sz="1800" spc="-3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had</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spiritual</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awakening</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result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these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steps,</a:t>
            </a:r>
            <a:r>
              <a:rPr lang="en-US" sz="1800" spc="-2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t>
            </a:r>
            <a:r>
              <a:rPr lang="en-US" sz="1800" spc="-15" dirty="0">
                <a:effectLst/>
                <a:highlight>
                  <a:srgbClr val="00FFFF"/>
                </a:highlight>
                <a:latin typeface="Times New Roman" panose="02020603050405020304" pitchFamily="18" charset="0"/>
                <a:ea typeface="Times New Roman" panose="02020603050405020304" pitchFamily="18" charset="0"/>
              </a:rPr>
              <a:t> </a:t>
            </a:r>
          </a:p>
          <a:p>
            <a:endParaRPr lang="en-US" sz="1800" spc="-15" dirty="0">
              <a:effectLst/>
              <a:highlight>
                <a:srgbClr val="00FFFF"/>
              </a:highlight>
              <a:latin typeface="Times New Roman" panose="02020603050405020304" pitchFamily="18" charset="0"/>
            </a:endParaRPr>
          </a:p>
          <a:p>
            <a:pPr marL="342900" marR="0" lvl="0" indent="-342900">
              <a:spcBef>
                <a:spcPts val="1150"/>
              </a:spcBef>
              <a:spcAft>
                <a:spcPts val="0"/>
              </a:spcAft>
              <a:buSzPts val="1000"/>
              <a:buFont typeface="Times New Roman" panose="02020603050405020304" pitchFamily="18" charset="0"/>
              <a:buAutoNum type="arabicParenBoth"/>
              <a:tabLst>
                <a:tab pos="222885" algn="l"/>
              </a:tabLst>
            </a:pP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The</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final</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thing</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I</a:t>
            </a:r>
            <a:r>
              <a:rPr lang="en-US" sz="1800" u="sng" spc="-2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have</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to</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do</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is</a:t>
            </a:r>
            <a:r>
              <a:rPr lang="en-US" sz="1800" u="sng" spc="-2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practice</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these</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principles</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in</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all</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my</a:t>
            </a:r>
            <a:r>
              <a:rPr lang="en-US" sz="1800" u="sng" spc="-15"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 </a:t>
            </a:r>
            <a:r>
              <a:rPr lang="en-US" sz="1800" u="sng" spc="-10" dirty="0">
                <a:effectLst/>
                <a:highlight>
                  <a:srgbClr val="00FFFF"/>
                </a:highlight>
                <a:uFill>
                  <a:solidFill>
                    <a:srgbClr val="000000"/>
                  </a:solidFill>
                </a:uFill>
                <a:latin typeface="Times New Roman" panose="02020603050405020304" pitchFamily="18" charset="0"/>
                <a:ea typeface="Times New Roman" panose="02020603050405020304" pitchFamily="18" charset="0"/>
              </a:rPr>
              <a:t>affairs.</a:t>
            </a:r>
            <a:endParaRPr lang="en-US" sz="1800" u="sng" spc="-5" dirty="0">
              <a:effectLst/>
              <a:uFill>
                <a:solidFill>
                  <a:srgbClr val="000000"/>
                </a:solidFill>
              </a:uFill>
              <a:latin typeface="Times New Roman" panose="02020603050405020304" pitchFamily="18" charset="0"/>
              <a:ea typeface="Times New Roman" panose="02020603050405020304" pitchFamily="18" charset="0"/>
            </a:endParaRPr>
          </a:p>
          <a:p>
            <a:pPr marL="76200" marR="91440" indent="-635">
              <a:spcBef>
                <a:spcPts val="1145"/>
              </a:spcBef>
              <a:spcAft>
                <a:spcPts val="0"/>
              </a:spcAft>
            </a:pPr>
            <a:r>
              <a:rPr lang="en-US" sz="1800" dirty="0">
                <a:effectLst/>
                <a:highlight>
                  <a:srgbClr val="00FFFF"/>
                </a:highlight>
                <a:latin typeface="Times New Roman" panose="02020603050405020304" pitchFamily="18" charset="0"/>
                <a:ea typeface="Times New Roman" panose="02020603050405020304" pitchFamily="18" charset="0"/>
              </a:rPr>
              <a:t>Now</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what</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are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principles?</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We</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hear</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arguments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about</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this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all</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time.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principle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(Step)</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1</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this</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and</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principle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(Step)</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2 is that and no, no I think he’s referring to the 6</a:t>
            </a:r>
            <a:r>
              <a:rPr lang="en-US" sz="1800" baseline="30000" dirty="0">
                <a:effectLst/>
                <a:highlight>
                  <a:srgbClr val="00FFFF"/>
                </a:highlight>
                <a:latin typeface="Times New Roman" panose="02020603050405020304" pitchFamily="18" charset="0"/>
                <a:ea typeface="Times New Roman" panose="02020603050405020304" pitchFamily="18" charset="0"/>
              </a:rPr>
              <a:t>th</a:t>
            </a:r>
            <a:r>
              <a:rPr lang="en-US" sz="1800" dirty="0">
                <a:effectLst/>
                <a:highlight>
                  <a:srgbClr val="00FFFF"/>
                </a:highlight>
                <a:latin typeface="Times New Roman" panose="02020603050405020304" pitchFamily="18" charset="0"/>
                <a:ea typeface="Times New Roman" panose="02020603050405020304" pitchFamily="18" charset="0"/>
              </a:rPr>
              <a:t> (Step).</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highlight>
                  <a:srgbClr val="00FFFF"/>
                </a:highlight>
                <a:latin typeface="Times New Roman" panose="02020603050405020304" pitchFamily="18" charset="0"/>
                <a:ea typeface="Times New Roman" panose="02020603050405020304" pitchFamily="18" charset="0"/>
              </a:rPr>
              <a:t>He said, “Having had a spiritual awakening as a result of these steps”...</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 already used ‘steps’ once in Step 12 so he’s not going to use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it</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twice.</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So</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this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time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he’ll</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call</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them</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Steps)</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principles.</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In</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another</a:t>
            </a:r>
            <a:r>
              <a:rPr lang="en-US" sz="1800" spc="-1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place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he’ll</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call</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them</a:t>
            </a:r>
            <a:r>
              <a:rPr lang="en-US" sz="1800" spc="-2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‘proposals’.</a:t>
            </a:r>
            <a:r>
              <a:rPr lang="en-US" sz="1800" spc="200"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In</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front</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of</a:t>
            </a:r>
            <a:r>
              <a:rPr lang="en-US" sz="1800" spc="-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the</a:t>
            </a:r>
            <a:r>
              <a:rPr lang="en-US" sz="1800" spc="-1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Twelve and Twelve he says the 12 Steps of Alcoholics Anonymous are a set of principles.</a:t>
            </a:r>
            <a:r>
              <a:rPr lang="en-US" sz="1800" spc="275" dirty="0">
                <a:effectLst/>
                <a:highlight>
                  <a:srgbClr val="00FFFF"/>
                </a:highlight>
                <a:latin typeface="Times New Roman" panose="02020603050405020304" pitchFamily="18" charset="0"/>
                <a:ea typeface="Times New Roman" panose="02020603050405020304" pitchFamily="18" charset="0"/>
              </a:rPr>
              <a:t> </a:t>
            </a:r>
            <a:r>
              <a:rPr lang="en-US" sz="1800" dirty="0">
                <a:effectLst/>
                <a:highlight>
                  <a:srgbClr val="00FFFF"/>
                </a:highlight>
                <a:latin typeface="Times New Roman" panose="02020603050405020304" pitchFamily="18" charset="0"/>
                <a:ea typeface="Times New Roman" panose="02020603050405020304" pitchFamily="18" charset="0"/>
              </a:rPr>
              <a:t>He is referring to the Steps.</a:t>
            </a:r>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28</a:t>
            </a:fld>
            <a:endParaRPr lang="en-US"/>
          </a:p>
        </p:txBody>
      </p:sp>
    </p:spTree>
    <p:extLst>
      <p:ext uri="{BB962C8B-B14F-4D97-AF65-F5344CB8AC3E}">
        <p14:creationId xmlns:p14="http://schemas.microsoft.com/office/powerpoint/2010/main" val="2217203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up the volume</a:t>
            </a:r>
          </a:p>
        </p:txBody>
      </p:sp>
      <p:sp>
        <p:nvSpPr>
          <p:cNvPr id="4" name="Slide Number Placeholder 3"/>
          <p:cNvSpPr>
            <a:spLocks noGrp="1"/>
          </p:cNvSpPr>
          <p:nvPr>
            <p:ph type="sldNum" sz="quarter" idx="5"/>
          </p:nvPr>
        </p:nvSpPr>
        <p:spPr/>
        <p:txBody>
          <a:bodyPr/>
          <a:lstStyle/>
          <a:p>
            <a:fld id="{79377291-6DF9-4711-8197-9922360A9041}" type="slidenum">
              <a:rPr lang="en-US" smtClean="0"/>
              <a:t>32</a:t>
            </a:fld>
            <a:endParaRPr lang="en-US"/>
          </a:p>
        </p:txBody>
      </p:sp>
    </p:spTree>
    <p:extLst>
      <p:ext uri="{BB962C8B-B14F-4D97-AF65-F5344CB8AC3E}">
        <p14:creationId xmlns:p14="http://schemas.microsoft.com/office/powerpoint/2010/main" val="1287310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up the volume</a:t>
            </a:r>
          </a:p>
        </p:txBody>
      </p:sp>
      <p:sp>
        <p:nvSpPr>
          <p:cNvPr id="4" name="Slide Number Placeholder 3"/>
          <p:cNvSpPr>
            <a:spLocks noGrp="1"/>
          </p:cNvSpPr>
          <p:nvPr>
            <p:ph type="sldNum" sz="quarter" idx="5"/>
          </p:nvPr>
        </p:nvSpPr>
        <p:spPr/>
        <p:txBody>
          <a:bodyPr/>
          <a:lstStyle/>
          <a:p>
            <a:fld id="{79377291-6DF9-4711-8197-9922360A9041}" type="slidenum">
              <a:rPr lang="en-US" smtClean="0"/>
              <a:t>33</a:t>
            </a:fld>
            <a:endParaRPr lang="en-US"/>
          </a:p>
        </p:txBody>
      </p:sp>
    </p:spTree>
    <p:extLst>
      <p:ext uri="{BB962C8B-B14F-4D97-AF65-F5344CB8AC3E}">
        <p14:creationId xmlns:p14="http://schemas.microsoft.com/office/powerpoint/2010/main" val="292961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34</a:t>
            </a:fld>
            <a:endParaRPr lang="en-US"/>
          </a:p>
        </p:txBody>
      </p:sp>
    </p:spTree>
    <p:extLst>
      <p:ext uri="{BB962C8B-B14F-4D97-AF65-F5344CB8AC3E}">
        <p14:creationId xmlns:p14="http://schemas.microsoft.com/office/powerpoint/2010/main" val="380954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5</a:t>
            </a:fld>
            <a:endParaRPr lang="en-US"/>
          </a:p>
        </p:txBody>
      </p:sp>
    </p:spTree>
    <p:extLst>
      <p:ext uri="{BB962C8B-B14F-4D97-AF65-F5344CB8AC3E}">
        <p14:creationId xmlns:p14="http://schemas.microsoft.com/office/powerpoint/2010/main" val="330883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6</a:t>
            </a:fld>
            <a:endParaRPr lang="en-US"/>
          </a:p>
        </p:txBody>
      </p:sp>
    </p:spTree>
    <p:extLst>
      <p:ext uri="{BB962C8B-B14F-4D97-AF65-F5344CB8AC3E}">
        <p14:creationId xmlns:p14="http://schemas.microsoft.com/office/powerpoint/2010/main" val="201005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7</a:t>
            </a:fld>
            <a:endParaRPr lang="en-US"/>
          </a:p>
        </p:txBody>
      </p:sp>
    </p:spTree>
    <p:extLst>
      <p:ext uri="{BB962C8B-B14F-4D97-AF65-F5344CB8AC3E}">
        <p14:creationId xmlns:p14="http://schemas.microsoft.com/office/powerpoint/2010/main" val="2767718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77291-6DF9-4711-8197-9922360A9041}" type="slidenum">
              <a:rPr lang="en-US" smtClean="0"/>
              <a:t>8</a:t>
            </a:fld>
            <a:endParaRPr lang="en-US"/>
          </a:p>
        </p:txBody>
      </p:sp>
    </p:spTree>
    <p:extLst>
      <p:ext uri="{BB962C8B-B14F-4D97-AF65-F5344CB8AC3E}">
        <p14:creationId xmlns:p14="http://schemas.microsoft.com/office/powerpoint/2010/main" val="3556136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Surrender School Big Book Study is based on the recording of Joe M and Charlie P.  They have emphatically indicated that they are not the gurus of AA (fellowship or the </a:t>
            </a:r>
            <a:r>
              <a:rPr lang="en-US" err="1"/>
              <a:t>booK</a:t>
            </a:r>
            <a:r>
              <a:rPr lang="en-US"/>
              <a:t> AA).  They were alcoholic that got together in the 70s and found they have a common interest in the big book of AA.  Additionally, they always start by stating they do not speak for AA.  </a:t>
            </a:r>
          </a:p>
          <a:p>
            <a:endParaRPr lang="en-US"/>
          </a:p>
          <a:p>
            <a:r>
              <a:rPr lang="en-US"/>
              <a:t>Nor I am an expert, guru and nor I am speaking for any 12 Step Group.  I simply have a passion for the big book of AA and want to do my part in carrying the message of hope.</a:t>
            </a:r>
          </a:p>
        </p:txBody>
      </p:sp>
      <p:sp>
        <p:nvSpPr>
          <p:cNvPr id="4" name="Slide Number Placeholder 3"/>
          <p:cNvSpPr>
            <a:spLocks noGrp="1"/>
          </p:cNvSpPr>
          <p:nvPr>
            <p:ph type="sldNum" sz="quarter" idx="5"/>
          </p:nvPr>
        </p:nvSpPr>
        <p:spPr/>
        <p:txBody>
          <a:bodyPr/>
          <a:lstStyle/>
          <a:p>
            <a:fld id="{79377291-6DF9-4711-8197-9922360A9041}" type="slidenum">
              <a:rPr lang="en-US" smtClean="0"/>
              <a:t>9</a:t>
            </a:fld>
            <a:endParaRPr lang="en-US"/>
          </a:p>
        </p:txBody>
      </p:sp>
    </p:spTree>
    <p:extLst>
      <p:ext uri="{BB962C8B-B14F-4D97-AF65-F5344CB8AC3E}">
        <p14:creationId xmlns:p14="http://schemas.microsoft.com/office/powerpoint/2010/main" val="1939367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8F176-D551-7AA9-6113-FDED22481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D8DD2-683B-3B74-B5E5-4EF594FAF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620C4-2C42-1D5C-7760-F2F793EF2E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7AF8A5-94AE-402A-7EDE-F436C2855E20}"/>
              </a:ext>
            </a:extLst>
          </p:cNvPr>
          <p:cNvSpPr>
            <a:spLocks noGrp="1"/>
          </p:cNvSpPr>
          <p:nvPr>
            <p:ph type="sldNum" sz="quarter" idx="5"/>
          </p:nvPr>
        </p:nvSpPr>
        <p:spPr/>
        <p:txBody>
          <a:bodyPr/>
          <a:lstStyle/>
          <a:p>
            <a:fld id="{79377291-6DF9-4711-8197-9922360A9041}" type="slidenum">
              <a:rPr lang="en-US" smtClean="0"/>
              <a:t>11</a:t>
            </a:fld>
            <a:endParaRPr lang="en-US"/>
          </a:p>
        </p:txBody>
      </p:sp>
    </p:spTree>
    <p:extLst>
      <p:ext uri="{BB962C8B-B14F-4D97-AF65-F5344CB8AC3E}">
        <p14:creationId xmlns:p14="http://schemas.microsoft.com/office/powerpoint/2010/main" val="424933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Book, p. 84, par. 2  "This thought brings us to step ten, which suggests we continue to take personal inventory and continue to set right any new mistakes as we go along. We vigorously commenced this way of living as we cleaned up the past. We have entered the world of Spirit. "</a:t>
            </a:r>
          </a:p>
          <a:p>
            <a:r>
              <a:rPr lang="en-US" dirty="0"/>
              <a:t>J &amp; C	We’ve had a spiritual awakening.</a:t>
            </a:r>
          </a:p>
          <a:p>
            <a:endParaRPr lang="en-US" dirty="0"/>
          </a:p>
          <a:p>
            <a:r>
              <a:rPr lang="en-US" dirty="0"/>
              <a:t>Big Book, p. 84, par. 2 cont.	"Our next function is to grow " J &amp; C	To grow, not maintain, not stay where we are, but to grow.</a:t>
            </a:r>
          </a:p>
          <a:p>
            <a:r>
              <a:rPr lang="en-US" dirty="0"/>
              <a:t>Big Book, p. 84, par. 2 cont.	"in understanding and effectiveness. This is not an overnight matter. It should continue for our lifetime. Continue to watch for selfishness, dishonesty, resentment, and fear. "</a:t>
            </a:r>
          </a:p>
          <a:p>
            <a:r>
              <a:rPr lang="en-US" dirty="0"/>
              <a:t>J &amp; C  What step did we use to look at that in the first place. Anybody remember? Step 4? OK.</a:t>
            </a:r>
          </a:p>
          <a:p>
            <a:r>
              <a:rPr lang="en-US" dirty="0"/>
              <a:t>Big Book, p. 84, par. 2 cont.	"When these crop up, we ask God at once to remove them. "</a:t>
            </a:r>
          </a:p>
          <a:p>
            <a:endParaRPr lang="en-US" dirty="0"/>
          </a:p>
          <a:p>
            <a:r>
              <a:rPr lang="en-US" dirty="0"/>
              <a:t>J &amp; C  What steps did we use there? 6 and 7. Alright.</a:t>
            </a:r>
          </a:p>
          <a:p>
            <a:r>
              <a:rPr lang="en-US" dirty="0"/>
              <a:t>Big Book, p. 84, par. 2 cont.	"We discuss them with someone immediately "</a:t>
            </a:r>
          </a:p>
          <a:p>
            <a:r>
              <a:rPr lang="en-US" dirty="0"/>
              <a:t>J &amp; C  And what step was that? 5. OK.</a:t>
            </a:r>
          </a:p>
          <a:p>
            <a:endParaRPr lang="en-US" dirty="0"/>
          </a:p>
          <a:p>
            <a:r>
              <a:rPr lang="en-US" dirty="0"/>
              <a:t>Big Book, p. 84, par. 2 cont.	"and make amends quickly if we have harmed anyone. "</a:t>
            </a:r>
          </a:p>
          <a:p>
            <a:endParaRPr lang="en-US" dirty="0"/>
          </a:p>
          <a:p>
            <a:r>
              <a:rPr lang="en-US" dirty="0"/>
              <a:t>J &amp; C  What steps did we use there? 8 and 9.</a:t>
            </a:r>
          </a:p>
          <a:p>
            <a:r>
              <a:rPr lang="en-US" dirty="0"/>
              <a:t>Big Book, p. 84, par. 2 cont.	"Then we resolutely turn our thoughts to someone we can help. Love and tolerance of others is our code."</a:t>
            </a: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12</a:t>
            </a:fld>
            <a:endParaRPr lang="en-US"/>
          </a:p>
        </p:txBody>
      </p:sp>
    </p:spTree>
    <p:extLst>
      <p:ext uri="{BB962C8B-B14F-4D97-AF65-F5344CB8AC3E}">
        <p14:creationId xmlns:p14="http://schemas.microsoft.com/office/powerpoint/2010/main" val="1434325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11/3/2024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86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59526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6061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11963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12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07494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5048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422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1435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1155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96829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smtClean="0"/>
              <a:pPr/>
              <a:t>11/3/2024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95008081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sRzPCYHkcmY?list=PLhl3xlE0-GdweI1gG5QoeY9iIRCt2w_aI&amp;t=4" TargetMode="External"/><Relationship Id="rId2" Type="http://schemas.openxmlformats.org/officeDocument/2006/relationships/hyperlink" Target="https://aa-netherlands.org/wp-content/uploads/2017/01/en_bigbook_chapt6.pdf"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hyperlink" Target="https://aa-netherlands.org/wp-content/uploads/2017/01/en_bigbook_chapt6.pdf" TargetMode="External"/><Relationship Id="rId10"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aa-netherlands.org/wp-content/uploads/2017/01/en_bigbook_chapt6.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hyperlink" Target="https://aa-netherlands.org/wp-content/uploads/2017/01/en_bigbook_chapt6.pdf" TargetMode="Externa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hyperlink" Target="https://aa-netherlands.org/wp-content/uploads/2017/01/en_bigbook_chapt6.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hyperlink" Target="https://aa-netherlands.org/wp-content/uploads/2017/01/en_bigbook_chapt6.pdf" TargetMode="External"/><Relationship Id="rId4" Type="http://schemas.openxmlformats.org/officeDocument/2006/relationships/notesSlide" Target="../notesSlides/notesSlide12.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7.xml"/><Relationship Id="rId7" Type="http://schemas.openxmlformats.org/officeDocument/2006/relationships/hyperlink" Target="https://aa-netherlands.org/wp-content/uploads/2017/01/en_bigbook_chapt6.pdf"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jpg"/><Relationship Id="rId5" Type="http://schemas.openxmlformats.org/officeDocument/2006/relationships/image" Target="../media/image7.png"/><Relationship Id="rId4" Type="http://schemas.openxmlformats.org/officeDocument/2006/relationships/hyperlink" Target="https://aa-netherlands.org/wp-content/uploads/2017/01/en_bigbook_chapt6.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zh19oL82y9M?list=PLhl3xlE0-GdweI1gG5QoeY9iIRCt2w_aI&amp;t=1" TargetMode="External"/><Relationship Id="rId2" Type="http://schemas.openxmlformats.org/officeDocument/2006/relationships/hyperlink" Target="https://aa-netherlands.org/wp-content/uploads/2017/01/en_bigbook_chapt6.pdf"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hyperlink" Target="https://aa-netherlands.org/wp-content/uploads/2017/01/en_bigbook_chapt6.pdf"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rrenderschool.org/"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8.png"/><Relationship Id="rId5" Type="http://schemas.openxmlformats.org/officeDocument/2006/relationships/hyperlink" Target="https://aa-netherlands.org/wp-content/uploads/2017/01/en_bigbook_chapt6.pdf" TargetMode="External"/><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hyperlink" Target="https://aa-netherlands.org/wp-content/uploads/2017/01/en_bigbook_chapt6.pdf" TargetMode="External"/><Relationship Id="rId10" Type="http://schemas.openxmlformats.org/officeDocument/2006/relationships/image" Target="../media/image33.jpeg"/><Relationship Id="rId4" Type="http://schemas.openxmlformats.org/officeDocument/2006/relationships/notesSlide" Target="../notesSlides/notesSlide16.xml"/><Relationship Id="rId9"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hyperlink" Target="https://aa-netherlands.org/wp-content/uploads/2017/01/en_bigbook_chapt6.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aa-netherlands.org/wp-content/uploads/2017/01/en_bigbook_chapt6.pdf" TargetMode="External"/><Relationship Id="rId5" Type="http://schemas.openxmlformats.org/officeDocument/2006/relationships/image" Target="../media/image37.jpe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hyperlink" Target="https://aa-netherlands.org/wp-content/uploads/2017/01/en_bigbook_chapt6.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Y1g6PKfTHyo?list=PLhl3xlE0-GdweI1gG5QoeY9iIRCt2w_aI&amp;t=6" TargetMode="External"/><Relationship Id="rId2" Type="http://schemas.openxmlformats.org/officeDocument/2006/relationships/hyperlink" Target="https://aa-netherlands.org/wp-content/uploads/2017/01/en_bigbook_chapt7.pdf"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1.jp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hyperlink" Target="https://aa-netherlands.org/wp-content/uploads/2017/01/en_bigbook_chapt7.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aa-netherlands.org/wp-content/uploads/2017/01/en_bigbook_chapt7.pdf"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aa-netherlands.org/wp-content/uploads/2017/01/en_bigbook_chapt7.pdf" TargetMode="External"/><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hyperlink" Target="https://aa-netherlands.org/wp-content/uploads/2017/01/en_bigbook_chapt7.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5.jpeg"/><Relationship Id="rId5" Type="http://schemas.openxmlformats.org/officeDocument/2006/relationships/hyperlink" Target="https://aa-netherlands.org/wp-content/uploads/2017/01/en_bigbook_chapt11.pdf" TargetMode="External"/><Relationship Id="rId4" Type="http://schemas.openxmlformats.org/officeDocument/2006/relationships/hyperlink" Target="https://aa-netherlands.org/wp-content/uploads/2017/01/en_bigbook_chapt7.pdf" TargetMode="External"/><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a-netherlands.org/wp-content/uploads/2017/01/en_bigbook_chapt11.pdf"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www.youtube.com/embed/nNBkgSMjHP8?start=3098&amp;feature=oembed" TargetMode="External"/><Relationship Id="rId6" Type="http://schemas.openxmlformats.org/officeDocument/2006/relationships/hyperlink" Target="https://youtu.be/nNBkgSMjHP8?t=3098" TargetMode="External"/><Relationship Id="rId5" Type="http://schemas.openxmlformats.org/officeDocument/2006/relationships/image" Target="../media/image48.jpeg"/><Relationship Id="rId4" Type="http://schemas.openxmlformats.org/officeDocument/2006/relationships/hyperlink" Target="https://aa-netherlands.org/wp-content/uploads/2017/01/en_bigbook_chapt7.pdf"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nNBkgSMjHP8?start=3510&amp;feature=oembed" TargetMode="External"/><Relationship Id="rId6" Type="http://schemas.openxmlformats.org/officeDocument/2006/relationships/image" Target="../media/image48.jpeg"/><Relationship Id="rId5" Type="http://schemas.openxmlformats.org/officeDocument/2006/relationships/hyperlink" Target="https://youtu.be/nNBkgSMjHP8?t=3510" TargetMode="External"/><Relationship Id="rId4" Type="http://schemas.openxmlformats.org/officeDocument/2006/relationships/hyperlink" Target="https://aa-netherlands.org/wp-content/uploads/2017/01/en_bigbook_chapt7.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xO1Sg21GZxE&amp;list=PLhl3xlE0-GdweI1gG5QoeY9iIRCt2w_aI&amp;index=7" TargetMode="External"/><Relationship Id="rId13" Type="http://schemas.openxmlformats.org/officeDocument/2006/relationships/hyperlink" Target="https://www.youtube.com/watch?v=zh19oL82y9M&amp;list=PLhl3xlE0-GdweI1gG5QoeY9iIRCt2w_aI&amp;index=14" TargetMode="External"/><Relationship Id="rId18" Type="http://schemas.openxmlformats.org/officeDocument/2006/relationships/hyperlink" Target="https://silkworth.net/" TargetMode="External"/><Relationship Id="rId3" Type="http://schemas.openxmlformats.org/officeDocument/2006/relationships/hyperlink" Target="https://www.youtube.com/watch?v=TM1N4qYebCw&amp;list=PLhl3xlE0-GdweI1gG5QoeY9iIRCt2w_aI" TargetMode="External"/><Relationship Id="rId7" Type="http://schemas.openxmlformats.org/officeDocument/2006/relationships/hyperlink" Target="https://www.youtube.com/watch?v=WXQ7oimaNZ8&amp;list=PLhl3xlE0-GdweI1gG5QoeY9iIRCt2w_aI&amp;index=5" TargetMode="External"/><Relationship Id="rId12" Type="http://schemas.openxmlformats.org/officeDocument/2006/relationships/hyperlink" Target="https://www.youtube.com/watch?v=sRzPCYHkcmY&amp;list=PLhl3xlE0-GdweI1gG5QoeY9iIRCt2w_aI&amp;index=13" TargetMode="External"/><Relationship Id="rId17" Type="http://schemas.openxmlformats.org/officeDocument/2006/relationships/hyperlink" Target="https://www.takethe12.org/project/joe-charlie/" TargetMode="External"/><Relationship Id="rId2" Type="http://schemas.openxmlformats.org/officeDocument/2006/relationships/notesSlide" Target="../notesSlides/notesSlide3.xml"/><Relationship Id="rId16" Type="http://schemas.openxmlformats.org/officeDocument/2006/relationships/hyperlink" Target="https://aa-netherlands.org/" TargetMode="External"/><Relationship Id="rId1" Type="http://schemas.openxmlformats.org/officeDocument/2006/relationships/slideLayout" Target="../slideLayouts/slideLayout4.xml"/><Relationship Id="rId6" Type="http://schemas.openxmlformats.org/officeDocument/2006/relationships/hyperlink" Target="https://www.youtube.com/watch?v=Z9ZNsY8gwwk&amp;list=PLhl3xlE0-GdweI1gG5QoeY9iIRCt2w_aI&amp;index=4" TargetMode="External"/><Relationship Id="rId11" Type="http://schemas.openxmlformats.org/officeDocument/2006/relationships/hyperlink" Target="https://youtu.be/1pYHfGUPIrs?list=PLhl3xlE0-GdweI1gG5QoeY9iIRCt2w_aI&amp;t=5" TargetMode="External"/><Relationship Id="rId5" Type="http://schemas.openxmlformats.org/officeDocument/2006/relationships/hyperlink" Target="https://www.youtube.com/watch?v=fFY_fSrLEWU&amp;list=PLhl3xlE0-GdweI1gG5QoeY9iIRCt2w_aI&amp;index=3" TargetMode="External"/><Relationship Id="rId15" Type="http://schemas.openxmlformats.org/officeDocument/2006/relationships/hyperlink" Target="https://www.youtube.com/@12stepretrospeakers89" TargetMode="External"/><Relationship Id="rId10" Type="http://schemas.openxmlformats.org/officeDocument/2006/relationships/hyperlink" Target="https://www.youtube.com/watch?v=TIW7iePa2V8&amp;list=PLhl3xlE0-GdweI1gG5QoeY9iIRCt2w_aI&amp;index=9" TargetMode="External"/><Relationship Id="rId4" Type="http://schemas.openxmlformats.org/officeDocument/2006/relationships/hyperlink" Target="https://www.youtube.com/watch?v=Bbz-nEKcw8o&amp;list=PLhl3xlE0-GdweI1gG5QoeY9iIRCt2w_aI&amp;index=2" TargetMode="External"/><Relationship Id="rId9" Type="http://schemas.openxmlformats.org/officeDocument/2006/relationships/hyperlink" Target="https://www.youtube.com/watch?v=2nQ6a9Hz3w4&amp;list=PLhl3xlE0-GdweI1gG5QoeY9iIRCt2w_aI&amp;index=8" TargetMode="External"/><Relationship Id="rId14" Type="http://schemas.openxmlformats.org/officeDocument/2006/relationships/hyperlink" Target="https://www.youtube.com/watch?v=Y1g6PKfTHyo&amp;list=PLhl3xlE0-GdweI1gG5QoeY9iIRCt2w_aI&amp;index=15"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948267"/>
            <a:ext cx="9966960" cy="4544610"/>
          </a:xfrm>
        </p:spPr>
        <p:txBody>
          <a:bodyPr>
            <a:normAutofit fontScale="90000"/>
          </a:bodyPr>
          <a:lstStyle/>
          <a:p>
            <a:r>
              <a:rPr lang="en-US" dirty="0">
                <a:solidFill>
                  <a:schemeClr val="tx1"/>
                </a:solidFill>
                <a:effectLst>
                  <a:outerShdw blurRad="38100" dist="38100" dir="2700000" algn="tl">
                    <a:srgbClr val="000000">
                      <a:alpha val="43137"/>
                    </a:srgbClr>
                  </a:outerShdw>
                </a:effectLst>
              </a:rPr>
              <a:t>Surrender School</a:t>
            </a:r>
            <a:br>
              <a:rPr lang="en-US"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Presents</a:t>
            </a:r>
            <a:br>
              <a:rPr lang="en-US"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Joe &amp; Charlie</a:t>
            </a:r>
            <a:br>
              <a:rPr lang="en-US"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Big Book Study</a:t>
            </a:r>
            <a:br>
              <a:rPr lang="en-US"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Week 10</a:t>
            </a:r>
          </a:p>
        </p:txBody>
      </p:sp>
    </p:spTree>
    <p:extLst>
      <p:ext uri="{BB962C8B-B14F-4D97-AF65-F5344CB8AC3E}">
        <p14:creationId xmlns:p14="http://schemas.microsoft.com/office/powerpoint/2010/main" val="64440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F4B080-F8CE-D646-6812-334143F7C4B3}"/>
              </a:ext>
            </a:extLst>
          </p:cNvPr>
          <p:cNvSpPr>
            <a:spLocks noGrp="1"/>
          </p:cNvSpPr>
          <p:nvPr>
            <p:ph type="ctrTitle"/>
          </p:nvPr>
        </p:nvSpPr>
        <p:spPr>
          <a:xfrm>
            <a:off x="1112520" y="325687"/>
            <a:ext cx="9966960" cy="3350201"/>
          </a:xfrm>
          <a:noFill/>
        </p:spPr>
        <p:txBody>
          <a:bodyPr anchor="t">
            <a:normAutofit fontScale="90000"/>
          </a:bodyPr>
          <a:lstStyle/>
          <a:p>
            <a:r>
              <a:rPr lang="en-US" dirty="0">
                <a:solidFill>
                  <a:schemeClr val="tx1"/>
                </a:solidFill>
              </a:rPr>
              <a:t>AA Big book study</a:t>
            </a:r>
            <a:br>
              <a:rPr lang="en-US" dirty="0">
                <a:solidFill>
                  <a:schemeClr val="tx1"/>
                </a:solidFill>
              </a:rPr>
            </a:br>
            <a:r>
              <a:rPr lang="en-US" dirty="0">
                <a:solidFill>
                  <a:schemeClr val="tx1"/>
                </a:solidFill>
              </a:rPr>
              <a:t>Week 10</a:t>
            </a:r>
            <a:br>
              <a:rPr lang="en-US" dirty="0">
                <a:solidFill>
                  <a:schemeClr val="tx1"/>
                </a:solidFill>
              </a:rPr>
            </a:br>
            <a:r>
              <a:rPr lang="en-US" sz="4000" dirty="0">
                <a:hlinkClick r:id="rId2"/>
              </a:rPr>
              <a:t>Into Action (Pages 84 &amp; 85)</a:t>
            </a:r>
            <a:br>
              <a:rPr lang="en-US" sz="4000" dirty="0"/>
            </a:br>
            <a:r>
              <a:rPr lang="en-US" dirty="0">
                <a:hlinkClick r:id="rId3"/>
              </a:rPr>
              <a:t>Step 10</a:t>
            </a:r>
            <a:endParaRPr lang="en-US" dirty="0"/>
          </a:p>
        </p:txBody>
      </p:sp>
      <p:sp>
        <p:nvSpPr>
          <p:cNvPr id="6" name="Subtitle 5">
            <a:extLst>
              <a:ext uri="{FF2B5EF4-FFF2-40B4-BE49-F238E27FC236}">
                <a16:creationId xmlns:a16="http://schemas.microsoft.com/office/drawing/2014/main" id="{0BE5428A-AEE0-95C3-9AA1-9E2EAD4BD7D8}"/>
              </a:ext>
            </a:extLst>
          </p:cNvPr>
          <p:cNvSpPr>
            <a:spLocks noGrp="1"/>
          </p:cNvSpPr>
          <p:nvPr>
            <p:ph type="subTitle" idx="1"/>
          </p:nvPr>
        </p:nvSpPr>
        <p:spPr>
          <a:xfrm>
            <a:off x="1112518" y="4543085"/>
            <a:ext cx="9966961" cy="1312966"/>
          </a:xfrm>
          <a:solidFill>
            <a:schemeClr val="accent1"/>
          </a:solidFill>
        </p:spPr>
        <p:txBody>
          <a:bodyPr>
            <a:noAutofit/>
          </a:bodyPr>
          <a:lstStyle/>
          <a:p>
            <a:pPr algn="l"/>
            <a:r>
              <a:rPr lang="en-US" sz="3600" b="1" u="sng" dirty="0">
                <a:solidFill>
                  <a:schemeClr val="bg1"/>
                </a:solidFill>
                <a:effectLst>
                  <a:outerShdw blurRad="38100" dist="38100" dir="2700000" algn="tl">
                    <a:srgbClr val="000000">
                      <a:alpha val="43137"/>
                    </a:srgbClr>
                  </a:outerShdw>
                </a:effectLst>
              </a:rPr>
              <a:t>Step 10:</a:t>
            </a:r>
            <a:r>
              <a:rPr lang="en-US" sz="3600" b="1" dirty="0">
                <a:solidFill>
                  <a:schemeClr val="bg1"/>
                </a:solidFill>
                <a:effectLst>
                  <a:outerShdw blurRad="38100" dist="38100" dir="2700000" algn="tl">
                    <a:srgbClr val="000000">
                      <a:alpha val="43137"/>
                    </a:srgbClr>
                  </a:outerShdw>
                </a:effectLst>
              </a:rPr>
              <a:t>  Continued to take personal inventory and when we were wrong promptly admitted it.</a:t>
            </a:r>
          </a:p>
        </p:txBody>
      </p:sp>
    </p:spTree>
    <p:extLst>
      <p:ext uri="{BB962C8B-B14F-4D97-AF65-F5344CB8AC3E}">
        <p14:creationId xmlns:p14="http://schemas.microsoft.com/office/powerpoint/2010/main" val="127292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30CBA1B0-CF4C-F431-ED20-F2FF8F80C281}"/>
            </a:ext>
          </a:extLst>
        </p:cNvPr>
        <p:cNvGrpSpPr/>
        <p:nvPr/>
      </p:nvGrpSpPr>
      <p:grpSpPr>
        <a:xfrm>
          <a:off x="0" y="0"/>
          <a:ext cx="0" cy="0"/>
          <a:chOff x="0" y="0"/>
          <a:chExt cx="0" cy="0"/>
        </a:xfrm>
      </p:grpSpPr>
      <p:sp>
        <p:nvSpPr>
          <p:cNvPr id="3" name="Subtitle 5">
            <a:extLst>
              <a:ext uri="{FF2B5EF4-FFF2-40B4-BE49-F238E27FC236}">
                <a16:creationId xmlns:a16="http://schemas.microsoft.com/office/drawing/2014/main" id="{FF9E5940-FA06-F869-2A52-FE0EDA41E098}"/>
              </a:ext>
            </a:extLst>
          </p:cNvPr>
          <p:cNvSpPr txBox="1">
            <a:spLocks/>
          </p:cNvSpPr>
          <p:nvPr/>
        </p:nvSpPr>
        <p:spPr>
          <a:xfrm>
            <a:off x="2509063" y="300648"/>
            <a:ext cx="7173874" cy="876398"/>
          </a:xfrm>
          <a:prstGeom prst="rect">
            <a:avLst/>
          </a:prstGeom>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solidFill>
                  <a:schemeClr val="bg1"/>
                </a:solidFill>
              </a:rPr>
              <a:t>Step 10  - </a:t>
            </a:r>
            <a:r>
              <a:rPr lang="en-US" sz="2800" dirty="0">
                <a:solidFill>
                  <a:schemeClr val="bg1"/>
                </a:solidFill>
                <a:hlinkClick r:id="rId5"/>
              </a:rPr>
              <a:t>Into Action</a:t>
            </a:r>
            <a:br>
              <a:rPr lang="en-US" sz="2800" dirty="0">
                <a:solidFill>
                  <a:schemeClr val="bg1"/>
                </a:solidFill>
              </a:rPr>
            </a:br>
            <a:r>
              <a:rPr lang="en-US" sz="2800" dirty="0">
                <a:solidFill>
                  <a:schemeClr val="bg1"/>
                </a:solidFill>
              </a:rPr>
              <a:t>The Purpose of the Steps 10, 11, and 12</a:t>
            </a:r>
            <a:endParaRPr lang="en-US" sz="2800" dirty="0"/>
          </a:p>
        </p:txBody>
      </p:sp>
      <p:pic>
        <p:nvPicPr>
          <p:cNvPr id="5" name="01 - The last 3 steps">
            <a:hlinkClick r:id="" action="ppaction://media"/>
            <a:extLst>
              <a:ext uri="{FF2B5EF4-FFF2-40B4-BE49-F238E27FC236}">
                <a16:creationId xmlns:a16="http://schemas.microsoft.com/office/drawing/2014/main" id="{64B0F098-B14C-6516-5A82-F0B380BBDB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2558" y="300648"/>
            <a:ext cx="487363" cy="487363"/>
          </a:xfrm>
          <a:prstGeom prst="rect">
            <a:avLst/>
          </a:prstGeom>
        </p:spPr>
      </p:pic>
      <p:pic>
        <p:nvPicPr>
          <p:cNvPr id="7" name="Picture 6" descr="A cartoon of a person carrying two suitcases&#10;&#10;Description automatically generated">
            <a:extLst>
              <a:ext uri="{FF2B5EF4-FFF2-40B4-BE49-F238E27FC236}">
                <a16:creationId xmlns:a16="http://schemas.microsoft.com/office/drawing/2014/main" id="{B964AEE2-3339-18B2-F88B-6BC301B44B29}"/>
              </a:ext>
            </a:extLst>
          </p:cNvPr>
          <p:cNvPicPr>
            <a:picLocks noChangeAspect="1"/>
          </p:cNvPicPr>
          <p:nvPr/>
        </p:nvPicPr>
        <p:blipFill>
          <a:blip r:embed="rId7">
            <a:alphaModFix amt="70000"/>
          </a:blip>
          <a:stretch>
            <a:fillRect/>
          </a:stretch>
        </p:blipFill>
        <p:spPr>
          <a:xfrm>
            <a:off x="6709699" y="1179674"/>
            <a:ext cx="2147853" cy="2249326"/>
          </a:xfrm>
          <a:prstGeom prst="rect">
            <a:avLst/>
          </a:prstGeom>
          <a:ln>
            <a:noFill/>
          </a:ln>
          <a:effectLst>
            <a:softEdge rad="112500"/>
          </a:effectLst>
        </p:spPr>
      </p:pic>
      <p:pic>
        <p:nvPicPr>
          <p:cNvPr id="9" name="Picture 8" descr="A bird cage with a person in it&#10;&#10;Description automatically generated">
            <a:extLst>
              <a:ext uri="{FF2B5EF4-FFF2-40B4-BE49-F238E27FC236}">
                <a16:creationId xmlns:a16="http://schemas.microsoft.com/office/drawing/2014/main" id="{920FD4F7-0A37-070C-5A40-DEFFCF60295C}"/>
              </a:ext>
            </a:extLst>
          </p:cNvPr>
          <p:cNvPicPr>
            <a:picLocks noChangeAspect="1"/>
          </p:cNvPicPr>
          <p:nvPr/>
        </p:nvPicPr>
        <p:blipFill>
          <a:blip r:embed="rId8">
            <a:alphaModFix amt="70000"/>
          </a:blip>
          <a:stretch>
            <a:fillRect/>
          </a:stretch>
        </p:blipFill>
        <p:spPr>
          <a:xfrm>
            <a:off x="9795311" y="4226081"/>
            <a:ext cx="2396689" cy="2031325"/>
          </a:xfrm>
          <a:prstGeom prst="rect">
            <a:avLst/>
          </a:prstGeom>
          <a:ln>
            <a:noFill/>
          </a:ln>
          <a:effectLst>
            <a:softEdge rad="112500"/>
          </a:effectLst>
        </p:spPr>
      </p:pic>
      <p:sp>
        <p:nvSpPr>
          <p:cNvPr id="4" name="TextBox 3">
            <a:extLst>
              <a:ext uri="{FF2B5EF4-FFF2-40B4-BE49-F238E27FC236}">
                <a16:creationId xmlns:a16="http://schemas.microsoft.com/office/drawing/2014/main" id="{771DA17F-8CF9-751F-CAA2-8F8FA9AA447B}"/>
              </a:ext>
            </a:extLst>
          </p:cNvPr>
          <p:cNvSpPr txBox="1"/>
          <p:nvPr/>
        </p:nvSpPr>
        <p:spPr>
          <a:xfrm>
            <a:off x="244487" y="1171539"/>
            <a:ext cx="6193716" cy="2031325"/>
          </a:xfrm>
          <a:prstGeom prst="rect">
            <a:avLst/>
          </a:prstGeom>
          <a:noFill/>
        </p:spPr>
        <p:txBody>
          <a:bodyPr wrap="square">
            <a:spAutoFit/>
          </a:bodyPr>
          <a:lstStyle/>
          <a:p>
            <a:r>
              <a:rPr lang="en-US" b="1" dirty="0"/>
              <a:t>We came here restless, irritable, discontented, filled with shame, fear, guilt, remorse, worry, anger, depression, etc.</a:t>
            </a:r>
          </a:p>
          <a:p>
            <a:endParaRPr lang="en-US" dirty="0"/>
          </a:p>
          <a:p>
            <a:r>
              <a:rPr lang="en-US" dirty="0"/>
              <a:t>We work the steps, we receive the promises.</a:t>
            </a:r>
          </a:p>
          <a:p>
            <a:endParaRPr lang="en-US" dirty="0"/>
          </a:p>
          <a:p>
            <a:r>
              <a:rPr lang="en-US" dirty="0"/>
              <a:t>Certainly we have undergone a change in our personality. We have undergone a spiritual awakening already.</a:t>
            </a:r>
          </a:p>
        </p:txBody>
      </p:sp>
      <p:pic>
        <p:nvPicPr>
          <p:cNvPr id="11" name="Picture 10" descr="A person sitting in a crowd&#10;&#10;Description automatically generated with medium confidence">
            <a:extLst>
              <a:ext uri="{FF2B5EF4-FFF2-40B4-BE49-F238E27FC236}">
                <a16:creationId xmlns:a16="http://schemas.microsoft.com/office/drawing/2014/main" id="{953352C6-6C18-F90B-5A03-31D2F9D7303A}"/>
              </a:ext>
            </a:extLst>
          </p:cNvPr>
          <p:cNvPicPr>
            <a:picLocks noChangeAspect="1"/>
          </p:cNvPicPr>
          <p:nvPr/>
        </p:nvPicPr>
        <p:blipFill>
          <a:blip r:embed="rId9">
            <a:alphaModFix amt="70000"/>
          </a:blip>
          <a:stretch>
            <a:fillRect/>
          </a:stretch>
        </p:blipFill>
        <p:spPr>
          <a:xfrm>
            <a:off x="9735444" y="1358547"/>
            <a:ext cx="2012033" cy="2012033"/>
          </a:xfrm>
          <a:prstGeom prst="rect">
            <a:avLst/>
          </a:prstGeom>
          <a:ln>
            <a:noFill/>
          </a:ln>
          <a:effectLst>
            <a:softEdge rad="112500"/>
          </a:effectLst>
        </p:spPr>
      </p:pic>
      <p:pic>
        <p:nvPicPr>
          <p:cNvPr id="13" name="Picture 12" descr="A cartoon of a person carrying a large rock&#10;&#10;Description automatically generated">
            <a:extLst>
              <a:ext uri="{FF2B5EF4-FFF2-40B4-BE49-F238E27FC236}">
                <a16:creationId xmlns:a16="http://schemas.microsoft.com/office/drawing/2014/main" id="{3F689480-63B9-6022-C29D-E792DFEAECDF}"/>
              </a:ext>
            </a:extLst>
          </p:cNvPr>
          <p:cNvPicPr>
            <a:picLocks noChangeAspect="1"/>
          </p:cNvPicPr>
          <p:nvPr/>
        </p:nvPicPr>
        <p:blipFill>
          <a:blip r:embed="rId10">
            <a:alphaModFix amt="70000"/>
          </a:blip>
          <a:stretch>
            <a:fillRect/>
          </a:stretch>
        </p:blipFill>
        <p:spPr>
          <a:xfrm>
            <a:off x="8593608" y="1238093"/>
            <a:ext cx="1534446" cy="2132487"/>
          </a:xfrm>
          <a:prstGeom prst="rect">
            <a:avLst/>
          </a:prstGeom>
          <a:ln>
            <a:noFill/>
          </a:ln>
          <a:effectLst>
            <a:softEdge rad="112500"/>
          </a:effectLst>
        </p:spPr>
      </p:pic>
      <p:pic>
        <p:nvPicPr>
          <p:cNvPr id="17" name="Picture 16" descr="A close-up of a person&#10;&#10;Description automatically generated">
            <a:extLst>
              <a:ext uri="{FF2B5EF4-FFF2-40B4-BE49-F238E27FC236}">
                <a16:creationId xmlns:a16="http://schemas.microsoft.com/office/drawing/2014/main" id="{8F216C43-8403-CDFE-4696-40101AF0A5B3}"/>
              </a:ext>
            </a:extLst>
          </p:cNvPr>
          <p:cNvPicPr>
            <a:picLocks noChangeAspect="1"/>
          </p:cNvPicPr>
          <p:nvPr/>
        </p:nvPicPr>
        <p:blipFill>
          <a:blip r:embed="rId11"/>
          <a:stretch>
            <a:fillRect/>
          </a:stretch>
        </p:blipFill>
        <p:spPr>
          <a:xfrm>
            <a:off x="881191" y="300648"/>
            <a:ext cx="1559074" cy="892991"/>
          </a:xfrm>
          <a:prstGeom prst="rect">
            <a:avLst/>
          </a:prstGeom>
          <a:ln>
            <a:noFill/>
          </a:ln>
          <a:effectLst>
            <a:softEdge rad="112500"/>
          </a:effectLst>
        </p:spPr>
      </p:pic>
      <p:pic>
        <p:nvPicPr>
          <p:cNvPr id="19" name="Picture 18" descr="A step of steps with text&#10;&#10;Description automatically generated">
            <a:extLst>
              <a:ext uri="{FF2B5EF4-FFF2-40B4-BE49-F238E27FC236}">
                <a16:creationId xmlns:a16="http://schemas.microsoft.com/office/drawing/2014/main" id="{8A8584CD-35DA-B157-04B1-A2705DBFFE45}"/>
              </a:ext>
            </a:extLst>
          </p:cNvPr>
          <p:cNvPicPr>
            <a:picLocks noChangeAspect="1"/>
          </p:cNvPicPr>
          <p:nvPr/>
        </p:nvPicPr>
        <p:blipFill>
          <a:blip r:embed="rId12">
            <a:alphaModFix amt="35000"/>
          </a:blip>
          <a:stretch>
            <a:fillRect/>
          </a:stretch>
        </p:blipFill>
        <p:spPr>
          <a:xfrm>
            <a:off x="6258593" y="3811694"/>
            <a:ext cx="3581342" cy="2860101"/>
          </a:xfrm>
          <a:prstGeom prst="rect">
            <a:avLst/>
          </a:prstGeom>
          <a:ln>
            <a:noFill/>
          </a:ln>
          <a:effectLst>
            <a:softEdge rad="112500"/>
          </a:effectLst>
        </p:spPr>
      </p:pic>
      <p:sp>
        <p:nvSpPr>
          <p:cNvPr id="21" name="TextBox 20">
            <a:extLst>
              <a:ext uri="{FF2B5EF4-FFF2-40B4-BE49-F238E27FC236}">
                <a16:creationId xmlns:a16="http://schemas.microsoft.com/office/drawing/2014/main" id="{554A05E7-A7CA-3B4D-C76F-E469BC016120}"/>
              </a:ext>
            </a:extLst>
          </p:cNvPr>
          <p:cNvSpPr txBox="1"/>
          <p:nvPr/>
        </p:nvSpPr>
        <p:spPr>
          <a:xfrm>
            <a:off x="244487" y="3728614"/>
            <a:ext cx="6014106" cy="2860100"/>
          </a:xfrm>
          <a:prstGeom prst="rect">
            <a:avLst/>
          </a:prstGeom>
          <a:noFill/>
        </p:spPr>
        <p:txBody>
          <a:bodyPr wrap="square">
            <a:spAutoFit/>
          </a:bodyPr>
          <a:lstStyle/>
          <a:p>
            <a:r>
              <a:rPr lang="en-US" b="1" dirty="0"/>
              <a:t>…what is the purpose of the last three steps? </a:t>
            </a:r>
            <a:r>
              <a:rPr lang="en-US" dirty="0"/>
              <a:t>And many people will tell us that the last three steps are to maintain our sobriety. I will agree that they will help us stay sober. But the word maintenance itself is a misnomer. To maintain something is means to keep it “as is”.</a:t>
            </a:r>
          </a:p>
          <a:p>
            <a:endParaRPr lang="en-US" dirty="0"/>
          </a:p>
          <a:p>
            <a:r>
              <a:rPr lang="en-US" b="1" dirty="0"/>
              <a:t>Let’s look at the last three steps</a:t>
            </a:r>
            <a:r>
              <a:rPr lang="en-US" dirty="0"/>
              <a:t>. Not as just maintenance steps. Not just to keep us sober, but to see if we don’t actually continue to grow in our relationship with God, with ourselves and with other human beings.</a:t>
            </a:r>
          </a:p>
        </p:txBody>
      </p:sp>
    </p:spTree>
    <p:extLst>
      <p:ext uri="{BB962C8B-B14F-4D97-AF65-F5344CB8AC3E}">
        <p14:creationId xmlns:p14="http://schemas.microsoft.com/office/powerpoint/2010/main" val="27804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4000"/>
            <a:lum/>
          </a:blip>
          <a:srcRect/>
          <a:stretch>
            <a:fillRect t="-3000" b="-3000"/>
          </a:stretch>
        </a:blipFill>
        <a:effectLst/>
      </p:bgPr>
    </p:bg>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74ADFE42-E240-93FF-24A8-839948F63BAA}"/>
              </a:ext>
            </a:extLst>
          </p:cNvPr>
          <p:cNvSpPr txBox="1">
            <a:spLocks/>
          </p:cNvSpPr>
          <p:nvPr/>
        </p:nvSpPr>
        <p:spPr>
          <a:xfrm>
            <a:off x="2509063" y="42464"/>
            <a:ext cx="7173874" cy="495418"/>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solidFill>
                  <a:schemeClr val="bg1"/>
                </a:solidFill>
              </a:rPr>
              <a:t>Step 10  - </a:t>
            </a:r>
            <a:r>
              <a:rPr lang="en-US" sz="2800" dirty="0">
                <a:solidFill>
                  <a:schemeClr val="bg1"/>
                </a:solidFill>
                <a:hlinkClick r:id="rId4"/>
              </a:rPr>
              <a:t>Into Action</a:t>
            </a:r>
            <a:br>
              <a:rPr lang="en-US" sz="2800" dirty="0">
                <a:solidFill>
                  <a:schemeClr val="bg1"/>
                </a:solidFill>
              </a:rPr>
            </a:br>
            <a:endParaRPr lang="en-US" sz="2800" dirty="0"/>
          </a:p>
        </p:txBody>
      </p:sp>
      <p:sp>
        <p:nvSpPr>
          <p:cNvPr id="9" name="TextBox 8">
            <a:extLst>
              <a:ext uri="{FF2B5EF4-FFF2-40B4-BE49-F238E27FC236}">
                <a16:creationId xmlns:a16="http://schemas.microsoft.com/office/drawing/2014/main" id="{94B506B1-3365-6573-24AD-6364461FD4C9}"/>
              </a:ext>
            </a:extLst>
          </p:cNvPr>
          <p:cNvSpPr txBox="1"/>
          <p:nvPr/>
        </p:nvSpPr>
        <p:spPr>
          <a:xfrm>
            <a:off x="322729" y="1305131"/>
            <a:ext cx="11370833" cy="5262979"/>
          </a:xfrm>
          <a:prstGeom prst="rect">
            <a:avLst/>
          </a:prstGeom>
          <a:noFill/>
        </p:spPr>
        <p:txBody>
          <a:bodyPr wrap="square">
            <a:spAutoFit/>
          </a:bodyPr>
          <a:lstStyle/>
          <a:p>
            <a:r>
              <a:rPr lang="en-US" sz="2800" b="1" dirty="0">
                <a:hlinkClick r:id="rId4"/>
              </a:rPr>
              <a:t>AA Big Book – Into Action (Page 84)</a:t>
            </a:r>
            <a:endParaRPr lang="en-US" sz="2800" b="1" dirty="0"/>
          </a:p>
          <a:p>
            <a:pPr lvl="1"/>
            <a:r>
              <a:rPr lang="en-US" sz="2800" i="1" dirty="0"/>
              <a:t>“This thought brings us to </a:t>
            </a:r>
            <a:r>
              <a:rPr lang="en-US" sz="2800" b="1" i="1" u="dbl" dirty="0">
                <a:solidFill>
                  <a:schemeClr val="tx2">
                    <a:lumMod val="75000"/>
                    <a:lumOff val="25000"/>
                  </a:schemeClr>
                </a:solidFill>
              </a:rPr>
              <a:t>Step Ten</a:t>
            </a:r>
            <a:r>
              <a:rPr lang="en-US" sz="2800" i="1" dirty="0"/>
              <a:t>, which suggests we continue to take personal inventory and continue to set right any new mistakes as we go along. We vigorously commenced this way of living as we cleaned up the past. </a:t>
            </a:r>
            <a:r>
              <a:rPr lang="en-US" sz="2800" b="1" i="1" dirty="0"/>
              <a:t>We have entered the world of the Spirit.</a:t>
            </a:r>
            <a:r>
              <a:rPr lang="en-US" sz="2800" i="1" dirty="0"/>
              <a:t> </a:t>
            </a:r>
            <a:r>
              <a:rPr lang="en-US" sz="2800" b="1" i="1" dirty="0"/>
              <a:t>Our next function is to grow in understanding and effectiveness</a:t>
            </a:r>
            <a:r>
              <a:rPr lang="en-US" sz="2800" i="1" dirty="0"/>
              <a:t>. This is not an overnight matter. It should continue for our lifetime. </a:t>
            </a:r>
            <a:r>
              <a:rPr lang="en-US" sz="2800" b="1" i="1" dirty="0"/>
              <a:t>Continue to watch for selfishness, dishonesty, resentment, and fear. </a:t>
            </a:r>
            <a:r>
              <a:rPr lang="en-US" sz="2800" i="1" dirty="0"/>
              <a:t>When these crop up, we ask God at once to remove them. We discuss them with someone immediately and make amends quickly if we have harmed anyone. </a:t>
            </a:r>
            <a:r>
              <a:rPr lang="en-US" sz="2800" b="1" i="1" dirty="0"/>
              <a:t>Then we resolutely turn our thoughts to someone we can help. Love and tolerance of others is our code.”</a:t>
            </a:r>
          </a:p>
        </p:txBody>
      </p:sp>
    </p:spTree>
    <p:extLst>
      <p:ext uri="{BB962C8B-B14F-4D97-AF65-F5344CB8AC3E}">
        <p14:creationId xmlns:p14="http://schemas.microsoft.com/office/powerpoint/2010/main" val="1514810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7BCE21-48EF-F2FC-AD03-76599C19F655}"/>
            </a:ext>
          </a:extLst>
        </p:cNvPr>
        <p:cNvGrpSpPr/>
        <p:nvPr/>
      </p:nvGrpSpPr>
      <p:grpSpPr>
        <a:xfrm>
          <a:off x="0" y="0"/>
          <a:ext cx="0" cy="0"/>
          <a:chOff x="0" y="0"/>
          <a:chExt cx="0" cy="0"/>
        </a:xfrm>
      </p:grpSpPr>
      <p:sp>
        <p:nvSpPr>
          <p:cNvPr id="3" name="Subtitle 5">
            <a:extLst>
              <a:ext uri="{FF2B5EF4-FFF2-40B4-BE49-F238E27FC236}">
                <a16:creationId xmlns:a16="http://schemas.microsoft.com/office/drawing/2014/main" id="{DCAAA499-425F-4D22-86F3-D559DD8D537B}"/>
              </a:ext>
            </a:extLst>
          </p:cNvPr>
          <p:cNvSpPr txBox="1">
            <a:spLocks/>
          </p:cNvSpPr>
          <p:nvPr/>
        </p:nvSpPr>
        <p:spPr>
          <a:xfrm>
            <a:off x="2509063" y="300648"/>
            <a:ext cx="7173874" cy="876398"/>
          </a:xfrm>
          <a:prstGeom prst="rect">
            <a:avLst/>
          </a:prstGeom>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solidFill>
                  <a:schemeClr val="bg1"/>
                </a:solidFill>
              </a:rPr>
              <a:t>Step 10  - </a:t>
            </a:r>
            <a:r>
              <a:rPr lang="en-US" sz="2800" dirty="0">
                <a:solidFill>
                  <a:schemeClr val="bg1"/>
                </a:solidFill>
                <a:hlinkClick r:id="rId5"/>
              </a:rPr>
              <a:t>Into Action</a:t>
            </a:r>
            <a:br>
              <a:rPr lang="en-US" sz="2800" dirty="0">
                <a:solidFill>
                  <a:schemeClr val="bg1"/>
                </a:solidFill>
              </a:rPr>
            </a:br>
            <a:r>
              <a:rPr lang="en-US" sz="2800" dirty="0">
                <a:solidFill>
                  <a:schemeClr val="bg1"/>
                </a:solidFill>
              </a:rPr>
              <a:t>Questions To Ask Yourself When bothered</a:t>
            </a:r>
            <a:endParaRPr lang="en-US" sz="2800" dirty="0"/>
          </a:p>
        </p:txBody>
      </p:sp>
      <p:sp>
        <p:nvSpPr>
          <p:cNvPr id="4" name="TextBox 3">
            <a:extLst>
              <a:ext uri="{FF2B5EF4-FFF2-40B4-BE49-F238E27FC236}">
                <a16:creationId xmlns:a16="http://schemas.microsoft.com/office/drawing/2014/main" id="{1155B867-D985-4C03-A185-8029FDAE7E69}"/>
              </a:ext>
            </a:extLst>
          </p:cNvPr>
          <p:cNvSpPr txBox="1"/>
          <p:nvPr/>
        </p:nvSpPr>
        <p:spPr>
          <a:xfrm>
            <a:off x="4894730" y="1304387"/>
            <a:ext cx="6957507" cy="5293757"/>
          </a:xfrm>
          <a:prstGeom prst="rect">
            <a:avLst/>
          </a:prstGeom>
          <a:noFill/>
        </p:spPr>
        <p:txBody>
          <a:bodyPr wrap="square">
            <a:spAutoFit/>
          </a:bodyPr>
          <a:lstStyle/>
          <a:p>
            <a:r>
              <a:rPr lang="en-US" sz="2600" dirty="0"/>
              <a:t>“Who are you mad at?” </a:t>
            </a:r>
          </a:p>
          <a:p>
            <a:r>
              <a:rPr lang="en-US" sz="2600" dirty="0"/>
              <a:t>“What did they do to you?”</a:t>
            </a:r>
          </a:p>
          <a:p>
            <a:r>
              <a:rPr lang="en-US" sz="2600" dirty="0"/>
              <a:t>“What part of self is affected?”</a:t>
            </a:r>
          </a:p>
          <a:p>
            <a:r>
              <a:rPr lang="en-US" sz="2600" dirty="0"/>
              <a:t>“What did you do, if anything, to set it in motion?” </a:t>
            </a:r>
          </a:p>
          <a:p>
            <a:r>
              <a:rPr lang="en-US" sz="2600" dirty="0"/>
              <a:t>“Which character defect has come back to the surface?”</a:t>
            </a:r>
          </a:p>
          <a:p>
            <a:endParaRPr lang="en-US" sz="2600" dirty="0"/>
          </a:p>
          <a:p>
            <a:r>
              <a:rPr lang="en-US" sz="2600" dirty="0"/>
              <a:t>I can’t get upset unless one of those old character defects has come back. </a:t>
            </a:r>
          </a:p>
          <a:p>
            <a:endParaRPr lang="en-US" sz="2600" b="1" dirty="0"/>
          </a:p>
          <a:p>
            <a:r>
              <a:rPr lang="en-US" sz="2600" b="1" dirty="0">
                <a:solidFill>
                  <a:srgbClr val="FFFF00"/>
                </a:solidFill>
              </a:rPr>
              <a:t>(Selfish, dishonest, self-seeking, frightened, or inconsiderate.)</a:t>
            </a:r>
          </a:p>
        </p:txBody>
      </p:sp>
      <p:pic>
        <p:nvPicPr>
          <p:cNvPr id="5" name="02 - Step 10">
            <a:hlinkClick r:id="" action="ppaction://media"/>
            <a:extLst>
              <a:ext uri="{FF2B5EF4-FFF2-40B4-BE49-F238E27FC236}">
                <a16:creationId xmlns:a16="http://schemas.microsoft.com/office/drawing/2014/main" id="{39EC1E15-3C04-801B-5253-BF3EF0500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9591" y="300648"/>
            <a:ext cx="487363" cy="487363"/>
          </a:xfrm>
          <a:prstGeom prst="rect">
            <a:avLst/>
          </a:prstGeom>
        </p:spPr>
      </p:pic>
      <p:sp>
        <p:nvSpPr>
          <p:cNvPr id="6" name="Subtitle 5">
            <a:extLst>
              <a:ext uri="{FF2B5EF4-FFF2-40B4-BE49-F238E27FC236}">
                <a16:creationId xmlns:a16="http://schemas.microsoft.com/office/drawing/2014/main" id="{3F959E0C-E367-4A62-E576-D219D3F1B5EA}"/>
              </a:ext>
            </a:extLst>
          </p:cNvPr>
          <p:cNvSpPr txBox="1">
            <a:spLocks/>
          </p:cNvSpPr>
          <p:nvPr/>
        </p:nvSpPr>
        <p:spPr>
          <a:xfrm>
            <a:off x="96357" y="1403967"/>
            <a:ext cx="4524198" cy="2547298"/>
          </a:xfrm>
          <a:prstGeom prst="rect">
            <a:avLst/>
          </a:prstGeom>
          <a:solidFill>
            <a:schemeClr val="accent1"/>
          </a:solidFill>
        </p:spPr>
        <p:txBody>
          <a:bodyPr>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3600" b="1" u="sng" dirty="0">
                <a:solidFill>
                  <a:schemeClr val="bg1"/>
                </a:solidFill>
                <a:effectLst>
                  <a:outerShdw blurRad="38100" dist="38100" dir="2700000" algn="tl">
                    <a:srgbClr val="000000">
                      <a:alpha val="43137"/>
                    </a:srgbClr>
                  </a:outerShdw>
                </a:effectLst>
              </a:rPr>
              <a:t>Step 10:</a:t>
            </a:r>
            <a:r>
              <a:rPr lang="en-US" sz="3600" b="1" dirty="0">
                <a:solidFill>
                  <a:schemeClr val="bg1"/>
                </a:solidFill>
                <a:effectLst>
                  <a:outerShdw blurRad="38100" dist="38100" dir="2700000" algn="tl">
                    <a:srgbClr val="000000">
                      <a:alpha val="43137"/>
                    </a:srgbClr>
                  </a:outerShdw>
                </a:effectLst>
              </a:rPr>
              <a:t>  Continued to take personal inventory and when we were wrong promptly admitted it.</a:t>
            </a:r>
          </a:p>
        </p:txBody>
      </p:sp>
      <p:pic>
        <p:nvPicPr>
          <p:cNvPr id="10" name="Picture 9" descr="A close-up of a person&#10;&#10;Description automatically generated">
            <a:extLst>
              <a:ext uri="{FF2B5EF4-FFF2-40B4-BE49-F238E27FC236}">
                <a16:creationId xmlns:a16="http://schemas.microsoft.com/office/drawing/2014/main" id="{A1C5E7BD-DDDE-62A8-E1B7-9005B5A6E4D4}"/>
              </a:ext>
            </a:extLst>
          </p:cNvPr>
          <p:cNvPicPr>
            <a:picLocks noChangeAspect="1"/>
          </p:cNvPicPr>
          <p:nvPr/>
        </p:nvPicPr>
        <p:blipFill>
          <a:blip r:embed="rId7"/>
          <a:stretch>
            <a:fillRect/>
          </a:stretch>
        </p:blipFill>
        <p:spPr>
          <a:xfrm>
            <a:off x="884734" y="286460"/>
            <a:ext cx="1559074" cy="892991"/>
          </a:xfrm>
          <a:prstGeom prst="rect">
            <a:avLst/>
          </a:prstGeom>
          <a:ln>
            <a:noFill/>
          </a:ln>
          <a:effectLst>
            <a:softEdge rad="112500"/>
          </a:effectLst>
        </p:spPr>
      </p:pic>
      <p:pic>
        <p:nvPicPr>
          <p:cNvPr id="12" name="Picture 11">
            <a:extLst>
              <a:ext uri="{FF2B5EF4-FFF2-40B4-BE49-F238E27FC236}">
                <a16:creationId xmlns:a16="http://schemas.microsoft.com/office/drawing/2014/main" id="{D8EFACF2-9F32-F62F-46E4-B9AEA6EC8543}"/>
              </a:ext>
            </a:extLst>
          </p:cNvPr>
          <p:cNvPicPr>
            <a:picLocks noChangeAspect="1"/>
          </p:cNvPicPr>
          <p:nvPr/>
        </p:nvPicPr>
        <p:blipFill>
          <a:blip r:embed="rId8">
            <a:alphaModFix amt="70000"/>
          </a:blip>
          <a:srcRect/>
          <a:stretch/>
        </p:blipFill>
        <p:spPr>
          <a:xfrm>
            <a:off x="990440" y="3951265"/>
            <a:ext cx="2906735" cy="2906735"/>
          </a:xfrm>
          <a:prstGeom prst="rect">
            <a:avLst/>
          </a:prstGeom>
          <a:ln>
            <a:noFill/>
          </a:ln>
          <a:effectLst>
            <a:softEdge rad="112500"/>
          </a:effectLst>
        </p:spPr>
      </p:pic>
    </p:spTree>
    <p:extLst>
      <p:ext uri="{BB962C8B-B14F-4D97-AF65-F5344CB8AC3E}">
        <p14:creationId xmlns:p14="http://schemas.microsoft.com/office/powerpoint/2010/main" val="144538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7BCE21-48EF-F2FC-AD03-76599C19F655}"/>
            </a:ext>
          </a:extLst>
        </p:cNvPr>
        <p:cNvGrpSpPr/>
        <p:nvPr/>
      </p:nvGrpSpPr>
      <p:grpSpPr>
        <a:xfrm>
          <a:off x="0" y="0"/>
          <a:ext cx="0" cy="0"/>
          <a:chOff x="0" y="0"/>
          <a:chExt cx="0" cy="0"/>
        </a:xfrm>
      </p:grpSpPr>
      <p:sp>
        <p:nvSpPr>
          <p:cNvPr id="3" name="Subtitle 5">
            <a:extLst>
              <a:ext uri="{FF2B5EF4-FFF2-40B4-BE49-F238E27FC236}">
                <a16:creationId xmlns:a16="http://schemas.microsoft.com/office/drawing/2014/main" id="{DCAAA499-425F-4D22-86F3-D559DD8D537B}"/>
              </a:ext>
            </a:extLst>
          </p:cNvPr>
          <p:cNvSpPr txBox="1">
            <a:spLocks/>
          </p:cNvSpPr>
          <p:nvPr/>
        </p:nvSpPr>
        <p:spPr>
          <a:xfrm>
            <a:off x="2509063" y="300648"/>
            <a:ext cx="7173874" cy="876398"/>
          </a:xfrm>
          <a:prstGeom prst="rect">
            <a:avLst/>
          </a:prstGeom>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solidFill>
                  <a:schemeClr val="bg1"/>
                </a:solidFill>
              </a:rPr>
              <a:t>Step 10  - </a:t>
            </a:r>
            <a:r>
              <a:rPr lang="en-US" sz="2800" dirty="0">
                <a:solidFill>
                  <a:schemeClr val="bg1"/>
                </a:solidFill>
                <a:hlinkClick r:id="rId3"/>
              </a:rPr>
              <a:t>Into Action</a:t>
            </a:r>
            <a:br>
              <a:rPr lang="en-US" sz="2800" dirty="0">
                <a:solidFill>
                  <a:schemeClr val="bg1"/>
                </a:solidFill>
              </a:rPr>
            </a:br>
            <a:r>
              <a:rPr lang="en-US" sz="2800" dirty="0">
                <a:solidFill>
                  <a:schemeClr val="bg1"/>
                </a:solidFill>
              </a:rPr>
              <a:t>Questions To Ask Yourself When bothered</a:t>
            </a:r>
            <a:endParaRPr lang="en-US" sz="2800" dirty="0"/>
          </a:p>
        </p:txBody>
      </p:sp>
      <p:sp>
        <p:nvSpPr>
          <p:cNvPr id="6" name="Subtitle 5">
            <a:extLst>
              <a:ext uri="{FF2B5EF4-FFF2-40B4-BE49-F238E27FC236}">
                <a16:creationId xmlns:a16="http://schemas.microsoft.com/office/drawing/2014/main" id="{3F959E0C-E367-4A62-E576-D219D3F1B5EA}"/>
              </a:ext>
            </a:extLst>
          </p:cNvPr>
          <p:cNvSpPr txBox="1">
            <a:spLocks/>
          </p:cNvSpPr>
          <p:nvPr/>
        </p:nvSpPr>
        <p:spPr>
          <a:xfrm>
            <a:off x="96357" y="1403967"/>
            <a:ext cx="11123234" cy="994988"/>
          </a:xfrm>
          <a:prstGeom prst="rect">
            <a:avLst/>
          </a:prstGeom>
          <a:solidFill>
            <a:schemeClr val="accent1"/>
          </a:solidFill>
        </p:spPr>
        <p:txBody>
          <a:bodyPr>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US" sz="3200" b="1" u="sng" dirty="0">
                <a:solidFill>
                  <a:schemeClr val="bg1"/>
                </a:solidFill>
                <a:effectLst>
                  <a:outerShdw blurRad="38100" dist="38100" dir="2700000" algn="tl">
                    <a:srgbClr val="000000">
                      <a:alpha val="43137"/>
                    </a:srgbClr>
                  </a:outerShdw>
                </a:effectLst>
              </a:rPr>
              <a:t>Step 10:</a:t>
            </a:r>
            <a:r>
              <a:rPr lang="en-US" sz="3200" b="1" dirty="0">
                <a:solidFill>
                  <a:schemeClr val="bg1"/>
                </a:solidFill>
                <a:effectLst>
                  <a:outerShdw blurRad="38100" dist="38100" dir="2700000" algn="tl">
                    <a:srgbClr val="000000">
                      <a:alpha val="43137"/>
                    </a:srgbClr>
                  </a:outerShdw>
                </a:effectLst>
              </a:rPr>
              <a:t>  Continued to take personal inventory and when we were wrong promptly admitted it.</a:t>
            </a:r>
          </a:p>
        </p:txBody>
      </p:sp>
      <p:pic>
        <p:nvPicPr>
          <p:cNvPr id="10" name="Picture 9" descr="A close-up of a person&#10;&#10;Description automatically generated">
            <a:extLst>
              <a:ext uri="{FF2B5EF4-FFF2-40B4-BE49-F238E27FC236}">
                <a16:creationId xmlns:a16="http://schemas.microsoft.com/office/drawing/2014/main" id="{A1C5E7BD-DDDE-62A8-E1B7-9005B5A6E4D4}"/>
              </a:ext>
            </a:extLst>
          </p:cNvPr>
          <p:cNvPicPr>
            <a:picLocks noChangeAspect="1"/>
          </p:cNvPicPr>
          <p:nvPr/>
        </p:nvPicPr>
        <p:blipFill>
          <a:blip r:embed="rId4"/>
          <a:stretch>
            <a:fillRect/>
          </a:stretch>
        </p:blipFill>
        <p:spPr>
          <a:xfrm>
            <a:off x="884734" y="286460"/>
            <a:ext cx="1559074" cy="892991"/>
          </a:xfrm>
          <a:prstGeom prst="rect">
            <a:avLst/>
          </a:prstGeom>
          <a:ln>
            <a:noFill/>
          </a:ln>
          <a:effectLst>
            <a:softEdge rad="112500"/>
          </a:effectLst>
        </p:spPr>
      </p:pic>
      <p:pic>
        <p:nvPicPr>
          <p:cNvPr id="12" name="Picture 11" descr="A house on the water&#10;&#10;Description automatically generated">
            <a:extLst>
              <a:ext uri="{FF2B5EF4-FFF2-40B4-BE49-F238E27FC236}">
                <a16:creationId xmlns:a16="http://schemas.microsoft.com/office/drawing/2014/main" id="{D8EFACF2-9F32-F62F-46E4-B9AEA6EC8543}"/>
              </a:ext>
            </a:extLst>
          </p:cNvPr>
          <p:cNvPicPr>
            <a:picLocks noChangeAspect="1"/>
          </p:cNvPicPr>
          <p:nvPr/>
        </p:nvPicPr>
        <p:blipFill>
          <a:blip r:embed="rId5">
            <a:alphaModFix amt="70000"/>
          </a:blip>
          <a:stretch>
            <a:fillRect/>
          </a:stretch>
        </p:blipFill>
        <p:spPr>
          <a:xfrm>
            <a:off x="6340065" y="2899895"/>
            <a:ext cx="5584246" cy="3141139"/>
          </a:xfrm>
          <a:prstGeom prst="rect">
            <a:avLst/>
          </a:prstGeom>
          <a:ln>
            <a:noFill/>
          </a:ln>
          <a:effectLst>
            <a:softEdge rad="112500"/>
          </a:effectLst>
        </p:spPr>
      </p:pic>
      <p:sp>
        <p:nvSpPr>
          <p:cNvPr id="7" name="TextBox 6">
            <a:extLst>
              <a:ext uri="{FF2B5EF4-FFF2-40B4-BE49-F238E27FC236}">
                <a16:creationId xmlns:a16="http://schemas.microsoft.com/office/drawing/2014/main" id="{92E696D0-013D-447B-78CA-5D5CC4FD9F93}"/>
              </a:ext>
            </a:extLst>
          </p:cNvPr>
          <p:cNvSpPr txBox="1"/>
          <p:nvPr/>
        </p:nvSpPr>
        <p:spPr>
          <a:xfrm>
            <a:off x="96357" y="2269863"/>
            <a:ext cx="6243708" cy="4401205"/>
          </a:xfrm>
          <a:prstGeom prst="rect">
            <a:avLst/>
          </a:prstGeom>
          <a:noFill/>
        </p:spPr>
        <p:txBody>
          <a:bodyPr wrap="square">
            <a:spAutoFit/>
          </a:bodyPr>
          <a:lstStyle/>
          <a:p>
            <a:r>
              <a:rPr lang="en-US" sz="2000" dirty="0"/>
              <a:t>You just can’t. </a:t>
            </a:r>
            <a:r>
              <a:rPr lang="en-US" sz="2000" b="1" dirty="0"/>
              <a:t>You can’t do step 10 the way the book says and stay the way you are. Your relationship with God, with yourself, and with your fellow man will become better and better and better and better. </a:t>
            </a:r>
            <a:r>
              <a:rPr lang="en-US" sz="2000" u="sng" dirty="0"/>
              <a:t>A new dimension of living that we never dreamed existed.</a:t>
            </a:r>
          </a:p>
          <a:p>
            <a:endParaRPr lang="en-US" sz="2000" dirty="0"/>
          </a:p>
          <a:p>
            <a:r>
              <a:rPr lang="en-US" sz="2000" dirty="0"/>
              <a:t>Now be careful. This is just like 6 and 7. This is the other changing step. And if you stay fowled up you can’t blame it on anybody else any longer. Cause if you’re fowled up and you use step 10 you can get rid of that stuff. </a:t>
            </a:r>
            <a:r>
              <a:rPr lang="en-US" sz="2000" b="1" dirty="0"/>
              <a:t>But if you stay fowled up and you stay angry and worried and depressed and selfish and dishonest it’s got to be because that’s the way you want to be. I can’t blame it on anybody or God or anything else any longer. </a:t>
            </a:r>
          </a:p>
        </p:txBody>
      </p:sp>
    </p:spTree>
    <p:extLst>
      <p:ext uri="{BB962C8B-B14F-4D97-AF65-F5344CB8AC3E}">
        <p14:creationId xmlns:p14="http://schemas.microsoft.com/office/powerpoint/2010/main" val="425605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AC56FA3-1B83-B25D-B887-FB3F715CC97F}"/>
            </a:ext>
          </a:extLst>
        </p:cNvPr>
        <p:cNvGrpSpPr/>
        <p:nvPr/>
      </p:nvGrpSpPr>
      <p:grpSpPr>
        <a:xfrm>
          <a:off x="0" y="0"/>
          <a:ext cx="0" cy="0"/>
          <a:chOff x="0" y="0"/>
          <a:chExt cx="0" cy="0"/>
        </a:xfrm>
      </p:grpSpPr>
      <p:sp>
        <p:nvSpPr>
          <p:cNvPr id="3" name="Subtitle 5">
            <a:extLst>
              <a:ext uri="{FF2B5EF4-FFF2-40B4-BE49-F238E27FC236}">
                <a16:creationId xmlns:a16="http://schemas.microsoft.com/office/drawing/2014/main" id="{FF93AA9F-9746-600D-1258-9AB57C75F216}"/>
              </a:ext>
            </a:extLst>
          </p:cNvPr>
          <p:cNvSpPr txBox="1">
            <a:spLocks/>
          </p:cNvSpPr>
          <p:nvPr/>
        </p:nvSpPr>
        <p:spPr>
          <a:xfrm>
            <a:off x="1687605" y="-87508"/>
            <a:ext cx="8816789" cy="1238576"/>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4000" dirty="0">
                <a:solidFill>
                  <a:schemeClr val="bg1"/>
                </a:solidFill>
              </a:rPr>
              <a:t>Step 10  - </a:t>
            </a:r>
            <a:r>
              <a:rPr lang="en-US" sz="4000" dirty="0">
                <a:solidFill>
                  <a:schemeClr val="bg1"/>
                </a:solidFill>
                <a:hlinkClick r:id="rId5"/>
              </a:rPr>
              <a:t>Into Action</a:t>
            </a:r>
            <a:br>
              <a:rPr lang="en-US" sz="4000" dirty="0">
                <a:solidFill>
                  <a:schemeClr val="bg1"/>
                </a:solidFill>
              </a:rPr>
            </a:br>
            <a:r>
              <a:rPr lang="en-US" sz="4000" dirty="0">
                <a:solidFill>
                  <a:schemeClr val="bg1"/>
                </a:solidFill>
              </a:rPr>
              <a:t>More Promises</a:t>
            </a:r>
            <a:endParaRPr lang="en-US" sz="4000" dirty="0"/>
          </a:p>
        </p:txBody>
      </p:sp>
      <p:pic>
        <p:nvPicPr>
          <p:cNvPr id="5" name="03 Promises">
            <a:hlinkClick r:id="" action="ppaction://media"/>
            <a:extLst>
              <a:ext uri="{FF2B5EF4-FFF2-40B4-BE49-F238E27FC236}">
                <a16:creationId xmlns:a16="http://schemas.microsoft.com/office/drawing/2014/main" id="{B3D97224-DDE3-9A35-BC3A-09F4E0AFFB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9135" y="107889"/>
            <a:ext cx="487363" cy="487363"/>
          </a:xfrm>
          <a:prstGeom prst="rect">
            <a:avLst/>
          </a:prstGeom>
        </p:spPr>
      </p:pic>
      <p:pic>
        <p:nvPicPr>
          <p:cNvPr id="9" name="Picture 8" descr="A blue square with black text&#10;&#10;Description automatically generated">
            <a:extLst>
              <a:ext uri="{FF2B5EF4-FFF2-40B4-BE49-F238E27FC236}">
                <a16:creationId xmlns:a16="http://schemas.microsoft.com/office/drawing/2014/main" id="{EB92DACF-9487-A00A-6BC0-C67CE5539A9C}"/>
              </a:ext>
            </a:extLst>
          </p:cNvPr>
          <p:cNvPicPr>
            <a:picLocks noChangeAspect="1"/>
          </p:cNvPicPr>
          <p:nvPr/>
        </p:nvPicPr>
        <p:blipFill rotWithShape="1">
          <a:blip r:embed="rId7">
            <a:alphaModFix amt="70000"/>
          </a:blip>
          <a:srcRect l="12033" t="19846" r="15989" b="29035"/>
          <a:stretch/>
        </p:blipFill>
        <p:spPr>
          <a:xfrm>
            <a:off x="435011" y="2075566"/>
            <a:ext cx="2505187" cy="1759782"/>
          </a:xfrm>
          <a:prstGeom prst="rect">
            <a:avLst/>
          </a:prstGeom>
          <a:ln>
            <a:noFill/>
          </a:ln>
          <a:effectLst>
            <a:softEdge rad="112500"/>
          </a:effectLst>
        </p:spPr>
      </p:pic>
      <p:sp>
        <p:nvSpPr>
          <p:cNvPr id="4" name="TextBox 3">
            <a:extLst>
              <a:ext uri="{FF2B5EF4-FFF2-40B4-BE49-F238E27FC236}">
                <a16:creationId xmlns:a16="http://schemas.microsoft.com/office/drawing/2014/main" id="{9E1059CB-BC5C-04B0-7D47-924718B1F5C2}"/>
              </a:ext>
            </a:extLst>
          </p:cNvPr>
          <p:cNvSpPr txBox="1"/>
          <p:nvPr/>
        </p:nvSpPr>
        <p:spPr>
          <a:xfrm>
            <a:off x="2356026" y="1468849"/>
            <a:ext cx="8816789" cy="4278094"/>
          </a:xfrm>
          <a:prstGeom prst="rect">
            <a:avLst/>
          </a:prstGeom>
          <a:noFill/>
        </p:spPr>
        <p:txBody>
          <a:bodyPr wrap="square">
            <a:spAutoFit/>
          </a:bodyPr>
          <a:lstStyle/>
          <a:p>
            <a:r>
              <a:rPr lang="en-US" sz="3200" b="1" dirty="0">
                <a:hlinkClick r:id="rId5"/>
              </a:rPr>
              <a:t>AA Big Book – Into Action (Pages 84 &amp; 85)</a:t>
            </a:r>
            <a:endParaRPr lang="en-US" sz="3200" b="1" dirty="0"/>
          </a:p>
          <a:p>
            <a:pPr marL="800100" lvl="1" indent="-342900">
              <a:buFont typeface="Arial" panose="020B0604020202020204" pitchFamily="34" charset="0"/>
              <a:buChar char="•"/>
            </a:pPr>
            <a:r>
              <a:rPr lang="en-US" sz="2400" b="1" i="1" dirty="0"/>
              <a:t>And we have </a:t>
            </a:r>
            <a:r>
              <a:rPr lang="en-US" sz="2400" b="1" i="1" u="sng" dirty="0"/>
              <a:t>ceased fighting anything or anyone</a:t>
            </a:r>
            <a:r>
              <a:rPr lang="en-US" sz="2400" i="1" dirty="0"/>
              <a:t>—even alcohol. </a:t>
            </a:r>
          </a:p>
          <a:p>
            <a:pPr marL="800100" lvl="1" indent="-342900">
              <a:buFont typeface="Arial" panose="020B0604020202020204" pitchFamily="34" charset="0"/>
              <a:buChar char="•"/>
            </a:pPr>
            <a:r>
              <a:rPr lang="en-US" sz="2400" b="1" i="1" dirty="0"/>
              <a:t>For by this time sanity will have returned. </a:t>
            </a:r>
          </a:p>
          <a:p>
            <a:pPr marL="800100" lvl="1" indent="-342900">
              <a:buFont typeface="Arial" panose="020B0604020202020204" pitchFamily="34" charset="0"/>
              <a:buChar char="•"/>
            </a:pPr>
            <a:r>
              <a:rPr lang="en-US" sz="2400" b="1" i="1" dirty="0"/>
              <a:t>We will seldom be interested in liquor. If tempted, </a:t>
            </a:r>
            <a:r>
              <a:rPr lang="en-US" sz="2400" b="1" i="1" u="sng" dirty="0"/>
              <a:t>we recoil from it as from a hot flame</a:t>
            </a:r>
            <a:r>
              <a:rPr lang="en-US" sz="2400" b="1" i="1" dirty="0"/>
              <a:t>. </a:t>
            </a:r>
          </a:p>
          <a:p>
            <a:pPr marL="800100" lvl="1" indent="-342900">
              <a:buFont typeface="Arial" panose="020B0604020202020204" pitchFamily="34" charset="0"/>
              <a:buChar char="•"/>
            </a:pPr>
            <a:r>
              <a:rPr lang="en-US" sz="2400" b="1" i="1" dirty="0"/>
              <a:t>We react sanely and normally, and we will find that this has happened automatically. </a:t>
            </a:r>
          </a:p>
          <a:p>
            <a:pPr marL="800100" lvl="1" indent="-342900">
              <a:buFont typeface="Arial" panose="020B0604020202020204" pitchFamily="34" charset="0"/>
              <a:buChar char="•"/>
            </a:pPr>
            <a:r>
              <a:rPr lang="en-US" sz="2400" b="1" i="1" dirty="0"/>
              <a:t>We will see that our </a:t>
            </a:r>
            <a:r>
              <a:rPr lang="en-US" sz="2400" b="1" dirty="0"/>
              <a:t>new attitude</a:t>
            </a:r>
            <a:r>
              <a:rPr lang="en-US" sz="2400" b="1" i="1" dirty="0"/>
              <a:t> toward liquor </a:t>
            </a:r>
            <a:br>
              <a:rPr lang="en-US" sz="2400" b="1" i="1" dirty="0"/>
            </a:br>
            <a:r>
              <a:rPr lang="en-US" sz="2400" b="1" i="1" dirty="0"/>
              <a:t>has been given us without any thought or effort </a:t>
            </a:r>
            <a:br>
              <a:rPr lang="en-US" sz="2400" b="1" i="1" dirty="0"/>
            </a:br>
            <a:r>
              <a:rPr lang="en-US" sz="2400" b="1" i="1" dirty="0"/>
              <a:t>on our part. It just comes! </a:t>
            </a:r>
            <a:r>
              <a:rPr lang="en-US" sz="2400" i="1" dirty="0"/>
              <a:t>That is the miracle of it. </a:t>
            </a:r>
            <a:endParaRPr lang="en-US" sz="2400" b="1" i="1" dirty="0"/>
          </a:p>
        </p:txBody>
      </p:sp>
      <p:pic>
        <p:nvPicPr>
          <p:cNvPr id="13" name="Picture 12" descr="A cartoon of a person running on a road&#10;&#10;Description automatically generated">
            <a:extLst>
              <a:ext uri="{FF2B5EF4-FFF2-40B4-BE49-F238E27FC236}">
                <a16:creationId xmlns:a16="http://schemas.microsoft.com/office/drawing/2014/main" id="{3E69D126-C99A-5065-1D82-5FDB2FEAD0E8}"/>
              </a:ext>
            </a:extLst>
          </p:cNvPr>
          <p:cNvPicPr>
            <a:picLocks noChangeAspect="1"/>
          </p:cNvPicPr>
          <p:nvPr/>
        </p:nvPicPr>
        <p:blipFill>
          <a:blip r:embed="rId8">
            <a:alphaModFix amt="70000"/>
          </a:blip>
          <a:stretch>
            <a:fillRect/>
          </a:stretch>
        </p:blipFill>
        <p:spPr>
          <a:xfrm>
            <a:off x="338565" y="3757517"/>
            <a:ext cx="2698078" cy="2913924"/>
          </a:xfrm>
          <a:prstGeom prst="rect">
            <a:avLst/>
          </a:prstGeom>
          <a:ln>
            <a:noFill/>
          </a:ln>
          <a:effectLst>
            <a:softEdge rad="112500"/>
          </a:effectLst>
        </p:spPr>
      </p:pic>
      <p:pic>
        <p:nvPicPr>
          <p:cNvPr id="15" name="Picture 14" descr="A hand holding a yellow paper with black text&#10;&#10;Description automatically generated">
            <a:extLst>
              <a:ext uri="{FF2B5EF4-FFF2-40B4-BE49-F238E27FC236}">
                <a16:creationId xmlns:a16="http://schemas.microsoft.com/office/drawing/2014/main" id="{B43ADF7A-6D5B-93B9-87B3-39BBB96ACD1C}"/>
              </a:ext>
            </a:extLst>
          </p:cNvPr>
          <p:cNvPicPr>
            <a:picLocks noChangeAspect="1"/>
          </p:cNvPicPr>
          <p:nvPr/>
        </p:nvPicPr>
        <p:blipFill>
          <a:blip r:embed="rId9">
            <a:alphaModFix amt="70000"/>
          </a:blip>
          <a:stretch>
            <a:fillRect/>
          </a:stretch>
        </p:blipFill>
        <p:spPr>
          <a:xfrm>
            <a:off x="9289154" y="4093905"/>
            <a:ext cx="2698077" cy="2849843"/>
          </a:xfrm>
          <a:prstGeom prst="rect">
            <a:avLst/>
          </a:prstGeom>
          <a:ln>
            <a:noFill/>
          </a:ln>
          <a:effectLst>
            <a:softEdge rad="112500"/>
          </a:effectLst>
        </p:spPr>
      </p:pic>
    </p:spTree>
    <p:extLst>
      <p:ext uri="{BB962C8B-B14F-4D97-AF65-F5344CB8AC3E}">
        <p14:creationId xmlns:p14="http://schemas.microsoft.com/office/powerpoint/2010/main" val="241343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AC56FA3-1B83-B25D-B887-FB3F715CC97F}"/>
            </a:ext>
          </a:extLst>
        </p:cNvPr>
        <p:cNvGrpSpPr/>
        <p:nvPr/>
      </p:nvGrpSpPr>
      <p:grpSpPr>
        <a:xfrm>
          <a:off x="0" y="0"/>
          <a:ext cx="0" cy="0"/>
          <a:chOff x="0" y="0"/>
          <a:chExt cx="0" cy="0"/>
        </a:xfrm>
      </p:grpSpPr>
      <p:pic>
        <p:nvPicPr>
          <p:cNvPr id="5" name="03 Promises">
            <a:hlinkClick r:id="" action="ppaction://media"/>
            <a:extLst>
              <a:ext uri="{FF2B5EF4-FFF2-40B4-BE49-F238E27FC236}">
                <a16:creationId xmlns:a16="http://schemas.microsoft.com/office/drawing/2014/main" id="{B3D97224-DDE3-9A35-BC3A-09F4E0AFFB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9135" y="107889"/>
            <a:ext cx="487363" cy="487363"/>
          </a:xfrm>
          <a:prstGeom prst="rect">
            <a:avLst/>
          </a:prstGeom>
        </p:spPr>
      </p:pic>
      <p:pic>
        <p:nvPicPr>
          <p:cNvPr id="7" name="Picture 6" descr="Cartoon of a person sitting at a desk with a computer and a book&#10;&#10;Description automatically generated">
            <a:extLst>
              <a:ext uri="{FF2B5EF4-FFF2-40B4-BE49-F238E27FC236}">
                <a16:creationId xmlns:a16="http://schemas.microsoft.com/office/drawing/2014/main" id="{41C21917-C33E-3007-E5EB-1E29DFA01ACC}"/>
              </a:ext>
            </a:extLst>
          </p:cNvPr>
          <p:cNvPicPr>
            <a:picLocks noChangeAspect="1"/>
          </p:cNvPicPr>
          <p:nvPr/>
        </p:nvPicPr>
        <p:blipFill>
          <a:blip r:embed="rId6">
            <a:alphaModFix amt="70000"/>
          </a:blip>
          <a:stretch>
            <a:fillRect/>
          </a:stretch>
        </p:blipFill>
        <p:spPr>
          <a:xfrm>
            <a:off x="4123988" y="5000906"/>
            <a:ext cx="3091031" cy="2047808"/>
          </a:xfrm>
          <a:prstGeom prst="rect">
            <a:avLst/>
          </a:prstGeom>
          <a:ln>
            <a:noFill/>
          </a:ln>
          <a:effectLst>
            <a:softEdge rad="112500"/>
          </a:effectLst>
        </p:spPr>
      </p:pic>
      <p:sp>
        <p:nvSpPr>
          <p:cNvPr id="2" name="Subtitle 5">
            <a:extLst>
              <a:ext uri="{FF2B5EF4-FFF2-40B4-BE49-F238E27FC236}">
                <a16:creationId xmlns:a16="http://schemas.microsoft.com/office/drawing/2014/main" id="{20353BBC-90FA-9015-EBA2-0DBC24B0FBCB}"/>
              </a:ext>
            </a:extLst>
          </p:cNvPr>
          <p:cNvSpPr txBox="1">
            <a:spLocks/>
          </p:cNvSpPr>
          <p:nvPr/>
        </p:nvSpPr>
        <p:spPr>
          <a:xfrm>
            <a:off x="1687605" y="-87508"/>
            <a:ext cx="8816789" cy="1238576"/>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4000" dirty="0">
                <a:solidFill>
                  <a:schemeClr val="bg1"/>
                </a:solidFill>
              </a:rPr>
              <a:t>Step 10  - </a:t>
            </a:r>
            <a:r>
              <a:rPr lang="en-US" sz="4000" dirty="0">
                <a:solidFill>
                  <a:schemeClr val="bg1"/>
                </a:solidFill>
                <a:hlinkClick r:id="rId7"/>
              </a:rPr>
              <a:t>Into Action</a:t>
            </a:r>
            <a:br>
              <a:rPr lang="en-US" sz="4000" dirty="0">
                <a:solidFill>
                  <a:schemeClr val="bg1"/>
                </a:solidFill>
              </a:rPr>
            </a:br>
            <a:r>
              <a:rPr lang="en-US" sz="4000" dirty="0">
                <a:solidFill>
                  <a:schemeClr val="bg1"/>
                </a:solidFill>
              </a:rPr>
              <a:t>More Promises</a:t>
            </a:r>
            <a:endParaRPr lang="en-US" sz="4000" dirty="0"/>
          </a:p>
        </p:txBody>
      </p:sp>
      <p:pic>
        <p:nvPicPr>
          <p:cNvPr id="8" name="Picture 7" descr="A cartoon of a person drinking beer&#10;&#10;Description automatically generated">
            <a:extLst>
              <a:ext uri="{FF2B5EF4-FFF2-40B4-BE49-F238E27FC236}">
                <a16:creationId xmlns:a16="http://schemas.microsoft.com/office/drawing/2014/main" id="{82A7CC81-7A9E-9FC5-C348-0FCC980FE5C3}"/>
              </a:ext>
            </a:extLst>
          </p:cNvPr>
          <p:cNvPicPr>
            <a:picLocks noChangeAspect="1"/>
          </p:cNvPicPr>
          <p:nvPr/>
        </p:nvPicPr>
        <p:blipFill>
          <a:blip r:embed="rId8">
            <a:alphaModFix amt="70000"/>
          </a:blip>
          <a:stretch>
            <a:fillRect/>
          </a:stretch>
        </p:blipFill>
        <p:spPr>
          <a:xfrm>
            <a:off x="10600" y="1759610"/>
            <a:ext cx="2522593" cy="2247015"/>
          </a:xfrm>
          <a:prstGeom prst="rect">
            <a:avLst/>
          </a:prstGeom>
          <a:ln>
            <a:noFill/>
          </a:ln>
          <a:effectLst>
            <a:softEdge rad="112500"/>
          </a:effectLst>
        </p:spPr>
      </p:pic>
      <p:pic>
        <p:nvPicPr>
          <p:cNvPr id="11" name="Picture 10" descr="A cartoon of a person pouring alcohol&#10;&#10;Description automatically generated">
            <a:extLst>
              <a:ext uri="{FF2B5EF4-FFF2-40B4-BE49-F238E27FC236}">
                <a16:creationId xmlns:a16="http://schemas.microsoft.com/office/drawing/2014/main" id="{AAD21DCF-B28F-27B0-AFAA-C8DC4A3A66F5}"/>
              </a:ext>
            </a:extLst>
          </p:cNvPr>
          <p:cNvPicPr>
            <a:picLocks noChangeAspect="1"/>
          </p:cNvPicPr>
          <p:nvPr/>
        </p:nvPicPr>
        <p:blipFill>
          <a:blip r:embed="rId9">
            <a:alphaModFix amt="85000"/>
          </a:blip>
          <a:stretch>
            <a:fillRect/>
          </a:stretch>
        </p:blipFill>
        <p:spPr>
          <a:xfrm>
            <a:off x="9680007" y="2753891"/>
            <a:ext cx="2511993" cy="2247015"/>
          </a:xfrm>
          <a:prstGeom prst="rect">
            <a:avLst/>
          </a:prstGeom>
          <a:ln>
            <a:noFill/>
          </a:ln>
          <a:effectLst>
            <a:softEdge rad="112500"/>
          </a:effectLst>
        </p:spPr>
      </p:pic>
      <p:sp>
        <p:nvSpPr>
          <p:cNvPr id="4" name="TextBox 3">
            <a:extLst>
              <a:ext uri="{FF2B5EF4-FFF2-40B4-BE49-F238E27FC236}">
                <a16:creationId xmlns:a16="http://schemas.microsoft.com/office/drawing/2014/main" id="{9E1059CB-BC5C-04B0-7D47-924718B1F5C2}"/>
              </a:ext>
            </a:extLst>
          </p:cNvPr>
          <p:cNvSpPr txBox="1"/>
          <p:nvPr/>
        </p:nvSpPr>
        <p:spPr>
          <a:xfrm>
            <a:off x="1914862" y="1253641"/>
            <a:ext cx="7509284" cy="4278094"/>
          </a:xfrm>
          <a:prstGeom prst="rect">
            <a:avLst/>
          </a:prstGeom>
          <a:noFill/>
        </p:spPr>
        <p:txBody>
          <a:bodyPr wrap="square">
            <a:spAutoFit/>
          </a:bodyPr>
          <a:lstStyle/>
          <a:p>
            <a:r>
              <a:rPr lang="en-US" sz="3200" b="1" dirty="0">
                <a:hlinkClick r:id="rId7"/>
              </a:rPr>
              <a:t>AA Big Book – Into Action (Pages 84 &amp; 85)</a:t>
            </a:r>
            <a:endParaRPr lang="en-US" sz="3200" b="1" dirty="0"/>
          </a:p>
          <a:p>
            <a:pPr marL="914400" lvl="1" indent="-457200">
              <a:buFont typeface="Arial" panose="020B0604020202020204" pitchFamily="34" charset="0"/>
              <a:buChar char="•"/>
            </a:pPr>
            <a:r>
              <a:rPr lang="en-US" sz="2400" b="1" i="1" dirty="0"/>
              <a:t>We are not fighting it, neither are we avoiding temptation.</a:t>
            </a:r>
          </a:p>
          <a:p>
            <a:pPr marL="914400" lvl="1" indent="-457200">
              <a:buFont typeface="Arial" panose="020B0604020202020204" pitchFamily="34" charset="0"/>
              <a:buChar char="•"/>
            </a:pPr>
            <a:r>
              <a:rPr lang="en-US" sz="2400" b="1" i="1" dirty="0"/>
              <a:t>We feel as though we had been placed in a position of neutrality—safe and protected. </a:t>
            </a:r>
          </a:p>
          <a:p>
            <a:pPr marL="914400" lvl="1" indent="-457200">
              <a:buFont typeface="Arial" panose="020B0604020202020204" pitchFamily="34" charset="0"/>
              <a:buChar char="•"/>
            </a:pPr>
            <a:r>
              <a:rPr lang="en-US" sz="2400" b="1" i="1" dirty="0"/>
              <a:t>We have not even sworn off. Instead, the problem has been removed. </a:t>
            </a:r>
            <a:r>
              <a:rPr lang="en-US" sz="2400" i="1" dirty="0"/>
              <a:t>It does not exist for us. </a:t>
            </a:r>
          </a:p>
          <a:p>
            <a:pPr marL="914400" lvl="1" indent="-457200">
              <a:buFont typeface="Arial" panose="020B0604020202020204" pitchFamily="34" charset="0"/>
              <a:buChar char="•"/>
            </a:pPr>
            <a:r>
              <a:rPr lang="en-US" sz="2400" b="1" i="1" dirty="0"/>
              <a:t>We are neither cocky nor are we afraid. </a:t>
            </a:r>
          </a:p>
          <a:p>
            <a:pPr lvl="1"/>
            <a:endParaRPr lang="en-US" sz="2400" b="1" i="1" dirty="0"/>
          </a:p>
          <a:p>
            <a:pPr lvl="1"/>
            <a:r>
              <a:rPr lang="en-US" sz="2400" b="1" i="1" dirty="0"/>
              <a:t>That is how we react so long as we keep in fit spiritual condition.</a:t>
            </a:r>
          </a:p>
        </p:txBody>
      </p:sp>
    </p:spTree>
    <p:extLst>
      <p:ext uri="{BB962C8B-B14F-4D97-AF65-F5344CB8AC3E}">
        <p14:creationId xmlns:p14="http://schemas.microsoft.com/office/powerpoint/2010/main" val="206556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4A52CE-ABAF-D682-C7B4-C4421411D47A}"/>
              </a:ext>
            </a:extLst>
          </p:cNvPr>
          <p:cNvSpPr txBox="1"/>
          <p:nvPr/>
        </p:nvSpPr>
        <p:spPr>
          <a:xfrm>
            <a:off x="1783225" y="1536174"/>
            <a:ext cx="6094206" cy="3785652"/>
          </a:xfrm>
          <a:prstGeom prst="rect">
            <a:avLst/>
          </a:prstGeom>
          <a:noFill/>
        </p:spPr>
        <p:txBody>
          <a:bodyPr wrap="square">
            <a:spAutoFit/>
          </a:bodyPr>
          <a:lstStyle/>
          <a:p>
            <a:r>
              <a:rPr lang="en-US" sz="2400" b="1" dirty="0">
                <a:hlinkClick r:id="rId4"/>
              </a:rPr>
              <a:t>AA Big Book – Into Action (Page 85)</a:t>
            </a:r>
            <a:endParaRPr lang="en-US" sz="2400" b="1" dirty="0"/>
          </a:p>
          <a:p>
            <a:pPr lvl="1"/>
            <a:r>
              <a:rPr lang="en-US" sz="2400" i="1" dirty="0"/>
              <a:t>Much has already been said about receiving strength, inspiration, and direction from Him who has all knowledge and power</a:t>
            </a:r>
            <a:r>
              <a:rPr lang="en-US" sz="2400" b="1" i="1" dirty="0"/>
              <a:t>. If we have carefully followed directions, we have begun to sense the flow of His Spirit into us. </a:t>
            </a:r>
            <a:r>
              <a:rPr lang="en-US" sz="2400" i="1" dirty="0"/>
              <a:t>To some extent we have become God-conscious. </a:t>
            </a:r>
            <a:r>
              <a:rPr lang="en-US" sz="2400" b="1" i="1" dirty="0"/>
              <a:t>We have begun to develop this vital sixth sense. But we must go further and that means more action. </a:t>
            </a:r>
          </a:p>
        </p:txBody>
      </p:sp>
      <p:sp>
        <p:nvSpPr>
          <p:cNvPr id="6" name="Subtitle 5">
            <a:extLst>
              <a:ext uri="{FF2B5EF4-FFF2-40B4-BE49-F238E27FC236}">
                <a16:creationId xmlns:a16="http://schemas.microsoft.com/office/drawing/2014/main" id="{B1CEEC50-E571-D8F2-69EA-B3B327BD35BE}"/>
              </a:ext>
            </a:extLst>
          </p:cNvPr>
          <p:cNvSpPr txBox="1">
            <a:spLocks/>
          </p:cNvSpPr>
          <p:nvPr/>
        </p:nvSpPr>
        <p:spPr>
          <a:xfrm>
            <a:off x="1582639" y="311406"/>
            <a:ext cx="9023135" cy="876398"/>
          </a:xfrm>
          <a:prstGeom prst="rect">
            <a:avLst/>
          </a:prstGeom>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800" dirty="0">
                <a:solidFill>
                  <a:schemeClr val="bg1"/>
                </a:solidFill>
              </a:rPr>
              <a:t>Step 10  - </a:t>
            </a:r>
            <a:r>
              <a:rPr lang="en-US" sz="2800" dirty="0">
                <a:solidFill>
                  <a:schemeClr val="bg1"/>
                </a:solidFill>
                <a:hlinkClick r:id="rId4"/>
              </a:rPr>
              <a:t>Into Action</a:t>
            </a:r>
            <a:br>
              <a:rPr lang="en-US" sz="2800" dirty="0">
                <a:solidFill>
                  <a:schemeClr val="bg1"/>
                </a:solidFill>
              </a:rPr>
            </a:br>
            <a:r>
              <a:rPr lang="en-US" sz="2800" dirty="0">
                <a:solidFill>
                  <a:schemeClr val="bg1"/>
                </a:solidFill>
              </a:rPr>
              <a:t>Sixth Sense of Direction through Prayer and Meditation</a:t>
            </a:r>
            <a:endParaRPr lang="en-US" sz="2800" dirty="0"/>
          </a:p>
        </p:txBody>
      </p:sp>
      <p:pic>
        <p:nvPicPr>
          <p:cNvPr id="7" name="04 Gods will">
            <a:hlinkClick r:id="" action="ppaction://media"/>
            <a:extLst>
              <a:ext uri="{FF2B5EF4-FFF2-40B4-BE49-F238E27FC236}">
                <a16:creationId xmlns:a16="http://schemas.microsoft.com/office/drawing/2014/main" id="{35D65943-8DF7-E244-2FBE-FB8DB6818A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6556" y="361764"/>
            <a:ext cx="487363" cy="487363"/>
          </a:xfrm>
          <a:prstGeom prst="rect">
            <a:avLst/>
          </a:prstGeom>
        </p:spPr>
      </p:pic>
      <p:pic>
        <p:nvPicPr>
          <p:cNvPr id="9" name="Picture 8">
            <a:extLst>
              <a:ext uri="{FF2B5EF4-FFF2-40B4-BE49-F238E27FC236}">
                <a16:creationId xmlns:a16="http://schemas.microsoft.com/office/drawing/2014/main" id="{0FD4DE06-DBC0-8089-6591-B1797B691BBA}"/>
              </a:ext>
            </a:extLst>
          </p:cNvPr>
          <p:cNvPicPr>
            <a:picLocks noChangeAspect="1"/>
          </p:cNvPicPr>
          <p:nvPr/>
        </p:nvPicPr>
        <p:blipFill>
          <a:blip r:embed="rId6">
            <a:alphaModFix amt="70000"/>
          </a:blip>
          <a:srcRect/>
          <a:stretch/>
        </p:blipFill>
        <p:spPr>
          <a:xfrm>
            <a:off x="161365" y="1984476"/>
            <a:ext cx="1991073" cy="2889048"/>
          </a:xfrm>
          <a:prstGeom prst="rect">
            <a:avLst/>
          </a:prstGeom>
          <a:ln>
            <a:noFill/>
          </a:ln>
          <a:effectLst>
            <a:softEdge rad="112500"/>
          </a:effectLst>
        </p:spPr>
      </p:pic>
      <p:pic>
        <p:nvPicPr>
          <p:cNvPr id="15" name="Picture 14" descr="A cartoon of a person meditating&#10;&#10;Description automatically generated">
            <a:extLst>
              <a:ext uri="{FF2B5EF4-FFF2-40B4-BE49-F238E27FC236}">
                <a16:creationId xmlns:a16="http://schemas.microsoft.com/office/drawing/2014/main" id="{AF57F07C-E34F-65C4-37D8-72CCF368C8BC}"/>
              </a:ext>
            </a:extLst>
          </p:cNvPr>
          <p:cNvPicPr>
            <a:picLocks noChangeAspect="1"/>
          </p:cNvPicPr>
          <p:nvPr/>
        </p:nvPicPr>
        <p:blipFill>
          <a:blip r:embed="rId7">
            <a:alphaModFix amt="70000"/>
          </a:blip>
          <a:stretch>
            <a:fillRect/>
          </a:stretch>
        </p:blipFill>
        <p:spPr>
          <a:xfrm>
            <a:off x="8270791" y="4056396"/>
            <a:ext cx="3028950" cy="2228850"/>
          </a:xfrm>
          <a:prstGeom prst="rect">
            <a:avLst/>
          </a:prstGeom>
          <a:ln>
            <a:noFill/>
          </a:ln>
          <a:effectLst>
            <a:softEdge rad="112500"/>
          </a:effectLst>
        </p:spPr>
      </p:pic>
      <p:pic>
        <p:nvPicPr>
          <p:cNvPr id="17" name="Picture 16" descr="A person walking up a stone staircase&#10;&#10;Description automatically generated">
            <a:extLst>
              <a:ext uri="{FF2B5EF4-FFF2-40B4-BE49-F238E27FC236}">
                <a16:creationId xmlns:a16="http://schemas.microsoft.com/office/drawing/2014/main" id="{250AAEE1-0287-0C6A-0F0D-F1CA543274F3}"/>
              </a:ext>
            </a:extLst>
          </p:cNvPr>
          <p:cNvPicPr>
            <a:picLocks noChangeAspect="1"/>
          </p:cNvPicPr>
          <p:nvPr/>
        </p:nvPicPr>
        <p:blipFill>
          <a:blip r:embed="rId8">
            <a:alphaModFix amt="70000"/>
          </a:blip>
          <a:stretch>
            <a:fillRect/>
          </a:stretch>
        </p:blipFill>
        <p:spPr>
          <a:xfrm>
            <a:off x="8006892" y="1536174"/>
            <a:ext cx="4019550" cy="2228850"/>
          </a:xfrm>
          <a:prstGeom prst="rect">
            <a:avLst/>
          </a:prstGeom>
          <a:ln>
            <a:noFill/>
          </a:ln>
          <a:effectLst>
            <a:softEdge rad="112500"/>
          </a:effectLst>
        </p:spPr>
      </p:pic>
    </p:spTree>
    <p:extLst>
      <p:ext uri="{BB962C8B-B14F-4D97-AF65-F5344CB8AC3E}">
        <p14:creationId xmlns:p14="http://schemas.microsoft.com/office/powerpoint/2010/main" val="305020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BB5B8BE-126A-EF9C-C05B-981F5AA435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452D86-9A21-93C4-3314-A49D336DB4EF}"/>
              </a:ext>
            </a:extLst>
          </p:cNvPr>
          <p:cNvSpPr>
            <a:spLocks noGrp="1"/>
          </p:cNvSpPr>
          <p:nvPr>
            <p:ph type="ctrTitle"/>
          </p:nvPr>
        </p:nvSpPr>
        <p:spPr>
          <a:xfrm>
            <a:off x="1112520" y="325687"/>
            <a:ext cx="9966960" cy="3350201"/>
          </a:xfrm>
          <a:noFill/>
        </p:spPr>
        <p:txBody>
          <a:bodyPr anchor="t">
            <a:normAutofit fontScale="90000"/>
          </a:bodyPr>
          <a:lstStyle/>
          <a:p>
            <a:r>
              <a:rPr lang="en-US" dirty="0">
                <a:solidFill>
                  <a:schemeClr val="tx1"/>
                </a:solidFill>
              </a:rPr>
              <a:t>AA Big book study</a:t>
            </a:r>
            <a:br>
              <a:rPr lang="en-US" dirty="0">
                <a:solidFill>
                  <a:schemeClr val="tx1"/>
                </a:solidFill>
              </a:rPr>
            </a:br>
            <a:r>
              <a:rPr lang="en-US" dirty="0">
                <a:solidFill>
                  <a:schemeClr val="tx1"/>
                </a:solidFill>
              </a:rPr>
              <a:t>Week 10</a:t>
            </a:r>
            <a:br>
              <a:rPr lang="en-US" dirty="0">
                <a:solidFill>
                  <a:schemeClr val="tx1"/>
                </a:solidFill>
              </a:rPr>
            </a:br>
            <a:r>
              <a:rPr lang="en-US" sz="4000" dirty="0">
                <a:hlinkClick r:id="rId2"/>
              </a:rPr>
              <a:t>Into Action (Pages 86 - 88)</a:t>
            </a:r>
            <a:br>
              <a:rPr lang="en-US" sz="4000" dirty="0"/>
            </a:br>
            <a:r>
              <a:rPr lang="en-US" dirty="0">
                <a:hlinkClick r:id="rId3"/>
              </a:rPr>
              <a:t>Step 11</a:t>
            </a:r>
            <a:endParaRPr lang="en-US" dirty="0"/>
          </a:p>
        </p:txBody>
      </p:sp>
      <p:sp>
        <p:nvSpPr>
          <p:cNvPr id="6" name="Subtitle 5">
            <a:extLst>
              <a:ext uri="{FF2B5EF4-FFF2-40B4-BE49-F238E27FC236}">
                <a16:creationId xmlns:a16="http://schemas.microsoft.com/office/drawing/2014/main" id="{84CAAE4F-49FA-0D9C-D9F1-A0D3CD94368C}"/>
              </a:ext>
            </a:extLst>
          </p:cNvPr>
          <p:cNvSpPr>
            <a:spLocks noGrp="1"/>
          </p:cNvSpPr>
          <p:nvPr>
            <p:ph type="subTitle" idx="1"/>
          </p:nvPr>
        </p:nvSpPr>
        <p:spPr>
          <a:xfrm>
            <a:off x="302836" y="4280170"/>
            <a:ext cx="11633002" cy="2169269"/>
          </a:xfrm>
          <a:solidFill>
            <a:schemeClr val="accent1"/>
          </a:solidFill>
        </p:spPr>
        <p:txBody>
          <a:bodyPr>
            <a:noAutofit/>
          </a:bodyPr>
          <a:lstStyle/>
          <a:p>
            <a:pPr algn="l"/>
            <a:r>
              <a:rPr lang="en-US" sz="4000" b="1" u="sng" dirty="0">
                <a:solidFill>
                  <a:schemeClr val="bg1"/>
                </a:solidFill>
                <a:effectLst>
                  <a:outerShdw blurRad="38100" dist="38100" dir="2700000" algn="tl">
                    <a:srgbClr val="000000">
                      <a:alpha val="43137"/>
                    </a:srgbClr>
                  </a:outerShdw>
                </a:effectLst>
              </a:rPr>
              <a:t>Step 11:</a:t>
            </a:r>
            <a:r>
              <a:rPr lang="en-US" sz="4000" b="1" dirty="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Sought through prayer and meditation to improve our conscious contact with God as we understood Him, praying only for knowledge of His will for us and the power to carry that out.</a:t>
            </a:r>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8386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04BABFD9-1ACB-9CFB-515A-CBC5682187C8}"/>
              </a:ext>
            </a:extLst>
          </p:cNvPr>
          <p:cNvSpPr txBox="1">
            <a:spLocks/>
          </p:cNvSpPr>
          <p:nvPr/>
        </p:nvSpPr>
        <p:spPr>
          <a:xfrm>
            <a:off x="2342926" y="96362"/>
            <a:ext cx="7506147" cy="1155516"/>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11  - </a:t>
            </a:r>
            <a:r>
              <a:rPr lang="en-US" sz="3200" dirty="0">
                <a:solidFill>
                  <a:schemeClr val="bg1"/>
                </a:solidFill>
                <a:hlinkClick r:id="rId5"/>
              </a:rPr>
              <a:t>Into Action</a:t>
            </a:r>
            <a:br>
              <a:rPr lang="en-US" sz="3200" dirty="0">
                <a:solidFill>
                  <a:schemeClr val="bg1"/>
                </a:solidFill>
              </a:rPr>
            </a:br>
            <a:r>
              <a:rPr lang="en-US" sz="3200" dirty="0">
                <a:solidFill>
                  <a:schemeClr val="bg1"/>
                </a:solidFill>
              </a:rPr>
              <a:t>Prayer and Meditation (At Night)</a:t>
            </a:r>
            <a:endParaRPr lang="en-US" sz="3200" dirty="0"/>
          </a:p>
        </p:txBody>
      </p:sp>
      <p:pic>
        <p:nvPicPr>
          <p:cNvPr id="7" name="05 Meditation">
            <a:hlinkClick r:id="" action="ppaction://media"/>
            <a:extLst>
              <a:ext uri="{FF2B5EF4-FFF2-40B4-BE49-F238E27FC236}">
                <a16:creationId xmlns:a16="http://schemas.microsoft.com/office/drawing/2014/main" id="{4DB99924-5E72-3776-2C00-391B0F7B2C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4438" y="363072"/>
            <a:ext cx="487363" cy="487363"/>
          </a:xfrm>
          <a:prstGeom prst="rect">
            <a:avLst/>
          </a:prstGeom>
        </p:spPr>
      </p:pic>
      <p:sp>
        <p:nvSpPr>
          <p:cNvPr id="4" name="TextBox 3">
            <a:extLst>
              <a:ext uri="{FF2B5EF4-FFF2-40B4-BE49-F238E27FC236}">
                <a16:creationId xmlns:a16="http://schemas.microsoft.com/office/drawing/2014/main" id="{66BDFBBB-F7D9-72C0-EE0E-6BE754F97398}"/>
              </a:ext>
            </a:extLst>
          </p:cNvPr>
          <p:cNvSpPr txBox="1"/>
          <p:nvPr/>
        </p:nvSpPr>
        <p:spPr>
          <a:xfrm>
            <a:off x="2509063" y="1594106"/>
            <a:ext cx="9313591" cy="4708981"/>
          </a:xfrm>
          <a:prstGeom prst="rect">
            <a:avLst/>
          </a:prstGeom>
          <a:noFill/>
        </p:spPr>
        <p:txBody>
          <a:bodyPr wrap="square">
            <a:spAutoFit/>
          </a:bodyPr>
          <a:lstStyle/>
          <a:p>
            <a:r>
              <a:rPr lang="en-US" sz="2000" b="1" dirty="0">
                <a:solidFill>
                  <a:srgbClr val="E5F45A"/>
                </a:solidFill>
                <a:hlinkClick r:id="rId5"/>
              </a:rPr>
              <a:t>AA Big Book – Into Action (Page 86)</a:t>
            </a:r>
            <a:endParaRPr lang="en-US" sz="2000" b="1" dirty="0">
              <a:solidFill>
                <a:srgbClr val="E5F45A"/>
              </a:solidFill>
            </a:endParaRPr>
          </a:p>
          <a:p>
            <a:pPr lvl="1"/>
            <a:r>
              <a:rPr lang="en-US" sz="2000" b="1" i="1" dirty="0"/>
              <a:t>When we retire at night, we constructively review our day. </a:t>
            </a:r>
            <a:r>
              <a:rPr lang="en-US" sz="2000" b="1" i="1" u="sng" dirty="0"/>
              <a:t>Were we resentful, selfish, dishonest or afraid? </a:t>
            </a:r>
            <a:r>
              <a:rPr lang="en-US" sz="2000" dirty="0"/>
              <a:t>(Step 4)</a:t>
            </a:r>
          </a:p>
          <a:p>
            <a:pPr lvl="1"/>
            <a:endParaRPr lang="en-US" sz="2000" b="1" i="1" dirty="0"/>
          </a:p>
          <a:p>
            <a:pPr lvl="1"/>
            <a:r>
              <a:rPr lang="en-US" sz="2000" b="1" i="1" u="sng" dirty="0"/>
              <a:t>Do we owe an apology</a:t>
            </a:r>
            <a:r>
              <a:rPr lang="en-US" sz="2000" b="1" i="1" dirty="0"/>
              <a:t>?  </a:t>
            </a:r>
            <a:r>
              <a:rPr lang="en-US" sz="2000" dirty="0"/>
              <a:t>(Steps 8 &amp; 9)</a:t>
            </a:r>
          </a:p>
          <a:p>
            <a:pPr lvl="1"/>
            <a:endParaRPr lang="en-US" sz="2000" b="1" i="1" dirty="0"/>
          </a:p>
          <a:p>
            <a:pPr lvl="1"/>
            <a:r>
              <a:rPr lang="en-US" sz="2000" b="1" dirty="0"/>
              <a:t>Have we kept something to ourselves which should be discussed with another person at once</a:t>
            </a:r>
            <a:r>
              <a:rPr lang="en-US" sz="2000" b="1" i="1" dirty="0"/>
              <a:t>? </a:t>
            </a:r>
            <a:r>
              <a:rPr lang="en-US" sz="2000" dirty="0"/>
              <a:t>(Step 5)</a:t>
            </a:r>
          </a:p>
          <a:p>
            <a:pPr lvl="1"/>
            <a:endParaRPr lang="en-US" sz="2000" b="1" i="1" dirty="0"/>
          </a:p>
          <a:p>
            <a:pPr lvl="1"/>
            <a:r>
              <a:rPr lang="en-US" sz="2000" b="1" i="1" u="sng" dirty="0"/>
              <a:t>Were we kind and loving toward all? What could we have done better? Were we thinking of ourselves most of the time? Or were we thinking of what we could do for others, of what we could pack into the stream of life</a:t>
            </a:r>
            <a:r>
              <a:rPr lang="en-US" sz="2000" b="1" i="1" dirty="0"/>
              <a:t>? But we must be careful not to drift into worry, remorse or morbid reflection, for that would diminish our usefulness to others. After making our review we ask God’s forgiveness and inquire what corrective measures should be taken. </a:t>
            </a:r>
            <a:r>
              <a:rPr lang="en-US" sz="2000" dirty="0"/>
              <a:t>(Steps 6 &amp; 7)</a:t>
            </a:r>
            <a:endParaRPr lang="en-US" sz="2000" b="1" i="1" dirty="0"/>
          </a:p>
        </p:txBody>
      </p:sp>
      <p:pic>
        <p:nvPicPr>
          <p:cNvPr id="6" name="Picture 5" descr="Cartoon a cartoon of a person kneeling on the floor&#10;&#10;Description automatically generated">
            <a:extLst>
              <a:ext uri="{FF2B5EF4-FFF2-40B4-BE49-F238E27FC236}">
                <a16:creationId xmlns:a16="http://schemas.microsoft.com/office/drawing/2014/main" id="{27566A20-2237-89B9-B147-BCF2F4013251}"/>
              </a:ext>
            </a:extLst>
          </p:cNvPr>
          <p:cNvPicPr>
            <a:picLocks noChangeAspect="1"/>
          </p:cNvPicPr>
          <p:nvPr/>
        </p:nvPicPr>
        <p:blipFill>
          <a:blip r:embed="rId7">
            <a:alphaModFix amt="70000"/>
          </a:blip>
          <a:stretch>
            <a:fillRect/>
          </a:stretch>
        </p:blipFill>
        <p:spPr>
          <a:xfrm>
            <a:off x="0" y="1994494"/>
            <a:ext cx="3039389" cy="2869011"/>
          </a:xfrm>
          <a:prstGeom prst="rect">
            <a:avLst/>
          </a:prstGeom>
          <a:ln>
            <a:noFill/>
          </a:ln>
          <a:effectLst>
            <a:softEdge rad="112500"/>
          </a:effectLst>
        </p:spPr>
      </p:pic>
      <p:pic>
        <p:nvPicPr>
          <p:cNvPr id="8" name="Picture 7" descr="A person reading a book in bed&#10;&#10;Description automatically generated">
            <a:extLst>
              <a:ext uri="{FF2B5EF4-FFF2-40B4-BE49-F238E27FC236}">
                <a16:creationId xmlns:a16="http://schemas.microsoft.com/office/drawing/2014/main" id="{EE4F36C5-4AD6-01B0-866E-BFE5717A1C8C}"/>
              </a:ext>
            </a:extLst>
          </p:cNvPr>
          <p:cNvPicPr>
            <a:picLocks noChangeAspect="1"/>
          </p:cNvPicPr>
          <p:nvPr/>
        </p:nvPicPr>
        <p:blipFill>
          <a:blip r:embed="rId8">
            <a:alphaModFix amt="70000"/>
          </a:blip>
          <a:stretch>
            <a:fillRect/>
          </a:stretch>
        </p:blipFill>
        <p:spPr>
          <a:xfrm>
            <a:off x="0" y="4857416"/>
            <a:ext cx="3000876" cy="2000584"/>
          </a:xfrm>
          <a:prstGeom prst="rect">
            <a:avLst/>
          </a:prstGeom>
          <a:ln>
            <a:noFill/>
          </a:ln>
          <a:effectLst>
            <a:softEdge rad="112500"/>
          </a:effectLst>
        </p:spPr>
      </p:pic>
    </p:spTree>
    <p:extLst>
      <p:ext uri="{BB962C8B-B14F-4D97-AF65-F5344CB8AC3E}">
        <p14:creationId xmlns:p14="http://schemas.microsoft.com/office/powerpoint/2010/main" val="321615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F68C21F2-3CF4-7799-948F-54D63BC0ADC7}"/>
              </a:ext>
            </a:extLst>
          </p:cNvPr>
          <p:cNvSpPr>
            <a:spLocks noGrp="1"/>
          </p:cNvSpPr>
          <p:nvPr>
            <p:ph type="title"/>
          </p:nvPr>
        </p:nvSpPr>
        <p:spPr>
          <a:xfrm>
            <a:off x="1197528" y="4761106"/>
            <a:ext cx="9966960" cy="1490472"/>
          </a:xfrm>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a:bodyPr>
          <a:lstStyle/>
          <a:p>
            <a:pPr algn="ctr">
              <a:lnSpc>
                <a:spcPct val="85000"/>
              </a:lnSpc>
            </a:pPr>
            <a:r>
              <a:rPr lang="en-US" sz="2600" b="1" cap="all" dirty="0">
                <a:solidFill>
                  <a:srgbClr val="FFFFFF"/>
                </a:solidFill>
                <a:effectLst>
                  <a:glow rad="38100">
                    <a:schemeClr val="bg1">
                      <a:lumMod val="65000"/>
                      <a:lumOff val="35000"/>
                      <a:alpha val="50000"/>
                    </a:schemeClr>
                  </a:glow>
                  <a:outerShdw blurRad="28575" dist="31750" dir="13200000" algn="tl" rotWithShape="0">
                    <a:srgbClr val="000000">
                      <a:alpha val="25000"/>
                    </a:srgbClr>
                  </a:outerShdw>
                </a:effectLst>
              </a:rPr>
              <a:t>How to access </a:t>
            </a:r>
            <a:r>
              <a:rPr lang="en-US" sz="2600" b="1" cap="all" dirty="0">
                <a:solidFill>
                  <a:srgbClr val="FFFFFF"/>
                </a:solidFill>
                <a:effectLst>
                  <a:glow rad="38100">
                    <a:schemeClr val="bg1">
                      <a:lumMod val="65000"/>
                      <a:lumOff val="35000"/>
                      <a:alpha val="50000"/>
                    </a:schemeClr>
                  </a:glow>
                  <a:outerShdw blurRad="28575" dist="31750" dir="13200000" algn="tl" rotWithShape="0">
                    <a:srgbClr val="000000">
                      <a:alpha val="25000"/>
                    </a:srgbClr>
                  </a:outerShdw>
                </a:effectLst>
                <a:hlinkClick r:id="rId2"/>
              </a:rPr>
              <a:t>Surrender School </a:t>
            </a:r>
            <a:br>
              <a:rPr lang="en-US" sz="2600" b="1" cap="all" dirty="0">
                <a:solidFill>
                  <a:srgbClr val="FFFFFF"/>
                </a:solidFill>
                <a:effectLst>
                  <a:glow rad="38100">
                    <a:schemeClr val="bg1">
                      <a:lumMod val="65000"/>
                      <a:lumOff val="35000"/>
                      <a:alpha val="50000"/>
                    </a:schemeClr>
                  </a:glow>
                  <a:outerShdw blurRad="28575" dist="31750" dir="13200000" algn="tl" rotWithShape="0">
                    <a:srgbClr val="000000">
                      <a:alpha val="25000"/>
                    </a:srgbClr>
                  </a:outerShdw>
                </a:effectLst>
              </a:rPr>
            </a:br>
            <a:br>
              <a:rPr lang="en-US" sz="2600" b="1" cap="all" dirty="0">
                <a:solidFill>
                  <a:srgbClr val="FFFFFF"/>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2600" b="1" cap="all" dirty="0">
                <a:solidFill>
                  <a:srgbClr val="FFFFFF"/>
                </a:solidFill>
                <a:effectLst>
                  <a:glow rad="38100">
                    <a:schemeClr val="bg1">
                      <a:lumMod val="65000"/>
                      <a:lumOff val="35000"/>
                      <a:alpha val="50000"/>
                    </a:schemeClr>
                  </a:glow>
                  <a:outerShdw blurRad="28575" dist="31750" dir="13200000" algn="tl" rotWithShape="0">
                    <a:srgbClr val="000000">
                      <a:alpha val="25000"/>
                    </a:srgbClr>
                  </a:outerShdw>
                </a:effectLst>
              </a:rPr>
              <a:t>Joe and Charlie Recordings, Homework, and Documents.</a:t>
            </a:r>
          </a:p>
        </p:txBody>
      </p:sp>
      <p:pic>
        <p:nvPicPr>
          <p:cNvPr id="3" name="Picture 2">
            <a:extLst>
              <a:ext uri="{FF2B5EF4-FFF2-40B4-BE49-F238E27FC236}">
                <a16:creationId xmlns:a16="http://schemas.microsoft.com/office/drawing/2014/main" id="{BE678432-946D-4352-EF2B-41ABFDEC51FA}"/>
              </a:ext>
            </a:extLst>
          </p:cNvPr>
          <p:cNvPicPr>
            <a:picLocks noChangeAspect="1"/>
          </p:cNvPicPr>
          <p:nvPr/>
        </p:nvPicPr>
        <p:blipFill>
          <a:blip r:embed="rId3"/>
          <a:srcRect l="9516" r="6045"/>
          <a:stretch/>
        </p:blipFill>
        <p:spPr>
          <a:xfrm>
            <a:off x="2536026" y="311752"/>
            <a:ext cx="7289963" cy="4381443"/>
          </a:xfrm>
          <a:prstGeom prst="rect">
            <a:avLst/>
          </a:prstGeom>
        </p:spPr>
      </p:pic>
    </p:spTree>
    <p:extLst>
      <p:ext uri="{BB962C8B-B14F-4D97-AF65-F5344CB8AC3E}">
        <p14:creationId xmlns:p14="http://schemas.microsoft.com/office/powerpoint/2010/main" val="66661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E7FB631F-FC5F-11B8-4419-4B14185F4403}"/>
              </a:ext>
            </a:extLst>
          </p:cNvPr>
          <p:cNvSpPr txBox="1">
            <a:spLocks/>
          </p:cNvSpPr>
          <p:nvPr/>
        </p:nvSpPr>
        <p:spPr>
          <a:xfrm>
            <a:off x="2342925" y="85606"/>
            <a:ext cx="7506147" cy="979402"/>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11  - </a:t>
            </a:r>
            <a:r>
              <a:rPr lang="en-US" sz="3200" dirty="0">
                <a:solidFill>
                  <a:schemeClr val="bg1"/>
                </a:solidFill>
                <a:hlinkClick r:id="rId5"/>
              </a:rPr>
              <a:t>Into Action</a:t>
            </a:r>
            <a:br>
              <a:rPr lang="en-US" sz="3200" dirty="0">
                <a:solidFill>
                  <a:schemeClr val="bg1"/>
                </a:solidFill>
              </a:rPr>
            </a:br>
            <a:r>
              <a:rPr lang="en-US" sz="3200" dirty="0">
                <a:solidFill>
                  <a:schemeClr val="bg1"/>
                </a:solidFill>
              </a:rPr>
              <a:t>Daily Inventory</a:t>
            </a:r>
            <a:endParaRPr lang="en-US" sz="3200" dirty="0"/>
          </a:p>
        </p:txBody>
      </p:sp>
      <p:pic>
        <p:nvPicPr>
          <p:cNvPr id="6" name="Picture 5">
            <a:extLst>
              <a:ext uri="{FF2B5EF4-FFF2-40B4-BE49-F238E27FC236}">
                <a16:creationId xmlns:a16="http://schemas.microsoft.com/office/drawing/2014/main" id="{38861214-BAF7-524C-252C-C5E0312CC255}"/>
              </a:ext>
            </a:extLst>
          </p:cNvPr>
          <p:cNvPicPr>
            <a:picLocks noChangeAspect="1"/>
          </p:cNvPicPr>
          <p:nvPr/>
        </p:nvPicPr>
        <p:blipFill>
          <a:blip r:embed="rId6"/>
          <a:stretch>
            <a:fillRect/>
          </a:stretch>
        </p:blipFill>
        <p:spPr>
          <a:xfrm>
            <a:off x="2626657" y="1185936"/>
            <a:ext cx="6938682" cy="5586458"/>
          </a:xfrm>
          <a:prstGeom prst="rect">
            <a:avLst/>
          </a:prstGeom>
        </p:spPr>
      </p:pic>
      <p:sp>
        <p:nvSpPr>
          <p:cNvPr id="8" name="TextBox 7">
            <a:extLst>
              <a:ext uri="{FF2B5EF4-FFF2-40B4-BE49-F238E27FC236}">
                <a16:creationId xmlns:a16="http://schemas.microsoft.com/office/drawing/2014/main" id="{C5214C61-EE84-8B21-0A9F-0BCF782F8545}"/>
              </a:ext>
            </a:extLst>
          </p:cNvPr>
          <p:cNvSpPr txBox="1"/>
          <p:nvPr/>
        </p:nvSpPr>
        <p:spPr>
          <a:xfrm>
            <a:off x="227702" y="2209450"/>
            <a:ext cx="2248348" cy="4031873"/>
          </a:xfrm>
          <a:prstGeom prst="rect">
            <a:avLst/>
          </a:prstGeom>
          <a:solidFill>
            <a:schemeClr val="accent1">
              <a:lumMod val="20000"/>
              <a:lumOff val="80000"/>
            </a:schemeClr>
          </a:solidFill>
        </p:spPr>
        <p:txBody>
          <a:bodyPr wrap="square">
            <a:spAutoFit/>
          </a:bodyPr>
          <a:lstStyle/>
          <a:p>
            <a:r>
              <a:rPr lang="en-US" sz="1600" dirty="0"/>
              <a:t>On one side of the sheet we take the basic character defects, selfish, self-seeking, dishonest, frightened, inconsideration. We took all the other defects in the 12 and 12 which are the offshoots of those first four. </a:t>
            </a:r>
            <a:r>
              <a:rPr lang="en-US" sz="1600" b="1" dirty="0"/>
              <a:t>We put them on the left-hand side of the sheet and called them the personality characteristics of a self-willed person.</a:t>
            </a:r>
          </a:p>
        </p:txBody>
      </p:sp>
      <p:sp>
        <p:nvSpPr>
          <p:cNvPr id="10" name="TextBox 9">
            <a:extLst>
              <a:ext uri="{FF2B5EF4-FFF2-40B4-BE49-F238E27FC236}">
                <a16:creationId xmlns:a16="http://schemas.microsoft.com/office/drawing/2014/main" id="{019879A4-C6D9-BF5E-3265-6E9E705D3173}"/>
              </a:ext>
            </a:extLst>
          </p:cNvPr>
          <p:cNvSpPr txBox="1"/>
          <p:nvPr/>
        </p:nvSpPr>
        <p:spPr>
          <a:xfrm>
            <a:off x="9715946" y="2209450"/>
            <a:ext cx="2277931" cy="4278094"/>
          </a:xfrm>
          <a:prstGeom prst="rect">
            <a:avLst/>
          </a:prstGeom>
          <a:solidFill>
            <a:schemeClr val="accent1">
              <a:lumMod val="20000"/>
              <a:lumOff val="80000"/>
            </a:schemeClr>
          </a:solidFill>
        </p:spPr>
        <p:txBody>
          <a:bodyPr wrap="square">
            <a:spAutoFit/>
          </a:bodyPr>
          <a:lstStyle>
            <a:defPPr>
              <a:defRPr lang="en-US"/>
            </a:defPPr>
            <a:lvl1pPr>
              <a:defRPr sz="1600"/>
            </a:lvl1pPr>
          </a:lstStyle>
          <a:p>
            <a:r>
              <a:rPr lang="en-US" b="1" dirty="0"/>
              <a:t>We tried to find the opposite and put them on the right hand side of the sheet and called that the personality characteristics of a God willed person. </a:t>
            </a:r>
            <a:r>
              <a:rPr lang="en-US" dirty="0"/>
              <a:t>Now all we are trying to do is get from the left hand side of the sheet to the right hand side and I can sit down at night with this little sheet and run down through it making a few check marks that shows me where I've been that day.</a:t>
            </a:r>
          </a:p>
        </p:txBody>
      </p:sp>
      <p:pic>
        <p:nvPicPr>
          <p:cNvPr id="11" name="06 The sheet">
            <a:hlinkClick r:id="" action="ppaction://media"/>
            <a:extLst>
              <a:ext uri="{FF2B5EF4-FFF2-40B4-BE49-F238E27FC236}">
                <a16:creationId xmlns:a16="http://schemas.microsoft.com/office/drawing/2014/main" id="{076AE9C1-D025-E0D6-156C-20283FE19A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6514" y="85606"/>
            <a:ext cx="487363" cy="487363"/>
          </a:xfrm>
          <a:prstGeom prst="rect">
            <a:avLst/>
          </a:prstGeom>
        </p:spPr>
      </p:pic>
      <p:pic>
        <p:nvPicPr>
          <p:cNvPr id="12" name="Picture 11" descr="A close-up of a person&#10;&#10;Description automatically generated">
            <a:extLst>
              <a:ext uri="{FF2B5EF4-FFF2-40B4-BE49-F238E27FC236}">
                <a16:creationId xmlns:a16="http://schemas.microsoft.com/office/drawing/2014/main" id="{CC54F4F5-8E1F-4352-6391-E06A78C3C2FF}"/>
              </a:ext>
            </a:extLst>
          </p:cNvPr>
          <p:cNvPicPr>
            <a:picLocks noChangeAspect="1"/>
          </p:cNvPicPr>
          <p:nvPr/>
        </p:nvPicPr>
        <p:blipFill>
          <a:blip r:embed="rId8"/>
          <a:stretch>
            <a:fillRect/>
          </a:stretch>
        </p:blipFill>
        <p:spPr>
          <a:xfrm>
            <a:off x="2626657" y="126473"/>
            <a:ext cx="1559074" cy="892991"/>
          </a:xfrm>
          <a:prstGeom prst="rect">
            <a:avLst/>
          </a:prstGeom>
          <a:ln>
            <a:noFill/>
          </a:ln>
          <a:effectLst>
            <a:softEdge rad="112500"/>
          </a:effectLst>
        </p:spPr>
      </p:pic>
    </p:spTree>
    <p:extLst>
      <p:ext uri="{BB962C8B-B14F-4D97-AF65-F5344CB8AC3E}">
        <p14:creationId xmlns:p14="http://schemas.microsoft.com/office/powerpoint/2010/main" val="18544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7968A66F-B46B-75E4-CBE0-E240FBE6F9D3}"/>
              </a:ext>
            </a:extLst>
          </p:cNvPr>
          <p:cNvSpPr txBox="1">
            <a:spLocks/>
          </p:cNvSpPr>
          <p:nvPr/>
        </p:nvSpPr>
        <p:spPr>
          <a:xfrm>
            <a:off x="2428988" y="-18076"/>
            <a:ext cx="7506147" cy="1155516"/>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rgbClr val="00B0F0"/>
                </a:solidFill>
              </a:rPr>
              <a:t>Step 11  - </a:t>
            </a:r>
            <a:r>
              <a:rPr lang="en-US" sz="3200" dirty="0">
                <a:solidFill>
                  <a:schemeClr val="bg1"/>
                </a:solidFill>
                <a:hlinkClick r:id="rId5"/>
              </a:rPr>
              <a:t>Into Action</a:t>
            </a:r>
            <a:br>
              <a:rPr lang="en-US" sz="3200" dirty="0">
                <a:solidFill>
                  <a:schemeClr val="bg1"/>
                </a:solidFill>
              </a:rPr>
            </a:br>
            <a:r>
              <a:rPr lang="en-US" sz="3200" dirty="0">
                <a:solidFill>
                  <a:srgbClr val="00B0F0"/>
                </a:solidFill>
              </a:rPr>
              <a:t>Prayer and Meditation (On Awakening)</a:t>
            </a:r>
          </a:p>
        </p:txBody>
      </p:sp>
      <p:pic>
        <p:nvPicPr>
          <p:cNvPr id="13" name="Picture 12">
            <a:extLst>
              <a:ext uri="{FF2B5EF4-FFF2-40B4-BE49-F238E27FC236}">
                <a16:creationId xmlns:a16="http://schemas.microsoft.com/office/drawing/2014/main" id="{36B71BB9-BE23-D95A-9CCA-C2586E6DFD58}"/>
              </a:ext>
            </a:extLst>
          </p:cNvPr>
          <p:cNvPicPr>
            <a:picLocks noChangeAspect="1"/>
          </p:cNvPicPr>
          <p:nvPr/>
        </p:nvPicPr>
        <p:blipFill>
          <a:blip r:embed="rId6">
            <a:alphaModFix amt="70000"/>
          </a:blip>
          <a:srcRect/>
          <a:stretch/>
        </p:blipFill>
        <p:spPr>
          <a:xfrm>
            <a:off x="158734" y="997849"/>
            <a:ext cx="2503660" cy="3442788"/>
          </a:xfrm>
          <a:prstGeom prst="rect">
            <a:avLst/>
          </a:prstGeom>
          <a:ln>
            <a:noFill/>
          </a:ln>
          <a:effectLst>
            <a:softEdge rad="112500"/>
          </a:effectLst>
        </p:spPr>
      </p:pic>
      <p:sp>
        <p:nvSpPr>
          <p:cNvPr id="5" name="TextBox 4">
            <a:extLst>
              <a:ext uri="{FF2B5EF4-FFF2-40B4-BE49-F238E27FC236}">
                <a16:creationId xmlns:a16="http://schemas.microsoft.com/office/drawing/2014/main" id="{B4A54104-55DE-FB8A-B5B0-EC0FAF892138}"/>
              </a:ext>
            </a:extLst>
          </p:cNvPr>
          <p:cNvSpPr txBox="1"/>
          <p:nvPr/>
        </p:nvSpPr>
        <p:spPr>
          <a:xfrm>
            <a:off x="6027845" y="1628017"/>
            <a:ext cx="6143823" cy="3539430"/>
          </a:xfrm>
          <a:prstGeom prst="rect">
            <a:avLst/>
          </a:prstGeom>
          <a:noFill/>
        </p:spPr>
        <p:txBody>
          <a:bodyPr wrap="square">
            <a:spAutoFit/>
          </a:bodyPr>
          <a:lstStyle/>
          <a:p>
            <a:r>
              <a:rPr lang="en-US" sz="2800" b="1" dirty="0">
                <a:solidFill>
                  <a:srgbClr val="E5F45A"/>
                </a:solidFill>
                <a:hlinkClick r:id="rId5"/>
              </a:rPr>
              <a:t>AA Big Book – Into Action (Page 86)</a:t>
            </a:r>
            <a:endParaRPr lang="en-US" sz="2800" b="1" dirty="0">
              <a:solidFill>
                <a:srgbClr val="E5F45A"/>
              </a:solidFill>
            </a:endParaRPr>
          </a:p>
          <a:p>
            <a:pPr lvl="1"/>
            <a:r>
              <a:rPr lang="en-US" sz="2800" i="1" dirty="0"/>
              <a:t>On awakening let us think about the twenty-four hours ahead. We consider our plans for the day. </a:t>
            </a:r>
            <a:r>
              <a:rPr lang="en-US" sz="2800" b="1" i="1" dirty="0"/>
              <a:t>Before we begin, we ask God to direct our thinking, especially asking that it be divorced from self-pity, dishonest or self-seeking motives. </a:t>
            </a:r>
            <a:endParaRPr lang="en-US" sz="2800" i="1" dirty="0"/>
          </a:p>
        </p:txBody>
      </p:sp>
      <p:pic>
        <p:nvPicPr>
          <p:cNvPr id="17" name="Picture 16" descr="A cartoon of a person sitting in a chair holding a cup of coffee&#10;&#10;Description automatically generated">
            <a:extLst>
              <a:ext uri="{FF2B5EF4-FFF2-40B4-BE49-F238E27FC236}">
                <a16:creationId xmlns:a16="http://schemas.microsoft.com/office/drawing/2014/main" id="{4497713D-EED6-A003-57AA-F400755BED21}"/>
              </a:ext>
            </a:extLst>
          </p:cNvPr>
          <p:cNvPicPr>
            <a:picLocks noChangeAspect="1"/>
          </p:cNvPicPr>
          <p:nvPr/>
        </p:nvPicPr>
        <p:blipFill>
          <a:blip r:embed="rId7">
            <a:alphaModFix amt="70000"/>
          </a:blip>
          <a:stretch>
            <a:fillRect/>
          </a:stretch>
        </p:blipFill>
        <p:spPr>
          <a:xfrm>
            <a:off x="224848" y="4205104"/>
            <a:ext cx="2032960" cy="2499542"/>
          </a:xfrm>
          <a:prstGeom prst="rect">
            <a:avLst/>
          </a:prstGeom>
          <a:ln>
            <a:noFill/>
          </a:ln>
          <a:effectLst>
            <a:softEdge rad="112500"/>
          </a:effectLst>
        </p:spPr>
      </p:pic>
      <p:pic>
        <p:nvPicPr>
          <p:cNvPr id="23" name="Picture 22" descr="Cartoon of a person driving a car&#10;&#10;Description automatically generated">
            <a:extLst>
              <a:ext uri="{FF2B5EF4-FFF2-40B4-BE49-F238E27FC236}">
                <a16:creationId xmlns:a16="http://schemas.microsoft.com/office/drawing/2014/main" id="{B756B1D3-4B3A-0CD2-314F-51F67E62375D}"/>
              </a:ext>
            </a:extLst>
          </p:cNvPr>
          <p:cNvPicPr>
            <a:picLocks noChangeAspect="1"/>
          </p:cNvPicPr>
          <p:nvPr/>
        </p:nvPicPr>
        <p:blipFill>
          <a:blip r:embed="rId8">
            <a:alphaModFix amt="70000"/>
          </a:blip>
          <a:stretch>
            <a:fillRect/>
          </a:stretch>
        </p:blipFill>
        <p:spPr>
          <a:xfrm>
            <a:off x="2342926" y="4205104"/>
            <a:ext cx="2168865" cy="2499543"/>
          </a:xfrm>
          <a:prstGeom prst="rect">
            <a:avLst/>
          </a:prstGeom>
          <a:ln>
            <a:noFill/>
          </a:ln>
          <a:effectLst>
            <a:softEdge rad="112500"/>
          </a:effectLst>
        </p:spPr>
      </p:pic>
      <p:pic>
        <p:nvPicPr>
          <p:cNvPr id="25" name="Picture 24" descr="Cartoon person in a pink towel holding a toothbrush&#10;&#10;Description automatically generated">
            <a:extLst>
              <a:ext uri="{FF2B5EF4-FFF2-40B4-BE49-F238E27FC236}">
                <a16:creationId xmlns:a16="http://schemas.microsoft.com/office/drawing/2014/main" id="{31F96126-DB68-8427-B550-4FC37B8BD0EC}"/>
              </a:ext>
            </a:extLst>
          </p:cNvPr>
          <p:cNvPicPr>
            <a:picLocks noChangeAspect="1"/>
          </p:cNvPicPr>
          <p:nvPr/>
        </p:nvPicPr>
        <p:blipFill>
          <a:blip r:embed="rId9">
            <a:alphaModFix amt="70000"/>
          </a:blip>
          <a:stretch>
            <a:fillRect/>
          </a:stretch>
        </p:blipFill>
        <p:spPr>
          <a:xfrm flipH="1">
            <a:off x="2923936" y="1628017"/>
            <a:ext cx="1224955" cy="2577087"/>
          </a:xfrm>
          <a:prstGeom prst="rect">
            <a:avLst/>
          </a:prstGeom>
          <a:ln>
            <a:noFill/>
          </a:ln>
          <a:effectLst>
            <a:softEdge rad="112500"/>
          </a:effectLst>
        </p:spPr>
      </p:pic>
      <p:pic>
        <p:nvPicPr>
          <p:cNvPr id="27" name="Picture 26" descr="A group of people in an office&#10;&#10;Description automatically generated">
            <a:extLst>
              <a:ext uri="{FF2B5EF4-FFF2-40B4-BE49-F238E27FC236}">
                <a16:creationId xmlns:a16="http://schemas.microsoft.com/office/drawing/2014/main" id="{D660D78A-F16B-9CC0-C177-9DB2A61C490F}"/>
              </a:ext>
            </a:extLst>
          </p:cNvPr>
          <p:cNvPicPr>
            <a:picLocks noChangeAspect="1"/>
          </p:cNvPicPr>
          <p:nvPr/>
        </p:nvPicPr>
        <p:blipFill>
          <a:blip r:embed="rId10">
            <a:alphaModFix amt="70000"/>
          </a:blip>
          <a:stretch>
            <a:fillRect/>
          </a:stretch>
        </p:blipFill>
        <p:spPr>
          <a:xfrm>
            <a:off x="4059219" y="2791583"/>
            <a:ext cx="2438400" cy="2438400"/>
          </a:xfrm>
          <a:prstGeom prst="rect">
            <a:avLst/>
          </a:prstGeom>
          <a:ln>
            <a:noFill/>
          </a:ln>
          <a:effectLst>
            <a:softEdge rad="112500"/>
          </a:effectLst>
        </p:spPr>
      </p:pic>
      <p:pic>
        <p:nvPicPr>
          <p:cNvPr id="28" name="07 Upon Waking">
            <a:hlinkClick r:id="" action="ppaction://media"/>
            <a:extLst>
              <a:ext uri="{FF2B5EF4-FFF2-40B4-BE49-F238E27FC236}">
                <a16:creationId xmlns:a16="http://schemas.microsoft.com/office/drawing/2014/main" id="{A90B0313-2D8D-201D-B1BC-73007F6CDB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53831" y="316000"/>
            <a:ext cx="487363" cy="487363"/>
          </a:xfrm>
          <a:prstGeom prst="rect">
            <a:avLst/>
          </a:prstGeom>
        </p:spPr>
      </p:pic>
    </p:spTree>
    <p:extLst>
      <p:ext uri="{BB962C8B-B14F-4D97-AF65-F5344CB8AC3E}">
        <p14:creationId xmlns:p14="http://schemas.microsoft.com/office/powerpoint/2010/main" val="90934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numSld="999">
                <p:cTn id="8"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7968A66F-B46B-75E4-CBE0-E240FBE6F9D3}"/>
              </a:ext>
            </a:extLst>
          </p:cNvPr>
          <p:cNvSpPr txBox="1">
            <a:spLocks/>
          </p:cNvSpPr>
          <p:nvPr/>
        </p:nvSpPr>
        <p:spPr>
          <a:xfrm>
            <a:off x="2342926" y="300757"/>
            <a:ext cx="7506147" cy="1155516"/>
          </a:xfrm>
          <a:prstGeom prst="rect">
            <a:avLst/>
          </a:prstGeom>
          <a:solidFill>
            <a:schemeClr val="accent6">
              <a:lumMod val="40000"/>
              <a:lumOff val="60000"/>
            </a:schemeClr>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11  - </a:t>
            </a:r>
            <a:r>
              <a:rPr lang="en-US" sz="3200" dirty="0">
                <a:solidFill>
                  <a:schemeClr val="bg1"/>
                </a:solidFill>
                <a:hlinkClick r:id="rId3"/>
              </a:rPr>
              <a:t>Into Action</a:t>
            </a:r>
            <a:br>
              <a:rPr lang="en-US" sz="3200" dirty="0">
                <a:solidFill>
                  <a:schemeClr val="bg1"/>
                </a:solidFill>
              </a:rPr>
            </a:br>
            <a:r>
              <a:rPr lang="en-US" sz="3200" dirty="0">
                <a:solidFill>
                  <a:schemeClr val="bg1"/>
                </a:solidFill>
              </a:rPr>
              <a:t>Prayer and Meditation (On Awakening)</a:t>
            </a:r>
            <a:endParaRPr lang="en-US" sz="3200" dirty="0"/>
          </a:p>
        </p:txBody>
      </p:sp>
      <p:pic>
        <p:nvPicPr>
          <p:cNvPr id="8" name="Picture 7" descr="A child reading a book&#10;&#10;Description automatically generated">
            <a:extLst>
              <a:ext uri="{FF2B5EF4-FFF2-40B4-BE49-F238E27FC236}">
                <a16:creationId xmlns:a16="http://schemas.microsoft.com/office/drawing/2014/main" id="{BE424731-5FED-4397-B7C9-840F3AEFDD74}"/>
              </a:ext>
            </a:extLst>
          </p:cNvPr>
          <p:cNvPicPr>
            <a:picLocks noChangeAspect="1"/>
          </p:cNvPicPr>
          <p:nvPr/>
        </p:nvPicPr>
        <p:blipFill>
          <a:blip r:embed="rId4">
            <a:alphaModFix amt="70000"/>
          </a:blip>
          <a:stretch>
            <a:fillRect/>
          </a:stretch>
        </p:blipFill>
        <p:spPr>
          <a:xfrm>
            <a:off x="290456" y="2895511"/>
            <a:ext cx="3022900" cy="3895132"/>
          </a:xfrm>
          <a:prstGeom prst="rect">
            <a:avLst/>
          </a:prstGeom>
          <a:ln>
            <a:noFill/>
          </a:ln>
          <a:effectLst>
            <a:softEdge rad="112500"/>
          </a:effectLst>
        </p:spPr>
      </p:pic>
      <p:pic>
        <p:nvPicPr>
          <p:cNvPr id="10" name="Picture 9" descr="A cup of coffee and a book on a bed&#10;&#10;Description automatically generated">
            <a:extLst>
              <a:ext uri="{FF2B5EF4-FFF2-40B4-BE49-F238E27FC236}">
                <a16:creationId xmlns:a16="http://schemas.microsoft.com/office/drawing/2014/main" id="{1B52187D-7382-EE8C-EFE8-FAA372B78345}"/>
              </a:ext>
            </a:extLst>
          </p:cNvPr>
          <p:cNvPicPr>
            <a:picLocks noChangeAspect="1"/>
          </p:cNvPicPr>
          <p:nvPr/>
        </p:nvPicPr>
        <p:blipFill>
          <a:blip r:embed="rId5">
            <a:alphaModFix amt="70000"/>
          </a:blip>
          <a:stretch>
            <a:fillRect/>
          </a:stretch>
        </p:blipFill>
        <p:spPr>
          <a:xfrm>
            <a:off x="796948" y="1456273"/>
            <a:ext cx="2009916" cy="2491202"/>
          </a:xfrm>
          <a:prstGeom prst="rect">
            <a:avLst/>
          </a:prstGeom>
          <a:ln>
            <a:noFill/>
          </a:ln>
          <a:effectLst>
            <a:softEdge rad="112500"/>
          </a:effectLst>
        </p:spPr>
      </p:pic>
      <p:pic>
        <p:nvPicPr>
          <p:cNvPr id="12" name="Picture 11" descr="A person reading a book while sitting on a bed&#10;&#10;Description automatically generated">
            <a:extLst>
              <a:ext uri="{FF2B5EF4-FFF2-40B4-BE49-F238E27FC236}">
                <a16:creationId xmlns:a16="http://schemas.microsoft.com/office/drawing/2014/main" id="{CDA26FD8-E648-5E93-C348-5DA1D3819643}"/>
              </a:ext>
            </a:extLst>
          </p:cNvPr>
          <p:cNvPicPr>
            <a:picLocks noChangeAspect="1"/>
          </p:cNvPicPr>
          <p:nvPr/>
        </p:nvPicPr>
        <p:blipFill>
          <a:blip r:embed="rId6">
            <a:alphaModFix amt="70000"/>
          </a:blip>
          <a:stretch>
            <a:fillRect/>
          </a:stretch>
        </p:blipFill>
        <p:spPr>
          <a:xfrm>
            <a:off x="8227295" y="2033195"/>
            <a:ext cx="3787251" cy="4749501"/>
          </a:xfrm>
          <a:prstGeom prst="rect">
            <a:avLst/>
          </a:prstGeom>
          <a:ln>
            <a:noFill/>
          </a:ln>
          <a:effectLst>
            <a:softEdge rad="112500"/>
          </a:effectLst>
        </p:spPr>
      </p:pic>
      <p:sp>
        <p:nvSpPr>
          <p:cNvPr id="5" name="TextBox 4">
            <a:extLst>
              <a:ext uri="{FF2B5EF4-FFF2-40B4-BE49-F238E27FC236}">
                <a16:creationId xmlns:a16="http://schemas.microsoft.com/office/drawing/2014/main" id="{B4A54104-55DE-FB8A-B5B0-EC0FAF892138}"/>
              </a:ext>
            </a:extLst>
          </p:cNvPr>
          <p:cNvSpPr txBox="1"/>
          <p:nvPr/>
        </p:nvSpPr>
        <p:spPr>
          <a:xfrm>
            <a:off x="3153815" y="1761235"/>
            <a:ext cx="5884368" cy="3584811"/>
          </a:xfrm>
          <a:prstGeom prst="rect">
            <a:avLst/>
          </a:prstGeom>
          <a:noFill/>
        </p:spPr>
        <p:txBody>
          <a:bodyPr wrap="square">
            <a:spAutoFit/>
          </a:bodyPr>
          <a:lstStyle/>
          <a:p>
            <a:r>
              <a:rPr lang="en-US" sz="2800" b="1" dirty="0">
                <a:solidFill>
                  <a:srgbClr val="E5F45A"/>
                </a:solidFill>
                <a:hlinkClick r:id="rId3"/>
              </a:rPr>
              <a:t>AA Big Book – Into Action (Page 86)</a:t>
            </a:r>
            <a:endParaRPr lang="en-US" sz="2800" b="1" dirty="0">
              <a:solidFill>
                <a:srgbClr val="E5F45A"/>
              </a:solidFill>
            </a:endParaRPr>
          </a:p>
          <a:p>
            <a:pPr lvl="1"/>
            <a:r>
              <a:rPr lang="en-US" sz="2800" b="1" i="1" dirty="0"/>
              <a:t>In thinking about our day we may face indecision. </a:t>
            </a:r>
            <a:r>
              <a:rPr lang="en-US" sz="2800" i="1" dirty="0"/>
              <a:t>We may not be able to determine which course to take. </a:t>
            </a:r>
            <a:r>
              <a:rPr lang="en-US" sz="2800" b="1" i="1" dirty="0"/>
              <a:t>Here we ask God for inspiration, an intuitive thought or a decision. We relax and take it easy. We don’t struggle.</a:t>
            </a:r>
          </a:p>
        </p:txBody>
      </p:sp>
    </p:spTree>
    <p:extLst>
      <p:ext uri="{BB962C8B-B14F-4D97-AF65-F5344CB8AC3E}">
        <p14:creationId xmlns:p14="http://schemas.microsoft.com/office/powerpoint/2010/main" val="2706298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itting in a grass field&#10;&#10;Description automatically generated">
            <a:extLst>
              <a:ext uri="{FF2B5EF4-FFF2-40B4-BE49-F238E27FC236}">
                <a16:creationId xmlns:a16="http://schemas.microsoft.com/office/drawing/2014/main" id="{A252083C-FA8D-F457-A776-C5521CFC1495}"/>
              </a:ext>
            </a:extLst>
          </p:cNvPr>
          <p:cNvPicPr>
            <a:picLocks noChangeAspect="1"/>
          </p:cNvPicPr>
          <p:nvPr/>
        </p:nvPicPr>
        <p:blipFill>
          <a:blip r:embed="rId5">
            <a:alphaModFix amt="70000"/>
          </a:blip>
          <a:stretch>
            <a:fillRect/>
          </a:stretch>
        </p:blipFill>
        <p:spPr>
          <a:xfrm>
            <a:off x="732472" y="260066"/>
            <a:ext cx="10563113" cy="6337868"/>
          </a:xfrm>
          <a:prstGeom prst="rect">
            <a:avLst/>
          </a:prstGeom>
          <a:ln>
            <a:noFill/>
          </a:ln>
          <a:effectLst>
            <a:softEdge rad="112500"/>
          </a:effectLst>
        </p:spPr>
      </p:pic>
      <p:sp>
        <p:nvSpPr>
          <p:cNvPr id="5" name="TextBox 4">
            <a:extLst>
              <a:ext uri="{FF2B5EF4-FFF2-40B4-BE49-F238E27FC236}">
                <a16:creationId xmlns:a16="http://schemas.microsoft.com/office/drawing/2014/main" id="{2E2CCC1F-A4EF-28BE-98CF-A285EEE8F1F2}"/>
              </a:ext>
            </a:extLst>
          </p:cNvPr>
          <p:cNvSpPr txBox="1"/>
          <p:nvPr/>
        </p:nvSpPr>
        <p:spPr>
          <a:xfrm>
            <a:off x="896414" y="1334955"/>
            <a:ext cx="5921413" cy="5262979"/>
          </a:xfrm>
          <a:prstGeom prst="rect">
            <a:avLst/>
          </a:prstGeom>
          <a:noFill/>
        </p:spPr>
        <p:txBody>
          <a:bodyPr wrap="square">
            <a:spAutoFit/>
          </a:bodyPr>
          <a:lstStyle/>
          <a:p>
            <a:r>
              <a:rPr lang="en-US" sz="2400" b="1" dirty="0">
                <a:solidFill>
                  <a:srgbClr val="E5F45A"/>
                </a:solidFill>
                <a:hlinkClick r:id="rId6"/>
              </a:rPr>
              <a:t>AA Big Book – Into Action (Page 87)</a:t>
            </a:r>
            <a:endParaRPr lang="en-US" sz="2400" b="1" dirty="0">
              <a:solidFill>
                <a:srgbClr val="E5F45A"/>
              </a:solidFill>
            </a:endParaRPr>
          </a:p>
          <a:p>
            <a:pPr lvl="1"/>
            <a:r>
              <a:rPr lang="en-US" sz="2400" b="1" i="1" dirty="0"/>
              <a:t>We usually conclude the period of meditation with a prayer that we be shown all through the day what our next step is to be, that we be given whatever we need to take care of such problems. We ask especially for freedom from self-will, and are careful to make no request for ourselves only. </a:t>
            </a:r>
            <a:r>
              <a:rPr lang="en-US" sz="2400" i="1" dirty="0"/>
              <a:t>We may ask for ourselves, however, if others will be helped</a:t>
            </a:r>
            <a:r>
              <a:rPr lang="en-US" sz="2400" b="1" i="1" dirty="0"/>
              <a:t>. We are careful never to pray for our own selfish ends.</a:t>
            </a:r>
            <a:r>
              <a:rPr lang="en-US" sz="2400" i="1" dirty="0"/>
              <a:t> Many of us have wasted a lot of time doing that and it doesn’t work. You can easily see why.</a:t>
            </a:r>
          </a:p>
        </p:txBody>
      </p:sp>
      <p:sp>
        <p:nvSpPr>
          <p:cNvPr id="6" name="Subtitle 5">
            <a:extLst>
              <a:ext uri="{FF2B5EF4-FFF2-40B4-BE49-F238E27FC236}">
                <a16:creationId xmlns:a16="http://schemas.microsoft.com/office/drawing/2014/main" id="{0E723DC2-D206-F339-6E1C-8E1939AD4A70}"/>
              </a:ext>
            </a:extLst>
          </p:cNvPr>
          <p:cNvSpPr txBox="1">
            <a:spLocks/>
          </p:cNvSpPr>
          <p:nvPr/>
        </p:nvSpPr>
        <p:spPr>
          <a:xfrm>
            <a:off x="2342926" y="300757"/>
            <a:ext cx="7506147" cy="1155516"/>
          </a:xfrm>
          <a:prstGeom prst="rect">
            <a:avLst/>
          </a:prstGeom>
          <a:solidFill>
            <a:schemeClr val="accent6">
              <a:lumMod val="40000"/>
              <a:lumOff val="60000"/>
            </a:schemeClr>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11  - </a:t>
            </a:r>
            <a:r>
              <a:rPr lang="en-US" sz="3200" dirty="0">
                <a:solidFill>
                  <a:schemeClr val="bg1"/>
                </a:solidFill>
                <a:hlinkClick r:id="rId6"/>
              </a:rPr>
              <a:t>Into Action</a:t>
            </a:r>
            <a:br>
              <a:rPr lang="en-US" sz="3200" dirty="0">
                <a:solidFill>
                  <a:schemeClr val="bg1"/>
                </a:solidFill>
              </a:rPr>
            </a:br>
            <a:r>
              <a:rPr lang="en-US" sz="3200" dirty="0">
                <a:solidFill>
                  <a:schemeClr val="bg1"/>
                </a:solidFill>
              </a:rPr>
              <a:t>How to Pray (On Awakening)</a:t>
            </a:r>
            <a:endParaRPr lang="en-US" sz="3200" dirty="0"/>
          </a:p>
        </p:txBody>
      </p:sp>
      <p:pic>
        <p:nvPicPr>
          <p:cNvPr id="7" name="08 Step 11 - how to pray">
            <a:hlinkClick r:id="" action="ppaction://media"/>
            <a:extLst>
              <a:ext uri="{FF2B5EF4-FFF2-40B4-BE49-F238E27FC236}">
                <a16:creationId xmlns:a16="http://schemas.microsoft.com/office/drawing/2014/main" id="{EB9A8212-6788-92E5-F168-90CE7BE4A4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2165" y="634833"/>
            <a:ext cx="487363" cy="487363"/>
          </a:xfrm>
          <a:prstGeom prst="rect">
            <a:avLst/>
          </a:prstGeom>
        </p:spPr>
      </p:pic>
    </p:spTree>
    <p:extLst>
      <p:ext uri="{BB962C8B-B14F-4D97-AF65-F5344CB8AC3E}">
        <p14:creationId xmlns:p14="http://schemas.microsoft.com/office/powerpoint/2010/main" val="37171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id="{886FF365-F29C-533E-4162-D6EC9D1D3E7E}"/>
              </a:ext>
            </a:extLst>
          </p:cNvPr>
          <p:cNvSpPr txBox="1">
            <a:spLocks/>
          </p:cNvSpPr>
          <p:nvPr/>
        </p:nvSpPr>
        <p:spPr>
          <a:xfrm>
            <a:off x="2342926" y="300757"/>
            <a:ext cx="7506147" cy="1155516"/>
          </a:xfrm>
          <a:prstGeom prst="rect">
            <a:avLst/>
          </a:prstGeom>
          <a:solidFill>
            <a:schemeClr val="accent6">
              <a:lumMod val="40000"/>
              <a:lumOff val="60000"/>
            </a:schemeClr>
          </a:soli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11  - </a:t>
            </a:r>
            <a:r>
              <a:rPr lang="en-US" sz="3200" dirty="0">
                <a:solidFill>
                  <a:schemeClr val="bg1"/>
                </a:solidFill>
                <a:hlinkClick r:id="rId3"/>
              </a:rPr>
              <a:t>Into Action</a:t>
            </a:r>
            <a:br>
              <a:rPr lang="en-US" sz="3200" dirty="0">
                <a:solidFill>
                  <a:schemeClr val="bg1"/>
                </a:solidFill>
              </a:rPr>
            </a:br>
            <a:r>
              <a:rPr lang="en-US" sz="3200" dirty="0">
                <a:solidFill>
                  <a:schemeClr val="bg1"/>
                </a:solidFill>
              </a:rPr>
              <a:t>Prayer and Meditation (On Awakening)</a:t>
            </a:r>
            <a:endParaRPr lang="en-US" sz="3200" dirty="0"/>
          </a:p>
        </p:txBody>
      </p:sp>
      <p:pic>
        <p:nvPicPr>
          <p:cNvPr id="6" name="Picture 5" descr="Cartoon a cartoon of a person kneeling on a piece of paper&#10;&#10;Description automatically generated">
            <a:extLst>
              <a:ext uri="{FF2B5EF4-FFF2-40B4-BE49-F238E27FC236}">
                <a16:creationId xmlns:a16="http://schemas.microsoft.com/office/drawing/2014/main" id="{E9D15805-706A-8525-47F5-E7E1F820024B}"/>
              </a:ext>
            </a:extLst>
          </p:cNvPr>
          <p:cNvPicPr>
            <a:picLocks noChangeAspect="1"/>
          </p:cNvPicPr>
          <p:nvPr/>
        </p:nvPicPr>
        <p:blipFill>
          <a:blip r:embed="rId4">
            <a:alphaModFix amt="70000"/>
          </a:blip>
          <a:stretch>
            <a:fillRect/>
          </a:stretch>
        </p:blipFill>
        <p:spPr>
          <a:xfrm>
            <a:off x="9013188" y="3190475"/>
            <a:ext cx="2825428" cy="3060549"/>
          </a:xfrm>
          <a:prstGeom prst="rect">
            <a:avLst/>
          </a:prstGeom>
          <a:ln>
            <a:noFill/>
          </a:ln>
          <a:effectLst>
            <a:softEdge rad="112500"/>
          </a:effectLst>
        </p:spPr>
      </p:pic>
      <p:pic>
        <p:nvPicPr>
          <p:cNvPr id="10" name="Picture 9" descr="A child and child sitting cross legged with hands together&#10;&#10;Description automatically generated">
            <a:extLst>
              <a:ext uri="{FF2B5EF4-FFF2-40B4-BE49-F238E27FC236}">
                <a16:creationId xmlns:a16="http://schemas.microsoft.com/office/drawing/2014/main" id="{0646FF9E-9EC5-F075-ACDE-B6D283EF10F1}"/>
              </a:ext>
            </a:extLst>
          </p:cNvPr>
          <p:cNvPicPr>
            <a:picLocks noChangeAspect="1"/>
          </p:cNvPicPr>
          <p:nvPr/>
        </p:nvPicPr>
        <p:blipFill>
          <a:blip r:embed="rId5">
            <a:alphaModFix amt="70000"/>
          </a:blip>
          <a:stretch>
            <a:fillRect/>
          </a:stretch>
        </p:blipFill>
        <p:spPr>
          <a:xfrm>
            <a:off x="353381" y="1757486"/>
            <a:ext cx="2640106" cy="2640106"/>
          </a:xfrm>
          <a:prstGeom prst="rect">
            <a:avLst/>
          </a:prstGeom>
          <a:ln>
            <a:noFill/>
          </a:ln>
          <a:effectLst>
            <a:softEdge rad="112500"/>
          </a:effectLst>
        </p:spPr>
      </p:pic>
      <p:sp>
        <p:nvSpPr>
          <p:cNvPr id="3" name="TextBox 2">
            <a:extLst>
              <a:ext uri="{FF2B5EF4-FFF2-40B4-BE49-F238E27FC236}">
                <a16:creationId xmlns:a16="http://schemas.microsoft.com/office/drawing/2014/main" id="{4A0E1ABF-ADAE-1F95-32B1-C2D00B7A5238}"/>
              </a:ext>
            </a:extLst>
          </p:cNvPr>
          <p:cNvSpPr txBox="1"/>
          <p:nvPr/>
        </p:nvSpPr>
        <p:spPr>
          <a:xfrm>
            <a:off x="2546424" y="1757486"/>
            <a:ext cx="7099149" cy="4493538"/>
          </a:xfrm>
          <a:prstGeom prst="rect">
            <a:avLst/>
          </a:prstGeom>
          <a:noFill/>
        </p:spPr>
        <p:txBody>
          <a:bodyPr wrap="square">
            <a:spAutoFit/>
          </a:bodyPr>
          <a:lstStyle/>
          <a:p>
            <a:r>
              <a:rPr lang="en-US" sz="2200" b="1" dirty="0">
                <a:solidFill>
                  <a:srgbClr val="E5F45A"/>
                </a:solidFill>
                <a:hlinkClick r:id="rId3"/>
              </a:rPr>
              <a:t>AA Big Book – Into Action (Pages 87 &amp; 88)</a:t>
            </a:r>
            <a:endParaRPr lang="en-US" sz="2200" b="1" dirty="0">
              <a:solidFill>
                <a:srgbClr val="E5F45A"/>
              </a:solidFill>
            </a:endParaRPr>
          </a:p>
          <a:p>
            <a:pPr lvl="1"/>
            <a:r>
              <a:rPr lang="en-US" sz="2200" b="1" i="1" dirty="0"/>
              <a:t>If circumstances warrant, we ask our wives or friends to join us in morning meditation.</a:t>
            </a:r>
          </a:p>
          <a:p>
            <a:pPr lvl="1"/>
            <a:endParaRPr lang="en-US" sz="2200" i="1" dirty="0"/>
          </a:p>
          <a:p>
            <a:pPr lvl="1"/>
            <a:r>
              <a:rPr lang="en-US" sz="2200" b="1" i="1" dirty="0"/>
              <a:t>As we go through the day we pause, when agitated or doubtful, and ask for the right thought or action. </a:t>
            </a:r>
            <a:r>
              <a:rPr lang="en-US" sz="2200" i="1" dirty="0"/>
              <a:t>We constantly remind ourselves we are no longer running the show, humbly saying to ourselves many times each day </a:t>
            </a:r>
            <a:r>
              <a:rPr lang="en-US" sz="2200" b="1" i="1" dirty="0"/>
              <a:t>“Thy will be done.” </a:t>
            </a:r>
            <a:r>
              <a:rPr lang="en-US" sz="2200" i="1" dirty="0"/>
              <a:t>We are then in much less danger of excitement, fear, anger, worry, self-pity, or foolish decisions. We become much more efficient. We do not tire so easily, for we are not burning up energy foolishly as we did when we were trying to arrange life to suit ourselves.</a:t>
            </a:r>
          </a:p>
        </p:txBody>
      </p:sp>
    </p:spTree>
    <p:extLst>
      <p:ext uri="{BB962C8B-B14F-4D97-AF65-F5344CB8AC3E}">
        <p14:creationId xmlns:p14="http://schemas.microsoft.com/office/powerpoint/2010/main" val="343898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3C2BAB6A-4591-366C-477F-D66DD37E12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B1F600-B716-F686-5D5D-D2D400EDF406}"/>
              </a:ext>
            </a:extLst>
          </p:cNvPr>
          <p:cNvSpPr>
            <a:spLocks noGrp="1" noRot="1" noMove="1" noResize="1" noEditPoints="1" noAdjustHandles="1" noChangeArrowheads="1" noChangeShapeType="1"/>
          </p:cNvSpPr>
          <p:nvPr>
            <p:ph type="ctrTitle"/>
          </p:nvPr>
        </p:nvSpPr>
        <p:spPr>
          <a:xfrm>
            <a:off x="1112520" y="325687"/>
            <a:ext cx="9966960" cy="3350201"/>
          </a:xfrm>
          <a:noFill/>
        </p:spPr>
        <p:txBody>
          <a:bodyPr anchor="t">
            <a:normAutofit fontScale="90000"/>
          </a:bodyPr>
          <a:lstStyle/>
          <a:p>
            <a:r>
              <a:rPr lang="en-US" dirty="0">
                <a:solidFill>
                  <a:schemeClr val="tx1"/>
                </a:solidFill>
              </a:rPr>
              <a:t>AA Big book study</a:t>
            </a:r>
            <a:br>
              <a:rPr lang="en-US" dirty="0">
                <a:solidFill>
                  <a:schemeClr val="tx1"/>
                </a:solidFill>
              </a:rPr>
            </a:br>
            <a:r>
              <a:rPr lang="en-US" dirty="0">
                <a:solidFill>
                  <a:schemeClr val="tx1"/>
                </a:solidFill>
              </a:rPr>
              <a:t>Week 10</a:t>
            </a:r>
            <a:br>
              <a:rPr lang="en-US" dirty="0">
                <a:solidFill>
                  <a:schemeClr val="tx1"/>
                </a:solidFill>
              </a:rPr>
            </a:br>
            <a:r>
              <a:rPr lang="en-US" sz="4000" dirty="0">
                <a:hlinkClick r:id="rId2"/>
              </a:rPr>
              <a:t>Working With Others (Pages 89 - 103)</a:t>
            </a:r>
            <a:br>
              <a:rPr lang="en-US" sz="4000" dirty="0"/>
            </a:br>
            <a:r>
              <a:rPr lang="en-US" dirty="0">
                <a:hlinkClick r:id="rId3"/>
              </a:rPr>
              <a:t>Step 12</a:t>
            </a:r>
            <a:endParaRPr lang="en-US" dirty="0"/>
          </a:p>
        </p:txBody>
      </p:sp>
      <p:sp>
        <p:nvSpPr>
          <p:cNvPr id="6" name="Subtitle 5">
            <a:extLst>
              <a:ext uri="{FF2B5EF4-FFF2-40B4-BE49-F238E27FC236}">
                <a16:creationId xmlns:a16="http://schemas.microsoft.com/office/drawing/2014/main" id="{EC4AD00E-2BCA-6D61-F133-B87EEB57802D}"/>
              </a:ext>
            </a:extLst>
          </p:cNvPr>
          <p:cNvSpPr>
            <a:spLocks noGrp="1"/>
          </p:cNvSpPr>
          <p:nvPr>
            <p:ph type="subTitle" idx="1"/>
          </p:nvPr>
        </p:nvSpPr>
        <p:spPr>
          <a:xfrm>
            <a:off x="264268" y="3818563"/>
            <a:ext cx="11663464" cy="2713750"/>
          </a:xfrm>
          <a:solidFill>
            <a:schemeClr val="accent1"/>
          </a:solidFill>
        </p:spPr>
        <p:txBody>
          <a:bodyPr>
            <a:noAutofit/>
          </a:bodyPr>
          <a:lstStyle/>
          <a:p>
            <a:pPr algn="l"/>
            <a:r>
              <a:rPr lang="en-US" sz="4000" b="1" u="sng" dirty="0">
                <a:solidFill>
                  <a:schemeClr val="bg1"/>
                </a:solidFill>
                <a:effectLst>
                  <a:outerShdw blurRad="38100" dist="38100" dir="2700000" algn="tl">
                    <a:srgbClr val="000000">
                      <a:alpha val="43137"/>
                    </a:srgbClr>
                  </a:outerShdw>
                </a:effectLst>
              </a:rPr>
              <a:t>Step 12</a:t>
            </a:r>
            <a:r>
              <a:rPr lang="en-US" sz="4000" b="1" dirty="0">
                <a:solidFill>
                  <a:schemeClr val="bg1"/>
                </a:solidFill>
                <a:effectLst>
                  <a:outerShdw blurRad="38100" dist="38100" dir="2700000" algn="tl">
                    <a:srgbClr val="000000">
                      <a:alpha val="43137"/>
                    </a:srgbClr>
                  </a:outerShdw>
                </a:effectLst>
              </a:rPr>
              <a:t>: Having had a spiritual awakening as the result of these steps, we tried to carry this message to alcoholics, and to practice these principles in all our affairs.</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350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alpha val="91000"/>
          </a:schemeClr>
        </a:solidFill>
        <a:effectLst/>
      </p:bgPr>
    </p:bg>
    <p:spTree>
      <p:nvGrpSpPr>
        <p:cNvPr id="1" name="">
          <a:extLst>
            <a:ext uri="{FF2B5EF4-FFF2-40B4-BE49-F238E27FC236}">
              <a16:creationId xmlns:a16="http://schemas.microsoft.com/office/drawing/2014/main" id="{82F5FA8B-608E-AAB1-FC35-C34E4E85C5D9}"/>
            </a:ext>
          </a:extLst>
        </p:cNvPr>
        <p:cNvGrpSpPr/>
        <p:nvPr/>
      </p:nvGrpSpPr>
      <p:grpSpPr>
        <a:xfrm>
          <a:off x="0" y="0"/>
          <a:ext cx="0" cy="0"/>
          <a:chOff x="0" y="0"/>
          <a:chExt cx="0" cy="0"/>
        </a:xfrm>
      </p:grpSpPr>
      <p:sp>
        <p:nvSpPr>
          <p:cNvPr id="2" name="Subtitle 5">
            <a:extLst>
              <a:ext uri="{FF2B5EF4-FFF2-40B4-BE49-F238E27FC236}">
                <a16:creationId xmlns:a16="http://schemas.microsoft.com/office/drawing/2014/main" id="{8626AA47-A9E6-C72E-FCEC-7F543554DE5A}"/>
              </a:ext>
            </a:extLst>
          </p:cNvPr>
          <p:cNvSpPr txBox="1">
            <a:spLocks/>
          </p:cNvSpPr>
          <p:nvPr/>
        </p:nvSpPr>
        <p:spPr>
          <a:xfrm>
            <a:off x="1761348" y="56823"/>
            <a:ext cx="8669303" cy="1018072"/>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12  - </a:t>
            </a:r>
            <a:r>
              <a:rPr lang="en-US" sz="3200" dirty="0">
                <a:solidFill>
                  <a:schemeClr val="bg1"/>
                </a:solidFill>
                <a:hlinkClick r:id="rId4"/>
              </a:rPr>
              <a:t>Working With Others</a:t>
            </a:r>
            <a:br>
              <a:rPr lang="en-US" sz="3200" dirty="0">
                <a:solidFill>
                  <a:schemeClr val="bg1"/>
                </a:solidFill>
              </a:rPr>
            </a:br>
            <a:r>
              <a:rPr lang="en-US" sz="3200" dirty="0">
                <a:solidFill>
                  <a:schemeClr val="bg1"/>
                </a:solidFill>
              </a:rPr>
              <a:t>How To Carry the Message (Our Story) </a:t>
            </a:r>
            <a:endParaRPr lang="en-US" sz="3200" dirty="0"/>
          </a:p>
        </p:txBody>
      </p:sp>
      <p:sp>
        <p:nvSpPr>
          <p:cNvPr id="6" name="TextBox 5">
            <a:extLst>
              <a:ext uri="{FF2B5EF4-FFF2-40B4-BE49-F238E27FC236}">
                <a16:creationId xmlns:a16="http://schemas.microsoft.com/office/drawing/2014/main" id="{67408886-53DD-0DFA-C145-CC16E0012112}"/>
              </a:ext>
            </a:extLst>
          </p:cNvPr>
          <p:cNvSpPr txBox="1"/>
          <p:nvPr/>
        </p:nvSpPr>
        <p:spPr>
          <a:xfrm>
            <a:off x="3278177" y="1398494"/>
            <a:ext cx="8479932" cy="5262979"/>
          </a:xfrm>
          <a:prstGeom prst="rect">
            <a:avLst/>
          </a:prstGeom>
          <a:noFill/>
        </p:spPr>
        <p:txBody>
          <a:bodyPr wrap="square">
            <a:spAutoFit/>
          </a:bodyPr>
          <a:lstStyle/>
          <a:p>
            <a:r>
              <a:rPr lang="en-US" sz="2400" b="1" dirty="0">
                <a:solidFill>
                  <a:srgbClr val="E5F45A"/>
                </a:solidFill>
                <a:hlinkClick r:id="rId4"/>
              </a:rPr>
              <a:t>AA Big Book – Into Action (Page 92)</a:t>
            </a:r>
            <a:endParaRPr lang="en-US" sz="2400" b="1" dirty="0">
              <a:solidFill>
                <a:srgbClr val="E5F45A"/>
              </a:solidFill>
            </a:endParaRPr>
          </a:p>
          <a:p>
            <a:pPr lvl="1"/>
            <a:r>
              <a:rPr lang="en-US" sz="2400" b="1" i="1" dirty="0"/>
              <a:t>Tell him how baffled you were, how you finally learned that you were sick. </a:t>
            </a:r>
            <a:r>
              <a:rPr lang="en-US" sz="2400" i="1" dirty="0"/>
              <a:t>Give him an account of the struggles you made to stop. Show him the mental twist which leads to the first drink of a spree. We suggest you do this as we have done it in the chapter on alcoholism. </a:t>
            </a:r>
            <a:r>
              <a:rPr lang="en-US" sz="2400" b="1" i="1" dirty="0"/>
              <a:t>If he is alcoholic, he will understand you at once.</a:t>
            </a:r>
          </a:p>
          <a:p>
            <a:pPr lvl="1"/>
            <a:endParaRPr lang="en-US" sz="2400" i="1" dirty="0"/>
          </a:p>
          <a:p>
            <a:pPr lvl="1"/>
            <a:r>
              <a:rPr lang="en-US" sz="2400" i="1" dirty="0"/>
              <a:t>He will match your mental inconsistencies with some of his own. </a:t>
            </a:r>
          </a:p>
          <a:p>
            <a:pPr lvl="1"/>
            <a:endParaRPr lang="en-US" sz="2400" i="1" dirty="0"/>
          </a:p>
          <a:p>
            <a:pPr lvl="1"/>
            <a:r>
              <a:rPr lang="en-US" sz="2400" i="1" dirty="0"/>
              <a:t>I f you are satisfied that he is a real alcoholic, begin to dwell on the hopeless feature of the malady. </a:t>
            </a:r>
            <a:r>
              <a:rPr lang="en-US" sz="2400" b="1" i="1" dirty="0"/>
              <a:t>Show him, from your own experience, how the queer mental condition surrounding that first drink prevents normal functioning of the will power.</a:t>
            </a:r>
            <a:endParaRPr lang="en-US" sz="2400" i="1" dirty="0"/>
          </a:p>
        </p:txBody>
      </p:sp>
      <p:pic>
        <p:nvPicPr>
          <p:cNvPr id="7" name="09 Step 12">
            <a:hlinkClick r:id="" action="ppaction://media"/>
            <a:extLst>
              <a:ext uri="{FF2B5EF4-FFF2-40B4-BE49-F238E27FC236}">
                <a16:creationId xmlns:a16="http://schemas.microsoft.com/office/drawing/2014/main" id="{810AE75B-E899-D7DF-7D5D-B720D50837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196" y="409052"/>
            <a:ext cx="487363" cy="487363"/>
          </a:xfrm>
          <a:prstGeom prst="rect">
            <a:avLst/>
          </a:prstGeom>
        </p:spPr>
      </p:pic>
      <p:pic>
        <p:nvPicPr>
          <p:cNvPr id="9" name="Picture 8" descr="A collage of images of people eating and drinking&#10;&#10;Description automatically generated">
            <a:extLst>
              <a:ext uri="{FF2B5EF4-FFF2-40B4-BE49-F238E27FC236}">
                <a16:creationId xmlns:a16="http://schemas.microsoft.com/office/drawing/2014/main" id="{F413BBA1-374F-B083-E401-F1464952875F}"/>
              </a:ext>
            </a:extLst>
          </p:cNvPr>
          <p:cNvPicPr>
            <a:picLocks noChangeAspect="1"/>
          </p:cNvPicPr>
          <p:nvPr/>
        </p:nvPicPr>
        <p:blipFill rotWithShape="1">
          <a:blip r:embed="rId6">
            <a:alphaModFix amt="70000"/>
          </a:blip>
          <a:srcRect l="5628" t="1610" r="4637" b="21757"/>
          <a:stretch/>
        </p:blipFill>
        <p:spPr>
          <a:xfrm>
            <a:off x="322728" y="1761565"/>
            <a:ext cx="3450391" cy="2121945"/>
          </a:xfrm>
          <a:prstGeom prst="rect">
            <a:avLst/>
          </a:prstGeom>
          <a:ln>
            <a:noFill/>
          </a:ln>
          <a:effectLst>
            <a:softEdge rad="112500"/>
          </a:effectLst>
        </p:spPr>
      </p:pic>
      <p:pic>
        <p:nvPicPr>
          <p:cNvPr id="11" name="Picture 10" descr="A cartoon of a person smoking a cigarette&#10;&#10;Description automatically generated">
            <a:extLst>
              <a:ext uri="{FF2B5EF4-FFF2-40B4-BE49-F238E27FC236}">
                <a16:creationId xmlns:a16="http://schemas.microsoft.com/office/drawing/2014/main" id="{0C3C298F-6991-C99C-8453-0A59156A3440}"/>
              </a:ext>
            </a:extLst>
          </p:cNvPr>
          <p:cNvPicPr>
            <a:picLocks noChangeAspect="1"/>
          </p:cNvPicPr>
          <p:nvPr/>
        </p:nvPicPr>
        <p:blipFill>
          <a:blip r:embed="rId7">
            <a:alphaModFix amt="70000"/>
          </a:blip>
          <a:stretch>
            <a:fillRect/>
          </a:stretch>
        </p:blipFill>
        <p:spPr>
          <a:xfrm>
            <a:off x="943892" y="4076607"/>
            <a:ext cx="2208062" cy="2404334"/>
          </a:xfrm>
          <a:prstGeom prst="rect">
            <a:avLst/>
          </a:prstGeom>
          <a:ln>
            <a:noFill/>
          </a:ln>
          <a:effectLst>
            <a:softEdge rad="112500"/>
          </a:effectLst>
        </p:spPr>
      </p:pic>
    </p:spTree>
    <p:extLst>
      <p:ext uri="{BB962C8B-B14F-4D97-AF65-F5344CB8AC3E}">
        <p14:creationId xmlns:p14="http://schemas.microsoft.com/office/powerpoint/2010/main" val="99952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id="{9635E523-5E6F-3533-E185-536255E18E77}"/>
              </a:ext>
            </a:extLst>
          </p:cNvPr>
          <p:cNvSpPr txBox="1">
            <a:spLocks/>
          </p:cNvSpPr>
          <p:nvPr/>
        </p:nvSpPr>
        <p:spPr>
          <a:xfrm>
            <a:off x="2606379" y="7248"/>
            <a:ext cx="7409788" cy="942768"/>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000" dirty="0">
                <a:solidFill>
                  <a:schemeClr val="bg1"/>
                </a:solidFill>
              </a:rPr>
              <a:t>Step 12  - </a:t>
            </a:r>
            <a:r>
              <a:rPr lang="en-US" sz="3000" dirty="0">
                <a:solidFill>
                  <a:schemeClr val="bg1"/>
                </a:solidFill>
                <a:hlinkClick r:id="rId2"/>
              </a:rPr>
              <a:t>Working With Others</a:t>
            </a:r>
            <a:br>
              <a:rPr lang="en-US" sz="3000" dirty="0">
                <a:solidFill>
                  <a:schemeClr val="bg1"/>
                </a:solidFill>
              </a:rPr>
            </a:br>
            <a:r>
              <a:rPr lang="en-US" sz="3000" dirty="0">
                <a:solidFill>
                  <a:schemeClr val="bg1"/>
                </a:solidFill>
              </a:rPr>
              <a:t>How To Carry the Message (Our Story) </a:t>
            </a:r>
            <a:endParaRPr lang="en-US" sz="3000" dirty="0"/>
          </a:p>
        </p:txBody>
      </p:sp>
      <p:pic>
        <p:nvPicPr>
          <p:cNvPr id="6" name="Picture 5" descr="A cartoon of two men talking&#10;&#10;Description automatically generated">
            <a:extLst>
              <a:ext uri="{FF2B5EF4-FFF2-40B4-BE49-F238E27FC236}">
                <a16:creationId xmlns:a16="http://schemas.microsoft.com/office/drawing/2014/main" id="{87371945-AF70-E9EC-29CB-FFBCF73D278F}"/>
              </a:ext>
            </a:extLst>
          </p:cNvPr>
          <p:cNvPicPr>
            <a:picLocks noChangeAspect="1"/>
          </p:cNvPicPr>
          <p:nvPr/>
        </p:nvPicPr>
        <p:blipFill>
          <a:blip r:embed="rId3">
            <a:alphaModFix amt="70000"/>
          </a:blip>
          <a:stretch>
            <a:fillRect/>
          </a:stretch>
        </p:blipFill>
        <p:spPr>
          <a:xfrm>
            <a:off x="0" y="1304761"/>
            <a:ext cx="2500924" cy="2500924"/>
          </a:xfrm>
          <a:prstGeom prst="rect">
            <a:avLst/>
          </a:prstGeom>
          <a:ln>
            <a:noFill/>
          </a:ln>
          <a:effectLst>
            <a:softEdge rad="112500"/>
          </a:effectLst>
        </p:spPr>
      </p:pic>
      <p:pic>
        <p:nvPicPr>
          <p:cNvPr id="8" name="Picture 7" descr="A close up of a grass field&#10;&#10;Description automatically generated">
            <a:extLst>
              <a:ext uri="{FF2B5EF4-FFF2-40B4-BE49-F238E27FC236}">
                <a16:creationId xmlns:a16="http://schemas.microsoft.com/office/drawing/2014/main" id="{424ADC41-082C-5B6F-8441-BC8F698515CF}"/>
              </a:ext>
            </a:extLst>
          </p:cNvPr>
          <p:cNvPicPr>
            <a:picLocks noChangeAspect="1"/>
          </p:cNvPicPr>
          <p:nvPr/>
        </p:nvPicPr>
        <p:blipFill rotWithShape="1">
          <a:blip r:embed="rId4">
            <a:alphaModFix amt="70000"/>
          </a:blip>
          <a:srcRect b="46769"/>
          <a:stretch/>
        </p:blipFill>
        <p:spPr>
          <a:xfrm>
            <a:off x="0" y="3892006"/>
            <a:ext cx="3622804" cy="775613"/>
          </a:xfrm>
          <a:prstGeom prst="rect">
            <a:avLst/>
          </a:prstGeom>
          <a:ln>
            <a:noFill/>
          </a:ln>
          <a:effectLst>
            <a:softEdge rad="112500"/>
          </a:effectLst>
        </p:spPr>
      </p:pic>
      <p:pic>
        <p:nvPicPr>
          <p:cNvPr id="12" name="Picture 11" descr="A list of things that are written in black&#10;&#10;Description automatically generated">
            <a:extLst>
              <a:ext uri="{FF2B5EF4-FFF2-40B4-BE49-F238E27FC236}">
                <a16:creationId xmlns:a16="http://schemas.microsoft.com/office/drawing/2014/main" id="{E3068095-1BE9-B3B5-08FB-ACB6E7576716}"/>
              </a:ext>
            </a:extLst>
          </p:cNvPr>
          <p:cNvPicPr>
            <a:picLocks noChangeAspect="1"/>
          </p:cNvPicPr>
          <p:nvPr/>
        </p:nvPicPr>
        <p:blipFill>
          <a:blip r:embed="rId5"/>
          <a:stretch>
            <a:fillRect/>
          </a:stretch>
        </p:blipFill>
        <p:spPr>
          <a:xfrm>
            <a:off x="10138950" y="3429000"/>
            <a:ext cx="2053050" cy="3421752"/>
          </a:xfrm>
          <a:prstGeom prst="rect">
            <a:avLst/>
          </a:prstGeom>
          <a:ln>
            <a:noFill/>
          </a:ln>
          <a:effectLst>
            <a:softEdge rad="112500"/>
          </a:effectLst>
        </p:spPr>
      </p:pic>
      <p:sp>
        <p:nvSpPr>
          <p:cNvPr id="3" name="TextBox 2">
            <a:extLst>
              <a:ext uri="{FF2B5EF4-FFF2-40B4-BE49-F238E27FC236}">
                <a16:creationId xmlns:a16="http://schemas.microsoft.com/office/drawing/2014/main" id="{42162F5D-DBE8-4695-B876-0C57E69AEA20}"/>
              </a:ext>
            </a:extLst>
          </p:cNvPr>
          <p:cNvSpPr txBox="1"/>
          <p:nvPr/>
        </p:nvSpPr>
        <p:spPr>
          <a:xfrm>
            <a:off x="1996956" y="950016"/>
            <a:ext cx="8628634" cy="4893647"/>
          </a:xfrm>
          <a:prstGeom prst="rect">
            <a:avLst/>
          </a:prstGeom>
          <a:noFill/>
        </p:spPr>
        <p:txBody>
          <a:bodyPr wrap="square">
            <a:spAutoFit/>
          </a:bodyPr>
          <a:lstStyle/>
          <a:p>
            <a:r>
              <a:rPr lang="en-US" sz="2400" b="1" dirty="0">
                <a:hlinkClick r:id="rId2"/>
              </a:rPr>
              <a:t>AA Big Book – Into Action (Pages 93 &amp; 94)</a:t>
            </a:r>
            <a:endParaRPr lang="en-US" sz="2400" b="1" dirty="0"/>
          </a:p>
          <a:p>
            <a:pPr lvl="1"/>
            <a:r>
              <a:rPr lang="en-US" sz="2400" b="1" i="1" dirty="0"/>
              <a:t>Let him ask you that question, if he will. Tell him exactly what happened to you</a:t>
            </a:r>
            <a:r>
              <a:rPr lang="en-US" sz="2400" i="1" dirty="0"/>
              <a:t>. Stress the spiritual feature freely. If the man be agnostic or atheist, make it emphatic that he does not have to agree with your conception of God. He can choose any conception he likes, provided it makes sense to him. </a:t>
            </a:r>
            <a:r>
              <a:rPr lang="en-US" sz="2400" b="1" i="1" dirty="0"/>
              <a:t>The main thing is that he be willing to believe in a Power greater than himself and that he live by spiritual principles.</a:t>
            </a:r>
          </a:p>
          <a:p>
            <a:pPr lvl="1"/>
            <a:endParaRPr lang="en-US" sz="2400" b="1" i="1" dirty="0"/>
          </a:p>
          <a:p>
            <a:pPr lvl="1"/>
            <a:endParaRPr lang="en-US" sz="2400" b="1" i="1" dirty="0"/>
          </a:p>
          <a:p>
            <a:pPr lvl="1"/>
            <a:r>
              <a:rPr lang="en-US" sz="2400" b="1" i="1" dirty="0"/>
              <a:t>Outline the program of action, explaining how you made a self-appraisal, how you straightened out your past and why you are now endeavoring to be helpful to him.</a:t>
            </a:r>
          </a:p>
        </p:txBody>
      </p:sp>
    </p:spTree>
    <p:extLst>
      <p:ext uri="{BB962C8B-B14F-4D97-AF65-F5344CB8AC3E}">
        <p14:creationId xmlns:p14="http://schemas.microsoft.com/office/powerpoint/2010/main" val="38318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6020D0-6A0C-DA9D-E8FD-FF050ED50AC7}"/>
              </a:ext>
            </a:extLst>
          </p:cNvPr>
          <p:cNvSpPr txBox="1"/>
          <p:nvPr/>
        </p:nvSpPr>
        <p:spPr>
          <a:xfrm>
            <a:off x="2774903" y="1971427"/>
            <a:ext cx="8768052" cy="4893647"/>
          </a:xfrm>
          <a:prstGeom prst="rect">
            <a:avLst/>
          </a:prstGeom>
          <a:noFill/>
        </p:spPr>
        <p:txBody>
          <a:bodyPr wrap="square">
            <a:spAutoFit/>
          </a:bodyPr>
          <a:lstStyle/>
          <a:p>
            <a:pPr marL="800100" lvl="1" indent="-342900">
              <a:buFont typeface="+mj-lt"/>
              <a:buAutoNum type="arabicPeriod"/>
            </a:pPr>
            <a:r>
              <a:rPr lang="en-US" sz="2800" b="1" dirty="0"/>
              <a:t>“Having had a spiritual awakening as THE result of these steps...”</a:t>
            </a:r>
          </a:p>
          <a:p>
            <a:pPr lvl="3"/>
            <a:r>
              <a:rPr lang="en-US" sz="2000" dirty="0">
                <a:solidFill>
                  <a:schemeClr val="accent1"/>
                </a:solidFill>
              </a:rPr>
              <a:t>…if I apply the first eleven steps in my life to the best of my ability I will have a spiritual awakening.  Now what is a spiritual awakening</a:t>
            </a:r>
            <a:r>
              <a:rPr lang="en-US" sz="2000" b="1" dirty="0">
                <a:solidFill>
                  <a:schemeClr val="accent1"/>
                </a:solidFill>
              </a:rPr>
              <a:t>? A personality change sufficient to recover from alcoholism.</a:t>
            </a:r>
          </a:p>
          <a:p>
            <a:pPr marL="800100" lvl="1" indent="-342900">
              <a:buFont typeface="+mj-lt"/>
              <a:buAutoNum type="arabicPeriod"/>
            </a:pPr>
            <a:r>
              <a:rPr lang="en-US" sz="2800" b="1" dirty="0"/>
              <a:t>“…,we tried to carry this message to alcoholics,…</a:t>
            </a:r>
          </a:p>
          <a:p>
            <a:pPr lvl="3"/>
            <a:r>
              <a:rPr lang="en-US" sz="2000" dirty="0">
                <a:solidFill>
                  <a:schemeClr val="accent1"/>
                </a:solidFill>
              </a:rPr>
              <a:t>I am now charged with the responsibility of carrying THIS message to other alcoholics. **- not ‘a’ message, not ‘the’ message, not ‘some’ message, ‘</a:t>
            </a:r>
            <a:r>
              <a:rPr lang="en-US" sz="2000" b="1" dirty="0">
                <a:solidFill>
                  <a:schemeClr val="accent1"/>
                </a:solidFill>
              </a:rPr>
              <a:t>THIS</a:t>
            </a:r>
            <a:r>
              <a:rPr lang="en-US" sz="2000" dirty="0">
                <a:solidFill>
                  <a:schemeClr val="accent1"/>
                </a:solidFill>
              </a:rPr>
              <a:t>’ message. </a:t>
            </a:r>
            <a:r>
              <a:rPr lang="en-US" sz="2000" b="1" dirty="0">
                <a:solidFill>
                  <a:schemeClr val="accent1"/>
                </a:solidFill>
              </a:rPr>
              <a:t>What is THIS message?</a:t>
            </a:r>
          </a:p>
          <a:p>
            <a:pPr lvl="3"/>
            <a:r>
              <a:rPr lang="en-US" sz="2000" dirty="0">
                <a:solidFill>
                  <a:schemeClr val="accent1"/>
                </a:solidFill>
              </a:rPr>
              <a:t>I’m not like I used to be.</a:t>
            </a:r>
          </a:p>
          <a:p>
            <a:pPr marL="800100" lvl="1" indent="-342900">
              <a:buFont typeface="+mj-lt"/>
              <a:buAutoNum type="arabicPeriod"/>
            </a:pPr>
            <a:r>
              <a:rPr lang="en-US" sz="2800" b="1" dirty="0"/>
              <a:t>“…and to practice these principles in all our affairs.</a:t>
            </a:r>
          </a:p>
          <a:p>
            <a:pPr lvl="3"/>
            <a:r>
              <a:rPr lang="en-US" sz="2000" dirty="0">
                <a:solidFill>
                  <a:schemeClr val="accent1"/>
                </a:solidFill>
              </a:rPr>
              <a:t>What are the principles? So this time he’ll call them (the Steps) principles. In another place he’ll call them ‘proposals’. He is referring to the Steps.</a:t>
            </a:r>
          </a:p>
        </p:txBody>
      </p:sp>
      <p:sp>
        <p:nvSpPr>
          <p:cNvPr id="5" name="Subtitle 5">
            <a:extLst>
              <a:ext uri="{FF2B5EF4-FFF2-40B4-BE49-F238E27FC236}">
                <a16:creationId xmlns:a16="http://schemas.microsoft.com/office/drawing/2014/main" id="{161B2BAE-A494-1E8B-1C30-66FAECA5CCEA}"/>
              </a:ext>
            </a:extLst>
          </p:cNvPr>
          <p:cNvSpPr txBox="1">
            <a:spLocks/>
          </p:cNvSpPr>
          <p:nvPr/>
        </p:nvSpPr>
        <p:spPr>
          <a:xfrm>
            <a:off x="102334" y="2648535"/>
            <a:ext cx="2844692" cy="3539430"/>
          </a:xfrm>
          <a:prstGeom prst="rect">
            <a:avLst/>
          </a:prstGeom>
          <a:solidFill>
            <a:schemeClr val="accent1"/>
          </a:solidFill>
        </p:spPr>
        <p:txBody>
          <a:bodyPr>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2400" b="1" u="sng" dirty="0">
                <a:solidFill>
                  <a:schemeClr val="bg1"/>
                </a:solidFill>
                <a:effectLst>
                  <a:outerShdw blurRad="38100" dist="38100" dir="2700000" algn="tl">
                    <a:srgbClr val="000000">
                      <a:alpha val="43137"/>
                    </a:srgbClr>
                  </a:outerShdw>
                </a:effectLst>
              </a:rPr>
              <a:t>Step 12</a:t>
            </a:r>
            <a:r>
              <a:rPr lang="en-US" sz="2400" b="1" dirty="0">
                <a:solidFill>
                  <a:schemeClr val="bg1"/>
                </a:solidFill>
                <a:effectLst>
                  <a:outerShdw blurRad="38100" dist="38100" dir="2700000" algn="tl">
                    <a:srgbClr val="000000">
                      <a:alpha val="43137"/>
                    </a:srgbClr>
                  </a:outerShdw>
                </a:effectLst>
              </a:rPr>
              <a:t>: Having had a spiritual awakening as the result of these steps, we tried to carry this message to alcoholics, and to practice these principles in all our affairs.</a:t>
            </a:r>
          </a:p>
        </p:txBody>
      </p:sp>
      <p:pic>
        <p:nvPicPr>
          <p:cNvPr id="9" name="Picture 8" descr="A person with her eyes closed and her hands in front of her&#10;&#10;Description automatically generated">
            <a:extLst>
              <a:ext uri="{FF2B5EF4-FFF2-40B4-BE49-F238E27FC236}">
                <a16:creationId xmlns:a16="http://schemas.microsoft.com/office/drawing/2014/main" id="{588B2A5B-DA0E-A51C-66AB-2A4D8469A783}"/>
              </a:ext>
            </a:extLst>
          </p:cNvPr>
          <p:cNvPicPr>
            <a:picLocks noChangeAspect="1"/>
          </p:cNvPicPr>
          <p:nvPr/>
        </p:nvPicPr>
        <p:blipFill>
          <a:blip r:embed="rId5">
            <a:alphaModFix amt="70000"/>
          </a:blip>
          <a:stretch>
            <a:fillRect/>
          </a:stretch>
        </p:blipFill>
        <p:spPr>
          <a:xfrm>
            <a:off x="0" y="0"/>
            <a:ext cx="4514972" cy="1982927"/>
          </a:xfrm>
          <a:prstGeom prst="rect">
            <a:avLst/>
          </a:prstGeom>
          <a:ln>
            <a:noFill/>
          </a:ln>
          <a:effectLst>
            <a:softEdge rad="112500"/>
          </a:effectLst>
        </p:spPr>
      </p:pic>
      <p:sp>
        <p:nvSpPr>
          <p:cNvPr id="2" name="Subtitle 5">
            <a:extLst>
              <a:ext uri="{FF2B5EF4-FFF2-40B4-BE49-F238E27FC236}">
                <a16:creationId xmlns:a16="http://schemas.microsoft.com/office/drawing/2014/main" id="{C2A53249-2241-167B-F655-F976694F1575}"/>
              </a:ext>
            </a:extLst>
          </p:cNvPr>
          <p:cNvSpPr txBox="1">
            <a:spLocks/>
          </p:cNvSpPr>
          <p:nvPr/>
        </p:nvSpPr>
        <p:spPr>
          <a:xfrm>
            <a:off x="3992595" y="102704"/>
            <a:ext cx="6332668" cy="1104133"/>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600" dirty="0">
                <a:solidFill>
                  <a:schemeClr val="bg1"/>
                </a:solidFill>
              </a:rPr>
              <a:t>Step 12  - </a:t>
            </a:r>
            <a:r>
              <a:rPr lang="en-US" sz="3600" dirty="0">
                <a:solidFill>
                  <a:schemeClr val="bg1"/>
                </a:solidFill>
                <a:hlinkClick r:id="rId6"/>
              </a:rPr>
              <a:t>Working With Others</a:t>
            </a:r>
            <a:br>
              <a:rPr lang="en-US" sz="3600" dirty="0">
                <a:solidFill>
                  <a:schemeClr val="bg1"/>
                </a:solidFill>
              </a:rPr>
            </a:br>
            <a:r>
              <a:rPr lang="en-US" sz="3600" dirty="0">
                <a:solidFill>
                  <a:schemeClr val="bg1"/>
                </a:solidFill>
              </a:rPr>
              <a:t>The 3 parts of the 12 Step</a:t>
            </a:r>
            <a:endParaRPr lang="en-US" sz="3600" dirty="0"/>
          </a:p>
        </p:txBody>
      </p:sp>
      <p:pic>
        <p:nvPicPr>
          <p:cNvPr id="10" name="10 step 12 3 pieces">
            <a:hlinkClick r:id="" action="ppaction://media"/>
            <a:extLst>
              <a:ext uri="{FF2B5EF4-FFF2-40B4-BE49-F238E27FC236}">
                <a16:creationId xmlns:a16="http://schemas.microsoft.com/office/drawing/2014/main" id="{4AAEFFC4-4414-96DE-060E-EA5784BBE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70637"/>
            <a:ext cx="487363" cy="487363"/>
          </a:xfrm>
          <a:prstGeom prst="rect">
            <a:avLst/>
          </a:prstGeom>
        </p:spPr>
      </p:pic>
      <p:pic>
        <p:nvPicPr>
          <p:cNvPr id="11" name="Picture 10" descr="A close-up of a person&#10;&#10;Description automatically generated">
            <a:extLst>
              <a:ext uri="{FF2B5EF4-FFF2-40B4-BE49-F238E27FC236}">
                <a16:creationId xmlns:a16="http://schemas.microsoft.com/office/drawing/2014/main" id="{730016ED-F37F-7922-7531-5F793FB3045E}"/>
              </a:ext>
            </a:extLst>
          </p:cNvPr>
          <p:cNvPicPr>
            <a:picLocks noChangeAspect="1"/>
          </p:cNvPicPr>
          <p:nvPr/>
        </p:nvPicPr>
        <p:blipFill>
          <a:blip r:embed="rId8"/>
          <a:stretch>
            <a:fillRect/>
          </a:stretch>
        </p:blipFill>
        <p:spPr>
          <a:xfrm>
            <a:off x="10632926" y="0"/>
            <a:ext cx="1559074" cy="892991"/>
          </a:xfrm>
          <a:prstGeom prst="rect">
            <a:avLst/>
          </a:prstGeom>
          <a:ln>
            <a:noFill/>
          </a:ln>
          <a:effectLst>
            <a:softEdge rad="112500"/>
          </a:effectLst>
        </p:spPr>
      </p:pic>
    </p:spTree>
    <p:extLst>
      <p:ext uri="{BB962C8B-B14F-4D97-AF65-F5344CB8AC3E}">
        <p14:creationId xmlns:p14="http://schemas.microsoft.com/office/powerpoint/2010/main" val="369076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gs>
            <a:gs pos="9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239D0CE-EC54-109F-BB87-2C1AE58DF130}"/>
            </a:ext>
          </a:extLst>
        </p:cNvPr>
        <p:cNvGrpSpPr/>
        <p:nvPr/>
      </p:nvGrpSpPr>
      <p:grpSpPr>
        <a:xfrm>
          <a:off x="0" y="0"/>
          <a:ext cx="0" cy="0"/>
          <a:chOff x="0" y="0"/>
          <a:chExt cx="0" cy="0"/>
        </a:xfrm>
      </p:grpSpPr>
      <p:sp>
        <p:nvSpPr>
          <p:cNvPr id="2" name="Subtitle 5">
            <a:extLst>
              <a:ext uri="{FF2B5EF4-FFF2-40B4-BE49-F238E27FC236}">
                <a16:creationId xmlns:a16="http://schemas.microsoft.com/office/drawing/2014/main" id="{12D52333-122C-61F7-5345-F2787A5B4B5E}"/>
              </a:ext>
            </a:extLst>
          </p:cNvPr>
          <p:cNvSpPr txBox="1">
            <a:spLocks/>
          </p:cNvSpPr>
          <p:nvPr/>
        </p:nvSpPr>
        <p:spPr>
          <a:xfrm>
            <a:off x="1761348" y="272845"/>
            <a:ext cx="8669303" cy="996557"/>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12  - </a:t>
            </a:r>
            <a:r>
              <a:rPr lang="en-US" sz="3200" dirty="0">
                <a:solidFill>
                  <a:schemeClr val="bg1"/>
                </a:solidFill>
                <a:hlinkClick r:id="rId4"/>
              </a:rPr>
              <a:t>Working With Others</a:t>
            </a:r>
            <a:br>
              <a:rPr lang="en-US" sz="3200" dirty="0">
                <a:solidFill>
                  <a:schemeClr val="bg1"/>
                </a:solidFill>
              </a:rPr>
            </a:br>
            <a:r>
              <a:rPr lang="en-US" sz="3200" dirty="0">
                <a:solidFill>
                  <a:schemeClr val="bg1"/>
                </a:solidFill>
              </a:rPr>
              <a:t>Questions to ask Yourself</a:t>
            </a:r>
            <a:endParaRPr lang="en-US" sz="3200" dirty="0"/>
          </a:p>
        </p:txBody>
      </p:sp>
      <p:sp>
        <p:nvSpPr>
          <p:cNvPr id="6" name="TextBox 5">
            <a:extLst>
              <a:ext uri="{FF2B5EF4-FFF2-40B4-BE49-F238E27FC236}">
                <a16:creationId xmlns:a16="http://schemas.microsoft.com/office/drawing/2014/main" id="{EA45EE10-FE65-8347-ADC9-2DB59EF4A94D}"/>
              </a:ext>
            </a:extLst>
          </p:cNvPr>
          <p:cNvSpPr txBox="1"/>
          <p:nvPr/>
        </p:nvSpPr>
        <p:spPr>
          <a:xfrm>
            <a:off x="324522" y="1414509"/>
            <a:ext cx="7431742" cy="5170646"/>
          </a:xfrm>
          <a:prstGeom prst="rect">
            <a:avLst/>
          </a:prstGeom>
          <a:gradFill>
            <a:gsLst>
              <a:gs pos="9000">
                <a:schemeClr val="accent6">
                  <a:lumMod val="40000"/>
                  <a:lumOff val="60000"/>
                </a:schemeClr>
              </a:gs>
              <a:gs pos="100000">
                <a:schemeClr val="accent1">
                  <a:lumMod val="30000"/>
                  <a:lumOff val="70000"/>
                </a:schemeClr>
              </a:gs>
            </a:gsLst>
            <a:lin ang="5400000" scaled="1"/>
          </a:gradFill>
        </p:spPr>
        <p:txBody>
          <a:bodyPr wrap="square">
            <a:spAutoFit/>
          </a:bodyPr>
          <a:lstStyle>
            <a:defPPr>
              <a:defRPr lang="en-US"/>
            </a:defPPr>
            <a:lvl1pPr>
              <a:defRPr b="1"/>
            </a:lvl1pPr>
          </a:lstStyle>
          <a:p>
            <a:pPr marL="342900" indent="-342900">
              <a:buFont typeface="Arial" panose="020B0604020202020204" pitchFamily="34" charset="0"/>
              <a:buChar char="•"/>
            </a:pPr>
            <a:r>
              <a:rPr lang="en-US" sz="2200" dirty="0"/>
              <a:t>Can I practice these principles, these Steps in my home with my spouse? </a:t>
            </a:r>
          </a:p>
          <a:p>
            <a:pPr marL="342900" indent="-342900">
              <a:buFont typeface="Arial" panose="020B0604020202020204" pitchFamily="34" charset="0"/>
              <a:buChar char="•"/>
            </a:pPr>
            <a:r>
              <a:rPr lang="en-US" sz="2200" dirty="0"/>
              <a:t>Can I realize just how powerless I am over that lady? (Step 1)</a:t>
            </a:r>
          </a:p>
          <a:p>
            <a:pPr marL="342900" indent="-342900">
              <a:buFont typeface="Arial" panose="020B0604020202020204" pitchFamily="34" charset="0"/>
              <a:buChar char="•"/>
            </a:pPr>
            <a:r>
              <a:rPr lang="en-US" sz="2200" dirty="0"/>
              <a:t>Can I realize the insanity in trying to control her knowing full well I can’t? (Step 2)</a:t>
            </a:r>
          </a:p>
          <a:p>
            <a:pPr marL="342900" indent="-342900">
              <a:buFont typeface="Arial" panose="020B0604020202020204" pitchFamily="34" charset="0"/>
              <a:buChar char="•"/>
            </a:pPr>
            <a:r>
              <a:rPr lang="en-US" sz="2200" dirty="0"/>
              <a:t>Can I make a decision and turn her will and her life over to the care of God, as I understand him? (Step 3) </a:t>
            </a:r>
          </a:p>
          <a:p>
            <a:pPr marL="342900" indent="-342900">
              <a:buFont typeface="Arial" panose="020B0604020202020204" pitchFamily="34" charset="0"/>
              <a:buChar char="•"/>
            </a:pPr>
            <a:r>
              <a:rPr lang="en-US" sz="2200" dirty="0"/>
              <a:t>Can I inventory me and find those defects of character that keep me trying to control? (Step 4)</a:t>
            </a:r>
          </a:p>
          <a:p>
            <a:pPr marL="342900" indent="-342900">
              <a:buFont typeface="Arial" panose="020B0604020202020204" pitchFamily="34" charset="0"/>
              <a:buChar char="•"/>
            </a:pPr>
            <a:r>
              <a:rPr lang="en-US" sz="2200" dirty="0"/>
              <a:t>Can I talk about that to another human being? (Step 5)</a:t>
            </a:r>
          </a:p>
          <a:p>
            <a:pPr marL="342900" indent="-342900">
              <a:buFont typeface="Arial" panose="020B0604020202020204" pitchFamily="34" charset="0"/>
              <a:buChar char="•"/>
            </a:pPr>
            <a:r>
              <a:rPr lang="en-US" sz="2200" dirty="0"/>
              <a:t>Can I become willing to have God remove and ask Him to do so and take those away? (Steps 6 &amp; 7) </a:t>
            </a:r>
          </a:p>
          <a:p>
            <a:pPr marL="342900" indent="-342900">
              <a:buFont typeface="Arial" panose="020B0604020202020204" pitchFamily="34" charset="0"/>
              <a:buChar char="•"/>
            </a:pPr>
            <a:r>
              <a:rPr lang="en-US" sz="2200" dirty="0"/>
              <a:t>Can I make amends quickly to her when I’ve harmed her? (Step 8/9/10/11)</a:t>
            </a:r>
          </a:p>
        </p:txBody>
      </p:sp>
      <p:pic>
        <p:nvPicPr>
          <p:cNvPr id="7" name="11 Step 12 questions">
            <a:hlinkClick r:id="" action="ppaction://media"/>
            <a:extLst>
              <a:ext uri="{FF2B5EF4-FFF2-40B4-BE49-F238E27FC236}">
                <a16:creationId xmlns:a16="http://schemas.microsoft.com/office/drawing/2014/main" id="{81297420-9A8F-1F21-01C2-DD67BE53DE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6711" y="651836"/>
            <a:ext cx="487363" cy="487363"/>
          </a:xfrm>
          <a:prstGeom prst="rect">
            <a:avLst/>
          </a:prstGeom>
        </p:spPr>
      </p:pic>
      <p:sp>
        <p:nvSpPr>
          <p:cNvPr id="9" name="TextBox 8">
            <a:extLst>
              <a:ext uri="{FF2B5EF4-FFF2-40B4-BE49-F238E27FC236}">
                <a16:creationId xmlns:a16="http://schemas.microsoft.com/office/drawing/2014/main" id="{B09D79D7-76E9-68FA-916A-7EF3D8CC905D}"/>
              </a:ext>
            </a:extLst>
          </p:cNvPr>
          <p:cNvSpPr txBox="1"/>
          <p:nvPr/>
        </p:nvSpPr>
        <p:spPr>
          <a:xfrm>
            <a:off x="8435106" y="2291672"/>
            <a:ext cx="2355926" cy="3416320"/>
          </a:xfrm>
          <a:prstGeom prst="rect">
            <a:avLst/>
          </a:prstGeom>
          <a:gradFill>
            <a:gsLst>
              <a:gs pos="9000">
                <a:schemeClr val="accent6">
                  <a:lumMod val="40000"/>
                  <a:lumOff val="60000"/>
                </a:schemeClr>
              </a:gs>
              <a:gs pos="100000">
                <a:schemeClr val="accent1">
                  <a:lumMod val="30000"/>
                  <a:lumOff val="70000"/>
                </a:schemeClr>
              </a:gs>
            </a:gsLst>
            <a:lin ang="5400000" scaled="1"/>
          </a:gradFill>
        </p:spPr>
        <p:txBody>
          <a:bodyPr wrap="square">
            <a:spAutoFit/>
          </a:bodyPr>
          <a:lstStyle/>
          <a:p>
            <a:r>
              <a:rPr lang="en-US" b="1" dirty="0"/>
              <a:t>You can be just as happy as you want to be.</a:t>
            </a:r>
          </a:p>
          <a:p>
            <a:endParaRPr lang="en-US" dirty="0"/>
          </a:p>
          <a:p>
            <a:r>
              <a:rPr lang="en-US" dirty="0"/>
              <a:t>God is not going to do this for you. Other people are not going to do this for you. But you, </a:t>
            </a:r>
            <a:r>
              <a:rPr lang="en-US" b="1" dirty="0"/>
              <a:t>with Gods help and the help of other people, can do it for yourself.</a:t>
            </a:r>
          </a:p>
        </p:txBody>
      </p:sp>
      <p:pic>
        <p:nvPicPr>
          <p:cNvPr id="10" name="Picture 9" descr="A close-up of a person&#10;&#10;Description automatically generated">
            <a:extLst>
              <a:ext uri="{FF2B5EF4-FFF2-40B4-BE49-F238E27FC236}">
                <a16:creationId xmlns:a16="http://schemas.microsoft.com/office/drawing/2014/main" id="{DAE17204-0732-F469-4F8C-A50FC0FF322C}"/>
              </a:ext>
            </a:extLst>
          </p:cNvPr>
          <p:cNvPicPr>
            <a:picLocks noChangeAspect="1"/>
          </p:cNvPicPr>
          <p:nvPr/>
        </p:nvPicPr>
        <p:blipFill>
          <a:blip r:embed="rId6"/>
          <a:stretch>
            <a:fillRect/>
          </a:stretch>
        </p:blipFill>
        <p:spPr>
          <a:xfrm>
            <a:off x="582705" y="311149"/>
            <a:ext cx="1559074" cy="892991"/>
          </a:xfrm>
          <a:prstGeom prst="rect">
            <a:avLst/>
          </a:prstGeom>
          <a:ln>
            <a:noFill/>
          </a:ln>
          <a:effectLst>
            <a:softEdge rad="112500"/>
          </a:effectLst>
        </p:spPr>
      </p:pic>
    </p:spTree>
    <p:extLst>
      <p:ext uri="{BB962C8B-B14F-4D97-AF65-F5344CB8AC3E}">
        <p14:creationId xmlns:p14="http://schemas.microsoft.com/office/powerpoint/2010/main" val="319064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12881-AF11-7FC7-66D4-DED89E5FCD92}"/>
              </a:ext>
            </a:extLst>
          </p:cNvPr>
          <p:cNvSpPr>
            <a:spLocks noGrp="1"/>
          </p:cNvSpPr>
          <p:nvPr>
            <p:ph type="ctrTitle"/>
          </p:nvPr>
        </p:nvSpPr>
        <p:spPr/>
        <p:txBody>
          <a:bodyPr>
            <a:normAutofit/>
          </a:bodyPr>
          <a:lstStyle/>
          <a:p>
            <a:r>
              <a:rPr lang="en-US" dirty="0">
                <a:solidFill>
                  <a:schemeClr val="tx1"/>
                </a:solidFill>
                <a:effectLst>
                  <a:outerShdw blurRad="38100" dist="38100" dir="2700000" algn="tl">
                    <a:srgbClr val="000000">
                      <a:alpha val="43137"/>
                    </a:srgbClr>
                  </a:outerShdw>
                </a:effectLst>
              </a:rPr>
              <a:t>Announcement from the surrender school Board</a:t>
            </a:r>
          </a:p>
        </p:txBody>
      </p:sp>
    </p:spTree>
    <p:extLst>
      <p:ext uri="{BB962C8B-B14F-4D97-AF65-F5344CB8AC3E}">
        <p14:creationId xmlns:p14="http://schemas.microsoft.com/office/powerpoint/2010/main" val="246084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80000"/>
          </a:schemeClr>
        </a:soli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7B71802B-55B3-62AA-7F99-EC24B905272E}"/>
              </a:ext>
            </a:extLst>
          </p:cNvPr>
          <p:cNvSpPr txBox="1">
            <a:spLocks/>
          </p:cNvSpPr>
          <p:nvPr/>
        </p:nvSpPr>
        <p:spPr>
          <a:xfrm>
            <a:off x="1761348" y="272846"/>
            <a:ext cx="8669303" cy="1104133"/>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12  - </a:t>
            </a:r>
            <a:r>
              <a:rPr lang="en-US" sz="3200" dirty="0">
                <a:solidFill>
                  <a:schemeClr val="bg1"/>
                </a:solidFill>
                <a:hlinkClick r:id="rId4"/>
              </a:rPr>
              <a:t>Working With Others</a:t>
            </a:r>
            <a:br>
              <a:rPr lang="en-US" sz="3200" dirty="0">
                <a:solidFill>
                  <a:schemeClr val="bg1"/>
                </a:solidFill>
              </a:rPr>
            </a:br>
            <a:r>
              <a:rPr lang="en-US" sz="3200" dirty="0">
                <a:solidFill>
                  <a:schemeClr val="bg1"/>
                </a:solidFill>
              </a:rPr>
              <a:t>The 3 parts of the 12 Step (Part 3)</a:t>
            </a:r>
            <a:endParaRPr lang="en-US" sz="3200" dirty="0"/>
          </a:p>
        </p:txBody>
      </p:sp>
      <p:sp>
        <p:nvSpPr>
          <p:cNvPr id="4" name="TextBox 3">
            <a:extLst>
              <a:ext uri="{FF2B5EF4-FFF2-40B4-BE49-F238E27FC236}">
                <a16:creationId xmlns:a16="http://schemas.microsoft.com/office/drawing/2014/main" id="{8859A675-3E02-1C22-6C73-26794631040D}"/>
              </a:ext>
            </a:extLst>
          </p:cNvPr>
          <p:cNvSpPr txBox="1"/>
          <p:nvPr/>
        </p:nvSpPr>
        <p:spPr>
          <a:xfrm>
            <a:off x="2853466" y="1676406"/>
            <a:ext cx="8065546" cy="3785652"/>
          </a:xfrm>
          <a:prstGeom prst="rect">
            <a:avLst/>
          </a:prstGeom>
          <a:noFill/>
        </p:spPr>
        <p:txBody>
          <a:bodyPr wrap="square">
            <a:spAutoFit/>
          </a:bodyPr>
          <a:lstStyle/>
          <a:p>
            <a:r>
              <a:rPr lang="en-US" sz="2400" b="1" dirty="0">
                <a:solidFill>
                  <a:schemeClr val="accent1">
                    <a:lumMod val="20000"/>
                    <a:lumOff val="80000"/>
                  </a:schemeClr>
                </a:solidFill>
                <a:hlinkClick r:id="rId5">
                  <a:extLst>
                    <a:ext uri="{A12FA001-AC4F-418D-AE19-62706E023703}">
                      <ahyp:hlinkClr xmlns:ahyp="http://schemas.microsoft.com/office/drawing/2018/hyperlinkcolor" val="tx"/>
                    </a:ext>
                  </a:extLst>
                </a:hlinkClick>
              </a:rPr>
              <a:t>AA Big Book – A Vision For You (Page 164)</a:t>
            </a:r>
            <a:endParaRPr lang="en-US" sz="2400" b="1" dirty="0">
              <a:solidFill>
                <a:schemeClr val="accent1">
                  <a:lumMod val="20000"/>
                  <a:lumOff val="80000"/>
                </a:schemeClr>
              </a:solidFill>
            </a:endParaRPr>
          </a:p>
          <a:p>
            <a:pPr lvl="1"/>
            <a:r>
              <a:rPr lang="en-US" sz="2400" i="1" dirty="0">
                <a:solidFill>
                  <a:schemeClr val="accent1">
                    <a:lumMod val="20000"/>
                    <a:lumOff val="80000"/>
                  </a:schemeClr>
                </a:solidFill>
              </a:rPr>
              <a:t>Our book is meant to be suggestive only. We realize we know only a little. God will constantly disclose more to you and to us. </a:t>
            </a:r>
            <a:r>
              <a:rPr lang="en-US" sz="2400" b="1" i="1" u="sng" dirty="0">
                <a:solidFill>
                  <a:schemeClr val="accent1">
                    <a:lumMod val="20000"/>
                    <a:lumOff val="80000"/>
                  </a:schemeClr>
                </a:solidFill>
              </a:rPr>
              <a:t>Ask Him in your morning meditation what you can do each day for the man who is still sick. The answers will come, if your own house is in order. </a:t>
            </a:r>
            <a:r>
              <a:rPr lang="en-US" sz="2400" i="1" dirty="0">
                <a:solidFill>
                  <a:schemeClr val="accent1">
                    <a:lumMod val="20000"/>
                    <a:lumOff val="80000"/>
                  </a:schemeClr>
                </a:solidFill>
              </a:rPr>
              <a:t>But obviously you cannot transmit something you haven’t got. See to it that your relationship with Him is right, and great events will come to pass for you and countless others. This is the Great Fact for us. </a:t>
            </a:r>
          </a:p>
        </p:txBody>
      </p:sp>
      <p:pic>
        <p:nvPicPr>
          <p:cNvPr id="6" name="Picture 5" descr="A book cover with a blue background&#10;&#10;Description automatically generated">
            <a:extLst>
              <a:ext uri="{FF2B5EF4-FFF2-40B4-BE49-F238E27FC236}">
                <a16:creationId xmlns:a16="http://schemas.microsoft.com/office/drawing/2014/main" id="{6CFDECF3-BE6F-70C7-0BDF-477C59C10DE1}"/>
              </a:ext>
            </a:extLst>
          </p:cNvPr>
          <p:cNvPicPr>
            <a:picLocks noChangeAspect="1"/>
          </p:cNvPicPr>
          <p:nvPr/>
        </p:nvPicPr>
        <p:blipFill rotWithShape="1">
          <a:blip r:embed="rId6"/>
          <a:srcRect l="7110" t="5201" r="7897" b="4673"/>
          <a:stretch/>
        </p:blipFill>
        <p:spPr>
          <a:xfrm>
            <a:off x="793376" y="2502027"/>
            <a:ext cx="2431229" cy="3506993"/>
          </a:xfrm>
          <a:prstGeom prst="rect">
            <a:avLst/>
          </a:prstGeom>
          <a:ln>
            <a:noFill/>
          </a:ln>
          <a:effectLst>
            <a:softEdge rad="112500"/>
          </a:effectLst>
        </p:spPr>
      </p:pic>
      <p:pic>
        <p:nvPicPr>
          <p:cNvPr id="8" name="Picture 7" descr="A close-up of a person&#10;&#10;Description automatically generated">
            <a:extLst>
              <a:ext uri="{FF2B5EF4-FFF2-40B4-BE49-F238E27FC236}">
                <a16:creationId xmlns:a16="http://schemas.microsoft.com/office/drawing/2014/main" id="{7DDABF5B-1E23-D077-FF29-19D4FE0884BC}"/>
              </a:ext>
            </a:extLst>
          </p:cNvPr>
          <p:cNvPicPr>
            <a:picLocks noChangeAspect="1"/>
          </p:cNvPicPr>
          <p:nvPr/>
        </p:nvPicPr>
        <p:blipFill>
          <a:blip r:embed="rId7"/>
          <a:stretch>
            <a:fillRect/>
          </a:stretch>
        </p:blipFill>
        <p:spPr>
          <a:xfrm>
            <a:off x="1164515" y="0"/>
            <a:ext cx="1688951" cy="2202600"/>
          </a:xfrm>
          <a:prstGeom prst="rect">
            <a:avLst/>
          </a:prstGeom>
          <a:ln>
            <a:noFill/>
          </a:ln>
          <a:effectLst>
            <a:softEdge rad="112500"/>
          </a:effectLst>
        </p:spPr>
      </p:pic>
      <p:pic>
        <p:nvPicPr>
          <p:cNvPr id="10" name="Picture 9" descr="A close-up of an old person&#10;&#10;Description automatically generated">
            <a:extLst>
              <a:ext uri="{FF2B5EF4-FFF2-40B4-BE49-F238E27FC236}">
                <a16:creationId xmlns:a16="http://schemas.microsoft.com/office/drawing/2014/main" id="{3ACA1B7C-8CF6-088C-E832-64347A4001DD}"/>
              </a:ext>
            </a:extLst>
          </p:cNvPr>
          <p:cNvPicPr>
            <a:picLocks noChangeAspect="1"/>
          </p:cNvPicPr>
          <p:nvPr/>
        </p:nvPicPr>
        <p:blipFill>
          <a:blip r:embed="rId8"/>
          <a:stretch>
            <a:fillRect/>
          </a:stretch>
        </p:blipFill>
        <p:spPr>
          <a:xfrm flipH="1">
            <a:off x="9085930" y="0"/>
            <a:ext cx="1312215" cy="2244797"/>
          </a:xfrm>
          <a:prstGeom prst="rect">
            <a:avLst/>
          </a:prstGeom>
          <a:ln>
            <a:noFill/>
          </a:ln>
          <a:effectLst>
            <a:softEdge rad="112500"/>
          </a:effectLst>
        </p:spPr>
      </p:pic>
      <p:pic>
        <p:nvPicPr>
          <p:cNvPr id="11" name="12 Close of stop 12">
            <a:hlinkClick r:id="" action="ppaction://media"/>
            <a:extLst>
              <a:ext uri="{FF2B5EF4-FFF2-40B4-BE49-F238E27FC236}">
                <a16:creationId xmlns:a16="http://schemas.microsoft.com/office/drawing/2014/main" id="{38BDD2E8-120A-7214-A5F6-C31151FF78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75330" y="5623141"/>
            <a:ext cx="487363" cy="487363"/>
          </a:xfrm>
          <a:prstGeom prst="rect">
            <a:avLst/>
          </a:prstGeom>
        </p:spPr>
      </p:pic>
    </p:spTree>
    <p:extLst>
      <p:ext uri="{BB962C8B-B14F-4D97-AF65-F5344CB8AC3E}">
        <p14:creationId xmlns:p14="http://schemas.microsoft.com/office/powerpoint/2010/main" val="74237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5543061B-4644-73AB-EB89-FA1DB675A93C}"/>
              </a:ext>
            </a:extLst>
          </p:cNvPr>
          <p:cNvSpPr txBox="1">
            <a:spLocks/>
          </p:cNvSpPr>
          <p:nvPr/>
        </p:nvSpPr>
        <p:spPr>
          <a:xfrm>
            <a:off x="1761348" y="272847"/>
            <a:ext cx="8669303" cy="630796"/>
          </a:xfrm>
          <a:prstGeom prst="rect">
            <a:avLst/>
          </a:prstGeom>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3200" dirty="0">
                <a:solidFill>
                  <a:schemeClr val="bg1"/>
                </a:solidFill>
              </a:rPr>
              <a:t>Step 12  - </a:t>
            </a:r>
            <a:r>
              <a:rPr lang="en-US" sz="3200" dirty="0">
                <a:solidFill>
                  <a:schemeClr val="bg1"/>
                </a:solidFill>
                <a:hlinkClick r:id="rId2"/>
              </a:rPr>
              <a:t>A Vision For You - Chapter 11</a:t>
            </a:r>
            <a:endParaRPr lang="en-US" sz="3200" dirty="0"/>
          </a:p>
        </p:txBody>
      </p:sp>
      <p:sp>
        <p:nvSpPr>
          <p:cNvPr id="4" name="TextBox 3">
            <a:extLst>
              <a:ext uri="{FF2B5EF4-FFF2-40B4-BE49-F238E27FC236}">
                <a16:creationId xmlns:a16="http://schemas.microsoft.com/office/drawing/2014/main" id="{5E6576EE-240B-C566-411B-AA66628EC4A9}"/>
              </a:ext>
            </a:extLst>
          </p:cNvPr>
          <p:cNvSpPr txBox="1"/>
          <p:nvPr/>
        </p:nvSpPr>
        <p:spPr>
          <a:xfrm>
            <a:off x="583603" y="903643"/>
            <a:ext cx="7506148" cy="5262979"/>
          </a:xfrm>
          <a:prstGeom prst="rect">
            <a:avLst/>
          </a:prstGeom>
          <a:noFill/>
        </p:spPr>
        <p:txBody>
          <a:bodyPr wrap="square">
            <a:spAutoFit/>
          </a:bodyPr>
          <a:lstStyle/>
          <a:p>
            <a:r>
              <a:rPr lang="en-US" sz="2400" dirty="0">
                <a:hlinkClick r:id="rId2"/>
              </a:rPr>
              <a:t>AA Big Book – A Vision For You (Page 164)</a:t>
            </a:r>
            <a:endParaRPr lang="en-US" sz="2400" dirty="0"/>
          </a:p>
          <a:p>
            <a:pPr lvl="1"/>
            <a:r>
              <a:rPr lang="en-US" sz="2400" b="1" i="1" dirty="0"/>
              <a:t>Abandon yourself to God as you understand God.</a:t>
            </a:r>
          </a:p>
          <a:p>
            <a:pPr lvl="2"/>
            <a:r>
              <a:rPr lang="en-US" sz="2400" dirty="0">
                <a:solidFill>
                  <a:schemeClr val="accent1"/>
                </a:solidFill>
              </a:rPr>
              <a:t>Steps One, Two and Three</a:t>
            </a:r>
          </a:p>
          <a:p>
            <a:pPr lvl="1"/>
            <a:r>
              <a:rPr lang="en-US" sz="2400" b="1" i="1" dirty="0"/>
              <a:t>Admit your faults to Him and to your fellows. </a:t>
            </a:r>
          </a:p>
          <a:p>
            <a:pPr lvl="2"/>
            <a:r>
              <a:rPr lang="en-US" sz="2400" dirty="0">
                <a:solidFill>
                  <a:schemeClr val="accent1"/>
                </a:solidFill>
              </a:rPr>
              <a:t>Steps Four, Five, Six and Seven</a:t>
            </a:r>
          </a:p>
          <a:p>
            <a:pPr lvl="1"/>
            <a:r>
              <a:rPr lang="en-US" sz="2400" b="1" i="1" dirty="0"/>
              <a:t>Clear away the wreckage of your past. </a:t>
            </a:r>
          </a:p>
          <a:p>
            <a:pPr lvl="2"/>
            <a:r>
              <a:rPr lang="en-US" sz="2400" dirty="0">
                <a:solidFill>
                  <a:schemeClr val="accent1"/>
                </a:solidFill>
              </a:rPr>
              <a:t>Steps Eight and Nine</a:t>
            </a:r>
          </a:p>
          <a:p>
            <a:pPr lvl="1"/>
            <a:r>
              <a:rPr lang="en-US" sz="2400" b="1" i="1" dirty="0"/>
              <a:t>Give freely of what you find and join us. </a:t>
            </a:r>
          </a:p>
          <a:p>
            <a:pPr lvl="2"/>
            <a:r>
              <a:rPr lang="en-US" sz="2400" dirty="0">
                <a:solidFill>
                  <a:schemeClr val="accent1"/>
                </a:solidFill>
              </a:rPr>
              <a:t>Steps Ten, Eleven, and Twelve.</a:t>
            </a:r>
          </a:p>
          <a:p>
            <a:pPr lvl="1"/>
            <a:r>
              <a:rPr lang="en-US" sz="2400" b="1" i="1" dirty="0"/>
              <a:t>We shall be with you in the Fellowship of the Spirit, and you will surely meet some of us as you trudge the Road of Happy Destiny. </a:t>
            </a:r>
          </a:p>
          <a:p>
            <a:pPr lvl="1"/>
            <a:endParaRPr lang="en-US" sz="2400" i="1" dirty="0"/>
          </a:p>
          <a:p>
            <a:pPr lvl="1"/>
            <a:r>
              <a:rPr lang="en-US" sz="2400" b="1" i="1" dirty="0"/>
              <a:t>May </a:t>
            </a:r>
            <a:r>
              <a:rPr lang="en-US" sz="2400" b="1" dirty="0"/>
              <a:t>God bless you and keep you—until then.</a:t>
            </a:r>
          </a:p>
        </p:txBody>
      </p:sp>
      <p:pic>
        <p:nvPicPr>
          <p:cNvPr id="5" name="Picture 4" descr="A list of things that are written in black&#10;&#10;Description automatically generated">
            <a:extLst>
              <a:ext uri="{FF2B5EF4-FFF2-40B4-BE49-F238E27FC236}">
                <a16:creationId xmlns:a16="http://schemas.microsoft.com/office/drawing/2014/main" id="{1D1DEE0D-F4ED-B4D1-4060-BC96543274DD}"/>
              </a:ext>
            </a:extLst>
          </p:cNvPr>
          <p:cNvPicPr>
            <a:picLocks noChangeAspect="1"/>
          </p:cNvPicPr>
          <p:nvPr/>
        </p:nvPicPr>
        <p:blipFill>
          <a:blip r:embed="rId3">
            <a:alphaModFix amt="70000"/>
          </a:blip>
          <a:stretch>
            <a:fillRect/>
          </a:stretch>
        </p:blipFill>
        <p:spPr>
          <a:xfrm>
            <a:off x="8485093" y="961112"/>
            <a:ext cx="3123304" cy="5205510"/>
          </a:xfrm>
          <a:prstGeom prst="rect">
            <a:avLst/>
          </a:prstGeom>
          <a:ln>
            <a:noFill/>
          </a:ln>
          <a:effectLst>
            <a:softEdge rad="112500"/>
          </a:effectLst>
        </p:spPr>
      </p:pic>
    </p:spTree>
    <p:extLst>
      <p:ext uri="{BB962C8B-B14F-4D97-AF65-F5344CB8AC3E}">
        <p14:creationId xmlns:p14="http://schemas.microsoft.com/office/powerpoint/2010/main" val="2783832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9056B2D-7EF7-31E5-FC50-F29E8EE2B234}"/>
            </a:ext>
          </a:extLst>
        </p:cNvPr>
        <p:cNvGrpSpPr/>
        <p:nvPr/>
      </p:nvGrpSpPr>
      <p:grpSpPr>
        <a:xfrm>
          <a:off x="0" y="0"/>
          <a:ext cx="0" cy="0"/>
          <a:chOff x="0" y="0"/>
          <a:chExt cx="0" cy="0"/>
        </a:xfrm>
      </p:grpSpPr>
      <p:sp>
        <p:nvSpPr>
          <p:cNvPr id="2" name="Subtitle 5">
            <a:extLst>
              <a:ext uri="{FF2B5EF4-FFF2-40B4-BE49-F238E27FC236}">
                <a16:creationId xmlns:a16="http://schemas.microsoft.com/office/drawing/2014/main" id="{6713B4BC-793F-7963-ADC7-D55757956909}"/>
              </a:ext>
            </a:extLst>
          </p:cNvPr>
          <p:cNvSpPr txBox="1">
            <a:spLocks/>
          </p:cNvSpPr>
          <p:nvPr/>
        </p:nvSpPr>
        <p:spPr>
          <a:xfrm>
            <a:off x="1847409" y="0"/>
            <a:ext cx="8669303" cy="758286"/>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4800" dirty="0">
                <a:solidFill>
                  <a:schemeClr val="bg1"/>
                </a:solidFill>
              </a:rPr>
              <a:t>Step 12  - </a:t>
            </a:r>
            <a:r>
              <a:rPr lang="en-US" sz="4800" dirty="0">
                <a:solidFill>
                  <a:schemeClr val="bg1"/>
                </a:solidFill>
                <a:hlinkClick r:id="rId4"/>
              </a:rPr>
              <a:t>Working With Others</a:t>
            </a:r>
            <a:r>
              <a:rPr lang="en-US" sz="4800" dirty="0">
                <a:solidFill>
                  <a:schemeClr val="bg1"/>
                </a:solidFill>
              </a:rPr>
              <a:t> </a:t>
            </a:r>
            <a:endParaRPr lang="en-US" sz="4800" dirty="0"/>
          </a:p>
        </p:txBody>
      </p:sp>
      <p:pic>
        <p:nvPicPr>
          <p:cNvPr id="6" name="Online Media 5" title="BILL WILSON'S OWN STORY">
            <a:hlinkClick r:id="" action="ppaction://media"/>
            <a:extLst>
              <a:ext uri="{FF2B5EF4-FFF2-40B4-BE49-F238E27FC236}">
                <a16:creationId xmlns:a16="http://schemas.microsoft.com/office/drawing/2014/main" id="{F5BDD241-1519-3EBD-F845-94F44159EF0F}"/>
              </a:ext>
            </a:extLst>
          </p:cNvPr>
          <p:cNvPicPr>
            <a:picLocks noRot="1" noChangeAspect="1"/>
          </p:cNvPicPr>
          <p:nvPr>
            <a:videoFile r:link="rId1"/>
          </p:nvPr>
        </p:nvPicPr>
        <p:blipFill>
          <a:blip r:embed="rId5"/>
          <a:stretch>
            <a:fillRect/>
          </a:stretch>
        </p:blipFill>
        <p:spPr>
          <a:xfrm>
            <a:off x="1366221" y="902040"/>
            <a:ext cx="9953700" cy="5619444"/>
          </a:xfrm>
          <a:prstGeom prst="rect">
            <a:avLst/>
          </a:prstGeom>
        </p:spPr>
      </p:pic>
      <p:sp>
        <p:nvSpPr>
          <p:cNvPr id="7" name="TextBox 6">
            <a:extLst>
              <a:ext uri="{FF2B5EF4-FFF2-40B4-BE49-F238E27FC236}">
                <a16:creationId xmlns:a16="http://schemas.microsoft.com/office/drawing/2014/main" id="{0DF4F6E2-5355-F10E-1F65-B0BEFB100C47}"/>
              </a:ext>
            </a:extLst>
          </p:cNvPr>
          <p:cNvSpPr txBox="1"/>
          <p:nvPr/>
        </p:nvSpPr>
        <p:spPr>
          <a:xfrm>
            <a:off x="5607610" y="6521484"/>
            <a:ext cx="1871831" cy="276999"/>
          </a:xfrm>
          <a:prstGeom prst="rect">
            <a:avLst/>
          </a:prstGeom>
          <a:noFill/>
        </p:spPr>
        <p:txBody>
          <a:bodyPr wrap="square" rtlCol="0">
            <a:spAutoFit/>
          </a:bodyPr>
          <a:lstStyle/>
          <a:p>
            <a:r>
              <a:rPr lang="en-US" sz="1200" dirty="0">
                <a:hlinkClick r:id="rId6"/>
              </a:rPr>
              <a:t>Video Link: 51:38 - 53:49</a:t>
            </a:r>
            <a:endParaRPr lang="en-US" sz="1200" dirty="0"/>
          </a:p>
        </p:txBody>
      </p:sp>
    </p:spTree>
    <p:extLst>
      <p:ext uri="{BB962C8B-B14F-4D97-AF65-F5344CB8AC3E}">
        <p14:creationId xmlns:p14="http://schemas.microsoft.com/office/powerpoint/2010/main" val="317578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18000">
              <a:schemeClr val="accent1">
                <a:lumMod val="45000"/>
                <a:lumOff val="55000"/>
              </a:schemeClr>
            </a:gs>
            <a:gs pos="9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9056B2D-7EF7-31E5-FC50-F29E8EE2B234}"/>
            </a:ext>
          </a:extLst>
        </p:cNvPr>
        <p:cNvGrpSpPr/>
        <p:nvPr/>
      </p:nvGrpSpPr>
      <p:grpSpPr>
        <a:xfrm>
          <a:off x="0" y="0"/>
          <a:ext cx="0" cy="0"/>
          <a:chOff x="0" y="0"/>
          <a:chExt cx="0" cy="0"/>
        </a:xfrm>
      </p:grpSpPr>
      <p:sp>
        <p:nvSpPr>
          <p:cNvPr id="2" name="Subtitle 5">
            <a:extLst>
              <a:ext uri="{FF2B5EF4-FFF2-40B4-BE49-F238E27FC236}">
                <a16:creationId xmlns:a16="http://schemas.microsoft.com/office/drawing/2014/main" id="{6713B4BC-793F-7963-ADC7-D55757956909}"/>
              </a:ext>
            </a:extLst>
          </p:cNvPr>
          <p:cNvSpPr txBox="1">
            <a:spLocks/>
          </p:cNvSpPr>
          <p:nvPr/>
        </p:nvSpPr>
        <p:spPr>
          <a:xfrm>
            <a:off x="1847409" y="0"/>
            <a:ext cx="8669303" cy="758286"/>
          </a:xfrm>
          <a:prstGeom prst="rect">
            <a:avLst/>
          </a:prstGeom>
          <a:noFill/>
        </p:spPr>
        <p:txBody>
          <a:bodyP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4800" dirty="0">
                <a:solidFill>
                  <a:schemeClr val="bg1"/>
                </a:solidFill>
              </a:rPr>
              <a:t>Step 12  - </a:t>
            </a:r>
            <a:r>
              <a:rPr lang="en-US" sz="4800" dirty="0">
                <a:solidFill>
                  <a:schemeClr val="bg1"/>
                </a:solidFill>
                <a:hlinkClick r:id="rId4"/>
              </a:rPr>
              <a:t>Working With Others</a:t>
            </a:r>
            <a:r>
              <a:rPr lang="en-US" sz="4800" dirty="0">
                <a:solidFill>
                  <a:schemeClr val="bg1"/>
                </a:solidFill>
              </a:rPr>
              <a:t> </a:t>
            </a:r>
            <a:endParaRPr lang="en-US" sz="4800" dirty="0"/>
          </a:p>
        </p:txBody>
      </p:sp>
      <p:sp>
        <p:nvSpPr>
          <p:cNvPr id="7" name="TextBox 6">
            <a:extLst>
              <a:ext uri="{FF2B5EF4-FFF2-40B4-BE49-F238E27FC236}">
                <a16:creationId xmlns:a16="http://schemas.microsoft.com/office/drawing/2014/main" id="{0DF4F6E2-5355-F10E-1F65-B0BEFB100C47}"/>
              </a:ext>
            </a:extLst>
          </p:cNvPr>
          <p:cNvSpPr txBox="1"/>
          <p:nvPr/>
        </p:nvSpPr>
        <p:spPr>
          <a:xfrm>
            <a:off x="5451979" y="6521483"/>
            <a:ext cx="1288042" cy="276999"/>
          </a:xfrm>
          <a:prstGeom prst="rect">
            <a:avLst/>
          </a:prstGeom>
          <a:noFill/>
        </p:spPr>
        <p:txBody>
          <a:bodyPr wrap="square" rtlCol="0">
            <a:spAutoFit/>
          </a:bodyPr>
          <a:lstStyle/>
          <a:p>
            <a:r>
              <a:rPr lang="en-US" sz="1200" dirty="0">
                <a:hlinkClick r:id="rId5"/>
              </a:rPr>
              <a:t>Video Link: 58:38</a:t>
            </a:r>
            <a:endParaRPr lang="en-US" sz="1200" dirty="0"/>
          </a:p>
        </p:txBody>
      </p:sp>
      <p:pic>
        <p:nvPicPr>
          <p:cNvPr id="3" name="Online Media 2" title="BILL WILSON'S OWN STORY">
            <a:hlinkClick r:id="" action="ppaction://media"/>
            <a:extLst>
              <a:ext uri="{FF2B5EF4-FFF2-40B4-BE49-F238E27FC236}">
                <a16:creationId xmlns:a16="http://schemas.microsoft.com/office/drawing/2014/main" id="{8E56FB2A-C1E3-4658-E999-DB3840058004}"/>
              </a:ext>
            </a:extLst>
          </p:cNvPr>
          <p:cNvPicPr>
            <a:picLocks noRot="1" noChangeAspect="1"/>
          </p:cNvPicPr>
          <p:nvPr>
            <a:videoFile r:link="rId1"/>
          </p:nvPr>
        </p:nvPicPr>
        <p:blipFill>
          <a:blip r:embed="rId6"/>
          <a:stretch>
            <a:fillRect/>
          </a:stretch>
        </p:blipFill>
        <p:spPr>
          <a:xfrm>
            <a:off x="1280513" y="872676"/>
            <a:ext cx="9803093" cy="5534417"/>
          </a:xfrm>
          <a:prstGeom prst="rect">
            <a:avLst/>
          </a:prstGeom>
        </p:spPr>
      </p:pic>
    </p:spTree>
    <p:extLst>
      <p:ext uri="{BB962C8B-B14F-4D97-AF65-F5344CB8AC3E}">
        <p14:creationId xmlns:p14="http://schemas.microsoft.com/office/powerpoint/2010/main" val="278061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Mic and audio filter">
            <a:extLst>
              <a:ext uri="{FF2B5EF4-FFF2-40B4-BE49-F238E27FC236}">
                <a16:creationId xmlns:a16="http://schemas.microsoft.com/office/drawing/2014/main" id="{577B59D2-5BE6-838E-3AF7-DFF2754F5F25}"/>
              </a:ext>
            </a:extLst>
          </p:cNvPr>
          <p:cNvPicPr>
            <a:picLocks noChangeAspect="1"/>
          </p:cNvPicPr>
          <p:nvPr/>
        </p:nvPicPr>
        <p:blipFill>
          <a:blip r:embed="rId3">
            <a:duotone>
              <a:schemeClr val="accent1">
                <a:shade val="45000"/>
                <a:satMod val="135000"/>
              </a:schemeClr>
              <a:prstClr val="white"/>
            </a:duotone>
            <a:alphaModFix amt="60000"/>
          </a:blip>
          <a:srcRect t="15730"/>
          <a:stretch/>
        </p:blipFill>
        <p:spPr>
          <a:xfrm>
            <a:off x="20" y="-1"/>
            <a:ext cx="12191980" cy="6858001"/>
          </a:xfrm>
          <a:prstGeom prst="rect">
            <a:avLst/>
          </a:prstGeom>
        </p:spPr>
      </p:pic>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normAutofit/>
          </a:bodyPr>
          <a:lstStyle/>
          <a:p>
            <a:r>
              <a:rPr lang="en-US"/>
              <a:t>Moderator, please stop the recording</a:t>
            </a:r>
          </a:p>
        </p:txBody>
      </p:sp>
      <p:sp>
        <p:nvSpPr>
          <p:cNvPr id="3" name="Subtitle 2">
            <a:extLst>
              <a:ext uri="{FF2B5EF4-FFF2-40B4-BE49-F238E27FC236}">
                <a16:creationId xmlns:a16="http://schemas.microsoft.com/office/drawing/2014/main" id="{EC041828-7062-BBD7-CB00-D490B8829371}"/>
              </a:ext>
            </a:extLst>
          </p:cNvPr>
          <p:cNvSpPr>
            <a:spLocks noGrp="1"/>
          </p:cNvSpPr>
          <p:nvPr>
            <p:ph type="subTitle" idx="1"/>
          </p:nvPr>
        </p:nvSpPr>
        <p:spPr>
          <a:gradFill>
            <a:gsLst>
              <a:gs pos="14000">
                <a:schemeClr val="accent1">
                  <a:lumMod val="5000"/>
                  <a:lumOff val="95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p:spPr>
        <p:txBody>
          <a:bodyPr>
            <a:normAutofit/>
          </a:bodyPr>
          <a:lstStyle/>
          <a:p>
            <a:r>
              <a:rPr lang="en-US" sz="4400" b="1">
                <a:solidFill>
                  <a:srgbClr val="002060"/>
                </a:solidFill>
              </a:rPr>
              <a:t>Surrender School Closing Announcements?</a:t>
            </a:r>
          </a:p>
        </p:txBody>
      </p:sp>
    </p:spTree>
    <p:extLst>
      <p:ext uri="{BB962C8B-B14F-4D97-AF65-F5344CB8AC3E}">
        <p14:creationId xmlns:p14="http://schemas.microsoft.com/office/powerpoint/2010/main" val="18452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normAutofit/>
          </a:bodyPr>
          <a:lstStyle/>
          <a:p>
            <a:pPr algn="ctr"/>
            <a:r>
              <a:rPr lang="en-US" sz="6600"/>
              <a:t>SERENITY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418777" y="2514600"/>
            <a:ext cx="11351269" cy="2800767"/>
          </a:xfrm>
          <a:prstGeom prst="rect">
            <a:avLst/>
          </a:prstGeom>
          <a:noFill/>
        </p:spPr>
        <p:txBody>
          <a:bodyPr wrap="square" rtlCol="0">
            <a:spAutoFit/>
          </a:bodyPr>
          <a:lstStyle/>
          <a:p>
            <a:r>
              <a:rPr lang="en-US" sz="4400" b="1">
                <a:solidFill>
                  <a:schemeClr val="accent1"/>
                </a:solidFill>
                <a:latin typeface="+mj-lt"/>
                <a:ea typeface="+mj-ea"/>
                <a:cs typeface="+mj-cs"/>
              </a:rPr>
              <a:t>God grant me the serenity to accept the things I can not change, the courage to change the things I can and the wisdom to know the difference.</a:t>
            </a:r>
          </a:p>
        </p:txBody>
      </p:sp>
    </p:spTree>
    <p:extLst>
      <p:ext uri="{BB962C8B-B14F-4D97-AF65-F5344CB8AC3E}">
        <p14:creationId xmlns:p14="http://schemas.microsoft.com/office/powerpoint/2010/main" val="2958328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a:xfrm>
            <a:off x="1143001" y="131135"/>
            <a:ext cx="9905998" cy="1905000"/>
          </a:xfrm>
        </p:spPr>
        <p:txBody>
          <a:bodyPr>
            <a:normAutofit/>
          </a:bodyPr>
          <a:lstStyle/>
          <a:p>
            <a:pPr algn="ctr"/>
            <a:r>
              <a:rPr lang="en-US" sz="6600"/>
              <a:t>SET ASIDE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4154984"/>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400">
                <a:solidFill>
                  <a:schemeClr val="accent6">
                    <a:lumMod val="50000"/>
                  </a:schemeClr>
                </a:solidFill>
                <a:latin typeface="+mj-lt"/>
                <a:ea typeface="+mj-ea"/>
                <a:cs typeface="+mj-cs"/>
              </a:rPr>
              <a:t>God, please set aside everything I think I know about myself, my emotional sobriety, the 12 Steps and You; for an open mind and a new experience of myself, my emotional sobriety, the 12 Steps and especially You!</a:t>
            </a:r>
          </a:p>
        </p:txBody>
      </p:sp>
    </p:spTree>
    <p:extLst>
      <p:ext uri="{BB962C8B-B14F-4D97-AF65-F5344CB8AC3E}">
        <p14:creationId xmlns:p14="http://schemas.microsoft.com/office/powerpoint/2010/main" val="171224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A79B-9AC2-A022-157C-F0FC7F1F6C9F}"/>
              </a:ext>
            </a:extLst>
          </p:cNvPr>
          <p:cNvSpPr>
            <a:spLocks noGrp="1"/>
          </p:cNvSpPr>
          <p:nvPr>
            <p:ph type="title"/>
          </p:nvPr>
        </p:nvSpPr>
        <p:spPr>
          <a:xfrm>
            <a:off x="1329852" y="315377"/>
            <a:ext cx="9875520" cy="1356360"/>
          </a:xfrm>
        </p:spPr>
        <p:txBody>
          <a:bodyPr>
            <a:normAutofit/>
          </a:bodyPr>
          <a:lstStyle/>
          <a:p>
            <a:pPr algn="ctr"/>
            <a:r>
              <a:rPr lang="en-US"/>
              <a:t>Joe and Charlie - Big Book Study</a:t>
            </a:r>
            <a:br>
              <a:rPr lang="en-US"/>
            </a:br>
            <a:r>
              <a:rPr lang="en-US" b="1"/>
              <a:t>September 1 – November 3</a:t>
            </a:r>
          </a:p>
        </p:txBody>
      </p:sp>
      <p:sp>
        <p:nvSpPr>
          <p:cNvPr id="7" name="Content Placeholder 6">
            <a:extLst>
              <a:ext uri="{FF2B5EF4-FFF2-40B4-BE49-F238E27FC236}">
                <a16:creationId xmlns:a16="http://schemas.microsoft.com/office/drawing/2014/main" id="{459218C5-8748-314C-4B93-6A494192C3B0}"/>
              </a:ext>
            </a:extLst>
          </p:cNvPr>
          <p:cNvSpPr>
            <a:spLocks noGrp="1"/>
          </p:cNvSpPr>
          <p:nvPr>
            <p:ph sz="half" idx="1"/>
          </p:nvPr>
        </p:nvSpPr>
        <p:spPr>
          <a:xfrm>
            <a:off x="250276" y="2006407"/>
            <a:ext cx="5845724" cy="2532648"/>
          </a:xfrm>
        </p:spPr>
        <p:txBody>
          <a:bodyPr>
            <a:normAutofit fontScale="92500" lnSpcReduction="10000"/>
          </a:bodyPr>
          <a:lstStyle/>
          <a:p>
            <a:r>
              <a:rPr lang="en-US" sz="1800" dirty="0">
                <a:solidFill>
                  <a:schemeClr val="accent1">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AA History</a:t>
            </a:r>
            <a:endParaRPr lang="en-US" sz="1800" dirty="0">
              <a:solidFill>
                <a:schemeClr val="accent1">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The Doctor’s Opinion </a:t>
            </a:r>
            <a:endPar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Bill’s Story</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There is a Solution</a:t>
            </a:r>
            <a:endPar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More About Alcoholism and We Agnostics</a:t>
            </a:r>
            <a:endPar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8C24CB9B-572C-C983-EDDB-8A4BC60370B0}"/>
              </a:ext>
            </a:extLst>
          </p:cNvPr>
          <p:cNvSpPr>
            <a:spLocks noGrp="1"/>
          </p:cNvSpPr>
          <p:nvPr>
            <p:ph sz="half" idx="2"/>
          </p:nvPr>
        </p:nvSpPr>
        <p:spPr>
          <a:xfrm>
            <a:off x="6267612" y="2057400"/>
            <a:ext cx="4750908" cy="2532647"/>
          </a:xfrm>
        </p:spPr>
        <p:txBody>
          <a:bodyPr>
            <a:normAutofit fontScale="92500" lnSpcReduction="10000"/>
          </a:bodyPr>
          <a:lstStyle/>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Step 1, Step 2</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and </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Step 3</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(HOW IT WORKS)</a:t>
            </a: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Step 4</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 Part 1 – (How It Works)</a:t>
            </a: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Step 4</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 Part 2 – (How It Works)</a:t>
            </a:r>
          </a:p>
          <a:p>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Step 5, Step 6, Step 7, Step 8, and Step 9</a:t>
            </a:r>
            <a:r>
              <a:rPr lang="en-US" sz="1800"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(Into Action – Pages 72 – 84)</a:t>
            </a:r>
          </a:p>
          <a:p>
            <a:r>
              <a:rPr lang="en-US" sz="1800" b="1" dirty="0">
                <a:hlinkClick r:id="rId12"/>
              </a:rPr>
              <a:t>Step 10</a:t>
            </a:r>
            <a:r>
              <a:rPr lang="en-US" sz="1800" b="1" dirty="0"/>
              <a:t>, </a:t>
            </a:r>
            <a:r>
              <a:rPr lang="en-US" sz="1800" b="1" dirty="0">
                <a:hlinkClick r:id="rId13"/>
              </a:rPr>
              <a:t>Step 11</a:t>
            </a:r>
            <a:r>
              <a:rPr lang="en-US" sz="1800" b="1" dirty="0"/>
              <a:t>, </a:t>
            </a:r>
            <a:r>
              <a:rPr lang="en-US" sz="1800" b="1" dirty="0">
                <a:hlinkClick r:id="rId14"/>
              </a:rPr>
              <a:t>Step 12</a:t>
            </a:r>
            <a:r>
              <a:rPr lang="en-US" sz="1800" b="1" dirty="0"/>
              <a:t> </a:t>
            </a:r>
            <a:br>
              <a:rPr lang="en-US" sz="1800" b="1" dirty="0"/>
            </a:br>
            <a:r>
              <a:rPr lang="en-US" sz="1800" b="1" dirty="0"/>
              <a:t>(Into Action, Working with Others, and A Vision For You)</a:t>
            </a:r>
          </a:p>
        </p:txBody>
      </p:sp>
      <p:sp>
        <p:nvSpPr>
          <p:cNvPr id="10" name="TextBox 9">
            <a:extLst>
              <a:ext uri="{FF2B5EF4-FFF2-40B4-BE49-F238E27FC236}">
                <a16:creationId xmlns:a16="http://schemas.microsoft.com/office/drawing/2014/main" id="{0F07A9B2-707D-7EFB-9E2E-AE968E673A70}"/>
              </a:ext>
            </a:extLst>
          </p:cNvPr>
          <p:cNvSpPr txBox="1"/>
          <p:nvPr/>
        </p:nvSpPr>
        <p:spPr>
          <a:xfrm>
            <a:off x="3136441" y="5097879"/>
            <a:ext cx="5919117" cy="1200329"/>
          </a:xfrm>
          <a:prstGeom prst="rect">
            <a:avLst/>
          </a:prstGeom>
          <a:noFill/>
          <a:ln w="19050">
            <a:solidFill>
              <a:srgbClr val="92D050"/>
            </a:solidFill>
          </a:ln>
        </p:spPr>
        <p:txBody>
          <a:bodyPr wrap="square" rtlCol="0">
            <a:spAutoFit/>
          </a:bodyPr>
          <a:lstStyle/>
          <a:p>
            <a:r>
              <a:rPr lang="en-US">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YOUTUBE -  </a:t>
            </a:r>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5"/>
              </a:rPr>
              <a:t>12 Step Retro Speakers</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AA Big Book Online PDF - </a:t>
            </a:r>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6"/>
              </a:rPr>
              <a:t>AA Netherlands</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Link to Handout Source - </a:t>
            </a:r>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7"/>
              </a:rPr>
              <a:t>Take The 12</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History and Historical Fact Checks:  </a:t>
            </a:r>
            <a:r>
              <a:rPr lang="en-US">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hlinkClick r:id="rId18"/>
              </a:rPr>
              <a:t>Silkworth.net</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881544F-7ED2-0270-B915-24A379F31910}"/>
              </a:ext>
            </a:extLst>
          </p:cNvPr>
          <p:cNvSpPr txBox="1"/>
          <p:nvPr/>
        </p:nvSpPr>
        <p:spPr>
          <a:xfrm>
            <a:off x="2898895" y="4437261"/>
            <a:ext cx="6367702" cy="646331"/>
          </a:xfrm>
          <a:prstGeom prst="rect">
            <a:avLst/>
          </a:prstGeom>
          <a:noFill/>
        </p:spPr>
        <p:txBody>
          <a:bodyPr wrap="square" rtlCol="0">
            <a:spAutoFit/>
          </a:bodyPr>
          <a:lstStyle/>
          <a:p>
            <a:pPr algn="ctr"/>
            <a:r>
              <a:rPr lang="en-US" sz="3600">
                <a:solidFill>
                  <a:schemeClr val="accent1"/>
                </a:solidFill>
                <a:latin typeface="Calibri" panose="020F0502020204030204" pitchFamily="34" charset="0"/>
                <a:ea typeface="Calibri" panose="020F0502020204030204" pitchFamily="34" charset="0"/>
                <a:cs typeface="Times New Roman" panose="02020603050405020304" pitchFamily="18" charset="0"/>
              </a:rPr>
              <a:t>Source Credits:</a:t>
            </a:r>
          </a:p>
        </p:txBody>
      </p:sp>
    </p:spTree>
    <p:extLst>
      <p:ext uri="{BB962C8B-B14F-4D97-AF65-F5344CB8AC3E}">
        <p14:creationId xmlns:p14="http://schemas.microsoft.com/office/powerpoint/2010/main" val="27763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07C56-6DE4-0EBC-582E-A58F783EA1F3}"/>
              </a:ext>
            </a:extLst>
          </p:cNvPr>
          <p:cNvPicPr>
            <a:picLocks noChangeAspect="1"/>
          </p:cNvPicPr>
          <p:nvPr/>
        </p:nvPicPr>
        <p:blipFill>
          <a:blip r:embed="rId3"/>
          <a:stretch>
            <a:fillRect/>
          </a:stretch>
        </p:blipFill>
        <p:spPr>
          <a:xfrm>
            <a:off x="4678353" y="610729"/>
            <a:ext cx="5316167" cy="5483277"/>
          </a:xfrm>
          <a:prstGeom prst="rect">
            <a:avLst/>
          </a:prstGeom>
        </p:spPr>
      </p:pic>
      <p:graphicFrame>
        <p:nvGraphicFramePr>
          <p:cNvPr id="10" name="TextBox 7">
            <a:extLst>
              <a:ext uri="{FF2B5EF4-FFF2-40B4-BE49-F238E27FC236}">
                <a16:creationId xmlns:a16="http://schemas.microsoft.com/office/drawing/2014/main" id="{7B7C27A7-4E26-481A-5FBA-F1D4BE08A2DC}"/>
              </a:ext>
            </a:extLst>
          </p:cNvPr>
          <p:cNvGraphicFramePr/>
          <p:nvPr>
            <p:extLst>
              <p:ext uri="{D42A27DB-BD31-4B8C-83A1-F6EECF244321}">
                <p14:modId xmlns:p14="http://schemas.microsoft.com/office/powerpoint/2010/main" val="3440837438"/>
              </p:ext>
            </p:extLst>
          </p:nvPr>
        </p:nvGraphicFramePr>
        <p:xfrm>
          <a:off x="292399" y="1159974"/>
          <a:ext cx="4131568" cy="4384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12E142E3-7181-BB51-035C-CACDBD727B4A}"/>
              </a:ext>
            </a:extLst>
          </p:cNvPr>
          <p:cNvSpPr/>
          <p:nvPr/>
        </p:nvSpPr>
        <p:spPr>
          <a:xfrm>
            <a:off x="8112868" y="5141065"/>
            <a:ext cx="369652" cy="807396"/>
          </a:xfrm>
          <a:prstGeom prst="rect">
            <a:avLst/>
          </a:prstGeom>
          <a:solidFill>
            <a:schemeClr val="accent1">
              <a:alpha val="28000"/>
            </a:schemeClr>
          </a:solidFill>
          <a:ln>
            <a:solidFill>
              <a:schemeClr val="accent1">
                <a:lumMod val="75000"/>
              </a:schemeClr>
            </a:solidFill>
          </a:ln>
          <a:effectLst>
            <a:outerShdw blurRad="50800" dist="50800" dir="5400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ist of things that are written in black&#10;&#10;Description automatically generated">
            <a:extLst>
              <a:ext uri="{FF2B5EF4-FFF2-40B4-BE49-F238E27FC236}">
                <a16:creationId xmlns:a16="http://schemas.microsoft.com/office/drawing/2014/main" id="{9DB09F79-3D0B-1DB7-4136-D8BBA5F3BD38}"/>
              </a:ext>
            </a:extLst>
          </p:cNvPr>
          <p:cNvPicPr>
            <a:picLocks noChangeAspect="1"/>
          </p:cNvPicPr>
          <p:nvPr/>
        </p:nvPicPr>
        <p:blipFill>
          <a:blip r:embed="rId9"/>
          <a:stretch>
            <a:fillRect/>
          </a:stretch>
        </p:blipFill>
        <p:spPr>
          <a:xfrm>
            <a:off x="10248906" y="1980844"/>
            <a:ext cx="1645830" cy="2743051"/>
          </a:xfrm>
          <a:prstGeom prst="rect">
            <a:avLst/>
          </a:prstGeom>
        </p:spPr>
      </p:pic>
    </p:spTree>
    <p:extLst>
      <p:ext uri="{BB962C8B-B14F-4D97-AF65-F5344CB8AC3E}">
        <p14:creationId xmlns:p14="http://schemas.microsoft.com/office/powerpoint/2010/main" val="253522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Microphone and piano">
            <a:extLst>
              <a:ext uri="{FF2B5EF4-FFF2-40B4-BE49-F238E27FC236}">
                <a16:creationId xmlns:a16="http://schemas.microsoft.com/office/drawing/2014/main" id="{E849CB79-DF37-288D-6CC2-47B094D45B41}"/>
              </a:ext>
            </a:extLst>
          </p:cNvPr>
          <p:cNvPicPr>
            <a:picLocks noChangeAspect="1"/>
          </p:cNvPicPr>
          <p:nvPr/>
        </p:nvPicPr>
        <p:blipFill>
          <a:blip r:embed="rId3">
            <a:duotone>
              <a:schemeClr val="accent1">
                <a:shade val="45000"/>
                <a:satMod val="135000"/>
              </a:schemeClr>
              <a:prstClr val="white"/>
            </a:duotone>
            <a:alphaModFix amt="60000"/>
          </a:blip>
          <a:srcRect t="15094"/>
          <a:stretch/>
        </p:blipFill>
        <p:spPr>
          <a:xfrm>
            <a:off x="20" y="-1"/>
            <a:ext cx="12191980" cy="6858001"/>
          </a:xfrm>
          <a:prstGeom prst="rect">
            <a:avLst/>
          </a:prstGeom>
        </p:spPr>
      </p:pic>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normAutofit/>
          </a:bodyPr>
          <a:lstStyle/>
          <a:p>
            <a:r>
              <a:rPr lang="en-US"/>
              <a:t>Moderator, please start the recording</a:t>
            </a:r>
          </a:p>
        </p:txBody>
      </p:sp>
    </p:spTree>
    <p:extLst>
      <p:ext uri="{BB962C8B-B14F-4D97-AF65-F5344CB8AC3E}">
        <p14:creationId xmlns:p14="http://schemas.microsoft.com/office/powerpoint/2010/main" val="21494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1167319"/>
            <a:ext cx="9966960" cy="5171865"/>
          </a:xfrm>
        </p:spPr>
        <p:txBody>
          <a:bodyPr>
            <a:normAutofit fontScale="90000"/>
          </a:bodyPr>
          <a:lstStyle/>
          <a:p>
            <a:r>
              <a:rPr lang="en-US" dirty="0">
                <a:solidFill>
                  <a:schemeClr val="tx1"/>
                </a:solidFill>
              </a:rPr>
              <a:t>Surrender School</a:t>
            </a:r>
            <a:br>
              <a:rPr lang="en-US" dirty="0">
                <a:solidFill>
                  <a:schemeClr val="tx1"/>
                </a:solidFill>
              </a:rPr>
            </a:br>
            <a:r>
              <a:rPr lang="en-US" dirty="0">
                <a:solidFill>
                  <a:schemeClr val="tx1"/>
                </a:solidFill>
              </a:rPr>
              <a:t>Presents</a:t>
            </a:r>
            <a:br>
              <a:rPr lang="en-US" dirty="0">
                <a:solidFill>
                  <a:schemeClr val="tx1"/>
                </a:solidFill>
              </a:rPr>
            </a:br>
            <a:r>
              <a:rPr lang="en-US" dirty="0">
                <a:solidFill>
                  <a:schemeClr val="tx1"/>
                </a:solidFill>
              </a:rPr>
              <a:t>Joe &amp; Charlie</a:t>
            </a:r>
            <a:br>
              <a:rPr lang="en-US" dirty="0">
                <a:solidFill>
                  <a:schemeClr val="tx1"/>
                </a:solidFill>
              </a:rPr>
            </a:br>
            <a:r>
              <a:rPr lang="en-US" dirty="0">
                <a:solidFill>
                  <a:schemeClr val="tx1"/>
                </a:solidFill>
              </a:rPr>
              <a:t>Big Book Study</a:t>
            </a:r>
            <a:br>
              <a:rPr lang="en-US" dirty="0">
                <a:solidFill>
                  <a:schemeClr val="tx1"/>
                </a:solidFill>
              </a:rPr>
            </a:br>
            <a:br>
              <a:rPr lang="en-US" dirty="0">
                <a:solidFill>
                  <a:schemeClr val="tx1"/>
                </a:solidFill>
              </a:rPr>
            </a:br>
            <a:r>
              <a:rPr lang="en-US" dirty="0">
                <a:solidFill>
                  <a:schemeClr val="tx1"/>
                </a:solidFill>
              </a:rPr>
              <a:t>Week 10</a:t>
            </a:r>
            <a:br>
              <a:rPr lang="en-US" dirty="0">
                <a:solidFill>
                  <a:schemeClr val="tx1"/>
                </a:solidFill>
              </a:rPr>
            </a:br>
            <a:r>
              <a:rPr lang="en-US" dirty="0">
                <a:solidFill>
                  <a:schemeClr val="tx1"/>
                </a:solidFill>
              </a:rPr>
              <a:t>Steps 10 - 12</a:t>
            </a:r>
          </a:p>
        </p:txBody>
      </p:sp>
    </p:spTree>
    <p:extLst>
      <p:ext uri="{BB962C8B-B14F-4D97-AF65-F5344CB8AC3E}">
        <p14:creationId xmlns:p14="http://schemas.microsoft.com/office/powerpoint/2010/main" val="2288636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C9C963-9748-BD5B-ED27-09E2D4E950A3}"/>
              </a:ext>
            </a:extLst>
          </p:cNvPr>
          <p:cNvPicPr>
            <a:picLocks noChangeAspect="1"/>
          </p:cNvPicPr>
          <p:nvPr/>
        </p:nvPicPr>
        <p:blipFill>
          <a:blip r:embed="rId3">
            <a:alphaModFix amt="85000"/>
          </a:blip>
          <a:srcRect t="14197" b="14197"/>
          <a:stretch/>
        </p:blipFill>
        <p:spPr>
          <a:xfrm>
            <a:off x="223336" y="236221"/>
            <a:ext cx="3646837" cy="2785436"/>
          </a:xfrm>
          <a:prstGeom prst="rect">
            <a:avLst/>
          </a:prstGeom>
          <a:ln>
            <a:noFill/>
          </a:ln>
          <a:effectLst>
            <a:softEdge rad="112500"/>
          </a:effectLst>
        </p:spPr>
      </p:pic>
      <p:pic>
        <p:nvPicPr>
          <p:cNvPr id="8" name="Picture 7">
            <a:extLst>
              <a:ext uri="{FF2B5EF4-FFF2-40B4-BE49-F238E27FC236}">
                <a16:creationId xmlns:a16="http://schemas.microsoft.com/office/drawing/2014/main" id="{BAF58A30-4FEE-D906-38FF-B39FDC3CBC64}"/>
              </a:ext>
            </a:extLst>
          </p:cNvPr>
          <p:cNvPicPr>
            <a:picLocks noChangeAspect="1"/>
          </p:cNvPicPr>
          <p:nvPr/>
        </p:nvPicPr>
        <p:blipFill>
          <a:blip r:embed="rId4">
            <a:alphaModFix amt="85000"/>
          </a:blip>
          <a:srcRect t="12252" b="12252"/>
          <a:stretch/>
        </p:blipFill>
        <p:spPr>
          <a:xfrm>
            <a:off x="223336" y="3347312"/>
            <a:ext cx="3646837" cy="3274467"/>
          </a:xfrm>
          <a:prstGeom prst="rect">
            <a:avLst/>
          </a:prstGeom>
          <a:ln>
            <a:noFill/>
          </a:ln>
          <a:effectLst>
            <a:softEdge rad="112500"/>
          </a:effectLst>
        </p:spPr>
      </p:pic>
      <p:sp>
        <p:nvSpPr>
          <p:cNvPr id="4" name="TextBox 3">
            <a:extLst>
              <a:ext uri="{FF2B5EF4-FFF2-40B4-BE49-F238E27FC236}">
                <a16:creationId xmlns:a16="http://schemas.microsoft.com/office/drawing/2014/main" id="{63A162AA-92CA-3233-6AD8-8831514087F7}"/>
              </a:ext>
            </a:extLst>
          </p:cNvPr>
          <p:cNvSpPr txBox="1"/>
          <p:nvPr/>
        </p:nvSpPr>
        <p:spPr>
          <a:xfrm>
            <a:off x="3933020" y="914400"/>
            <a:ext cx="2775511" cy="707886"/>
          </a:xfrm>
          <a:prstGeom prst="rect">
            <a:avLst/>
          </a:prstGeom>
          <a:noFill/>
        </p:spPr>
        <p:txBody>
          <a:bodyPr wrap="square">
            <a:spAutoFit/>
          </a:bodyPr>
          <a:lstStyle/>
          <a:p>
            <a:r>
              <a:rPr lang="en-US" sz="4000" b="1">
                <a:solidFill>
                  <a:schemeClr val="accent1">
                    <a:lumMod val="75000"/>
                  </a:schemeClr>
                </a:solidFill>
                <a:latin typeface="+mj-lt"/>
                <a:ea typeface="+mj-ea"/>
                <a:cs typeface="+mj-cs"/>
              </a:rPr>
              <a:t>Joe McQ, </a:t>
            </a:r>
          </a:p>
        </p:txBody>
      </p:sp>
      <p:sp>
        <p:nvSpPr>
          <p:cNvPr id="5" name="TextBox 4">
            <a:extLst>
              <a:ext uri="{FF2B5EF4-FFF2-40B4-BE49-F238E27FC236}">
                <a16:creationId xmlns:a16="http://schemas.microsoft.com/office/drawing/2014/main" id="{BFC0A067-24B3-69DC-36B5-0C991CF2E583}"/>
              </a:ext>
            </a:extLst>
          </p:cNvPr>
          <p:cNvSpPr txBox="1"/>
          <p:nvPr/>
        </p:nvSpPr>
        <p:spPr>
          <a:xfrm>
            <a:off x="3870173" y="4276659"/>
            <a:ext cx="2393696" cy="707886"/>
          </a:xfrm>
          <a:prstGeom prst="rect">
            <a:avLst/>
          </a:prstGeom>
          <a:noFill/>
        </p:spPr>
        <p:txBody>
          <a:bodyPr wrap="square">
            <a:spAutoFit/>
          </a:bodyPr>
          <a:lstStyle/>
          <a:p>
            <a:r>
              <a:rPr lang="en-US" sz="4000" b="1">
                <a:solidFill>
                  <a:schemeClr val="accent1">
                    <a:lumMod val="75000"/>
                  </a:schemeClr>
                </a:solidFill>
                <a:latin typeface="+mj-lt"/>
                <a:ea typeface="+mj-ea"/>
                <a:cs typeface="+mj-cs"/>
              </a:rPr>
              <a:t>Charlie P.</a:t>
            </a:r>
          </a:p>
        </p:txBody>
      </p:sp>
      <p:sp>
        <p:nvSpPr>
          <p:cNvPr id="7" name="TextBox 6">
            <a:extLst>
              <a:ext uri="{FF2B5EF4-FFF2-40B4-BE49-F238E27FC236}">
                <a16:creationId xmlns:a16="http://schemas.microsoft.com/office/drawing/2014/main" id="{9760E5B8-69E8-0BF5-B9D6-27E833CBCFA8}"/>
              </a:ext>
            </a:extLst>
          </p:cNvPr>
          <p:cNvSpPr txBox="1"/>
          <p:nvPr/>
        </p:nvSpPr>
        <p:spPr>
          <a:xfrm>
            <a:off x="3933019" y="4833665"/>
            <a:ext cx="2775512" cy="923330"/>
          </a:xfrm>
          <a:prstGeom prst="rect">
            <a:avLst/>
          </a:prstGeom>
          <a:noFill/>
        </p:spPr>
        <p:txBody>
          <a:bodyPr wrap="square">
            <a:spAutoFit/>
          </a:bodyPr>
          <a:lstStyle/>
          <a:p>
            <a:r>
              <a:rPr lang="en-US" b="1" i="0">
                <a:solidFill>
                  <a:schemeClr val="accent1">
                    <a:lumMod val="75000"/>
                  </a:schemeClr>
                </a:solidFill>
                <a:effectLst/>
                <a:latin typeface="Source Sans Pro" panose="020B0503030403020204" pitchFamily="34" charset="0"/>
              </a:rPr>
              <a:t>Charlie </a:t>
            </a:r>
            <a:r>
              <a:rPr lang="en-US" b="1" i="0" err="1">
                <a:solidFill>
                  <a:schemeClr val="accent1">
                    <a:lumMod val="75000"/>
                  </a:schemeClr>
                </a:solidFill>
                <a:effectLst/>
                <a:latin typeface="Source Sans Pro" panose="020B0503030403020204" pitchFamily="34" charset="0"/>
              </a:rPr>
              <a:t>Parmley</a:t>
            </a:r>
            <a:r>
              <a:rPr lang="en-US" b="1" i="0">
                <a:solidFill>
                  <a:schemeClr val="accent1">
                    <a:lumMod val="75000"/>
                  </a:schemeClr>
                </a:solidFill>
                <a:effectLst/>
                <a:latin typeface="Source Sans Pro" panose="020B0503030403020204" pitchFamily="34" charset="0"/>
              </a:rPr>
              <a:t> - (AA)</a:t>
            </a:r>
            <a:br>
              <a:rPr lang="en-US" b="1" i="0">
                <a:solidFill>
                  <a:schemeClr val="accent1">
                    <a:lumMod val="75000"/>
                  </a:schemeClr>
                </a:solidFill>
                <a:effectLst/>
                <a:latin typeface="Source Sans Pro" panose="020B0503030403020204" pitchFamily="34" charset="0"/>
              </a:rPr>
            </a:br>
            <a:r>
              <a:rPr lang="en-US" b="1" i="0">
                <a:solidFill>
                  <a:schemeClr val="accent1">
                    <a:lumMod val="75000"/>
                  </a:schemeClr>
                </a:solidFill>
                <a:effectLst/>
                <a:latin typeface="Source Sans Pro" panose="020B0503030403020204" pitchFamily="34" charset="0"/>
              </a:rPr>
              <a:t>(1929-2011, 82 years old) </a:t>
            </a:r>
          </a:p>
          <a:p>
            <a:r>
              <a:rPr lang="en-US" b="1" i="0">
                <a:solidFill>
                  <a:schemeClr val="accent1">
                    <a:lumMod val="75000"/>
                  </a:schemeClr>
                </a:solidFill>
                <a:effectLst/>
                <a:latin typeface="Source Sans Pro" panose="020B0503030403020204" pitchFamily="34" charset="0"/>
              </a:rPr>
              <a:t>Sober: 1970 - 2011</a:t>
            </a:r>
          </a:p>
        </p:txBody>
      </p:sp>
      <p:sp>
        <p:nvSpPr>
          <p:cNvPr id="11" name="TextBox 10">
            <a:extLst>
              <a:ext uri="{FF2B5EF4-FFF2-40B4-BE49-F238E27FC236}">
                <a16:creationId xmlns:a16="http://schemas.microsoft.com/office/drawing/2014/main" id="{773A3C47-F129-213D-D00E-F052B1D70F65}"/>
              </a:ext>
            </a:extLst>
          </p:cNvPr>
          <p:cNvSpPr txBox="1"/>
          <p:nvPr/>
        </p:nvSpPr>
        <p:spPr>
          <a:xfrm>
            <a:off x="3933020" y="1461718"/>
            <a:ext cx="2998596" cy="923330"/>
          </a:xfrm>
          <a:prstGeom prst="rect">
            <a:avLst/>
          </a:prstGeom>
          <a:noFill/>
        </p:spPr>
        <p:txBody>
          <a:bodyPr wrap="square">
            <a:spAutoFit/>
          </a:bodyPr>
          <a:lstStyle/>
          <a:p>
            <a:r>
              <a:rPr lang="en-US" b="1" i="0">
                <a:solidFill>
                  <a:schemeClr val="accent1">
                    <a:lumMod val="75000"/>
                  </a:schemeClr>
                </a:solidFill>
                <a:effectLst/>
                <a:latin typeface="Source Sans Pro" panose="020B0503030403020204" pitchFamily="34" charset="0"/>
              </a:rPr>
              <a:t>Joe </a:t>
            </a:r>
            <a:r>
              <a:rPr lang="en-US" b="1" i="0" err="1">
                <a:solidFill>
                  <a:schemeClr val="accent1">
                    <a:lumMod val="75000"/>
                  </a:schemeClr>
                </a:solidFill>
                <a:effectLst/>
                <a:latin typeface="Source Sans Pro" panose="020B0503030403020204" pitchFamily="34" charset="0"/>
              </a:rPr>
              <a:t>McQuany</a:t>
            </a:r>
            <a:r>
              <a:rPr lang="en-US" b="1" i="0">
                <a:solidFill>
                  <a:schemeClr val="accent1">
                    <a:lumMod val="75000"/>
                  </a:schemeClr>
                </a:solidFill>
                <a:effectLst/>
                <a:latin typeface="Source Sans Pro" panose="020B0503030403020204" pitchFamily="34" charset="0"/>
              </a:rPr>
              <a:t> - (AA) </a:t>
            </a:r>
            <a:br>
              <a:rPr lang="en-US" b="1" i="0">
                <a:solidFill>
                  <a:schemeClr val="accent1">
                    <a:lumMod val="75000"/>
                  </a:schemeClr>
                </a:solidFill>
                <a:effectLst/>
                <a:latin typeface="Source Sans Pro" panose="020B0503030403020204" pitchFamily="34" charset="0"/>
              </a:rPr>
            </a:br>
            <a:r>
              <a:rPr lang="en-US" b="1" i="0">
                <a:solidFill>
                  <a:schemeClr val="accent1">
                    <a:lumMod val="75000"/>
                  </a:schemeClr>
                </a:solidFill>
                <a:effectLst/>
                <a:latin typeface="Source Sans Pro" panose="020B0503030403020204" pitchFamily="34" charset="0"/>
              </a:rPr>
              <a:t>(1928-2007, 78 years old) Sober: 1962 - 2007</a:t>
            </a:r>
          </a:p>
        </p:txBody>
      </p:sp>
      <p:sp>
        <p:nvSpPr>
          <p:cNvPr id="6" name="TextBox 5">
            <a:extLst>
              <a:ext uri="{FF2B5EF4-FFF2-40B4-BE49-F238E27FC236}">
                <a16:creationId xmlns:a16="http://schemas.microsoft.com/office/drawing/2014/main" id="{E715B93B-49D5-55B7-0D96-C27B7A6CD380}"/>
              </a:ext>
            </a:extLst>
          </p:cNvPr>
          <p:cNvSpPr txBox="1"/>
          <p:nvPr/>
        </p:nvSpPr>
        <p:spPr>
          <a:xfrm>
            <a:off x="6822831" y="2151727"/>
            <a:ext cx="4870938" cy="2554545"/>
          </a:xfrm>
          <a:prstGeom prst="rect">
            <a:avLst/>
          </a:prstGeom>
          <a:solidFill>
            <a:schemeClr val="accent1"/>
          </a:solidFill>
        </p:spPr>
        <p:txBody>
          <a:bodyPr wrap="square" rtlCol="0">
            <a:spAutoFit/>
          </a:bodyPr>
          <a:lstStyle/>
          <a:p>
            <a:r>
              <a:rPr lang="en-US" sz="3200" b="1">
                <a:solidFill>
                  <a:schemeClr val="bg2"/>
                </a:solidFill>
              </a:rPr>
              <a:t>We are not the gurus of Alcoholic Anonymous!</a:t>
            </a:r>
          </a:p>
          <a:p>
            <a:endParaRPr lang="en-US" sz="3200" b="1">
              <a:solidFill>
                <a:schemeClr val="bg2"/>
              </a:solidFill>
            </a:endParaRPr>
          </a:p>
          <a:p>
            <a:r>
              <a:rPr lang="en-US" sz="3200" b="1">
                <a:solidFill>
                  <a:schemeClr val="bg2"/>
                </a:solidFill>
              </a:rPr>
              <a:t>We do not speak for AA as a whole! </a:t>
            </a:r>
          </a:p>
        </p:txBody>
      </p:sp>
    </p:spTree>
    <p:extLst>
      <p:ext uri="{BB962C8B-B14F-4D97-AF65-F5344CB8AC3E}">
        <p14:creationId xmlns:p14="http://schemas.microsoft.com/office/powerpoint/2010/main" val="3419884128"/>
      </p:ext>
    </p:extLst>
  </p:cSld>
  <p:clrMapOvr>
    <a:masterClrMapping/>
  </p:clrMapOvr>
</p:sld>
</file>

<file path=ppt/theme/theme1.xml><?xml version="1.0" encoding="utf-8"?>
<a:theme xmlns:a="http://schemas.openxmlformats.org/drawingml/2006/main" name="Basi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Mesh</Template>
  <TotalTime>2801</TotalTime>
  <Words>6532</Words>
  <Application>Microsoft Office PowerPoint</Application>
  <PresentationFormat>Widescreen</PresentationFormat>
  <Paragraphs>278</Paragraphs>
  <Slides>35</Slides>
  <Notes>23</Notes>
  <HiddenSlides>0</HiddenSlides>
  <MMClips>15</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Basis</vt:lpstr>
      <vt:lpstr>Surrender School Presents Joe &amp; Charlie Big Book Study Week 10</vt:lpstr>
      <vt:lpstr>How to access Surrender School   Joe and Charlie Recordings, Homework, and Documents.</vt:lpstr>
      <vt:lpstr>Announcement from the surrender school Board</vt:lpstr>
      <vt:lpstr>SET ASIDE PRAYER</vt:lpstr>
      <vt:lpstr>Joe and Charlie - Big Book Study September 1 – November 3</vt:lpstr>
      <vt:lpstr>PowerPoint Presentation</vt:lpstr>
      <vt:lpstr>Moderator, please start the recording</vt:lpstr>
      <vt:lpstr>Surrender School Presents Joe &amp; Charlie Big Book Study  Week 10 Steps 10 - 12</vt:lpstr>
      <vt:lpstr>PowerPoint Presentation</vt:lpstr>
      <vt:lpstr>AA Big book study Week 10 Into Action (Pages 84 &amp; 85) Step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 Big book study Week 10 Into Action (Pages 86 - 88) Step 11</vt:lpstr>
      <vt:lpstr>PowerPoint Presentation</vt:lpstr>
      <vt:lpstr>PowerPoint Presentation</vt:lpstr>
      <vt:lpstr>PowerPoint Presentation</vt:lpstr>
      <vt:lpstr>PowerPoint Presentation</vt:lpstr>
      <vt:lpstr>PowerPoint Presentation</vt:lpstr>
      <vt:lpstr>PowerPoint Presentation</vt:lpstr>
      <vt:lpstr>AA Big book study Week 10 Working With Others (Pages 89 - 103) Step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Moderator, please stop the recording</vt:lpstr>
      <vt:lpstr>SERENITY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Surrender School Presents Joe &amp; Charlie Big Book Study</dc:title>
  <dc:creator>Karen Hardy</dc:creator>
  <cp:lastModifiedBy>Karen Hardy</cp:lastModifiedBy>
  <cp:revision>62</cp:revision>
  <dcterms:created xsi:type="dcterms:W3CDTF">2024-08-11T17:27:36Z</dcterms:created>
  <dcterms:modified xsi:type="dcterms:W3CDTF">2024-11-03T17:32:58Z</dcterms:modified>
</cp:coreProperties>
</file>