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26.jpg" ContentType="image/pn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88" r:id="rId1"/>
  </p:sldMasterIdLst>
  <p:notesMasterIdLst>
    <p:notesMasterId r:id="rId44"/>
  </p:notesMasterIdLst>
  <p:sldIdLst>
    <p:sldId id="256" r:id="rId2"/>
    <p:sldId id="321" r:id="rId3"/>
    <p:sldId id="259" r:id="rId4"/>
    <p:sldId id="257" r:id="rId5"/>
    <p:sldId id="258" r:id="rId6"/>
    <p:sldId id="261" r:id="rId7"/>
    <p:sldId id="357" r:id="rId8"/>
    <p:sldId id="302" r:id="rId9"/>
    <p:sldId id="325" r:id="rId10"/>
    <p:sldId id="294" r:id="rId11"/>
    <p:sldId id="358" r:id="rId12"/>
    <p:sldId id="359" r:id="rId13"/>
    <p:sldId id="360" r:id="rId14"/>
    <p:sldId id="363" r:id="rId15"/>
    <p:sldId id="365" r:id="rId16"/>
    <p:sldId id="361" r:id="rId17"/>
    <p:sldId id="362" r:id="rId18"/>
    <p:sldId id="364" r:id="rId19"/>
    <p:sldId id="366" r:id="rId20"/>
    <p:sldId id="369" r:id="rId21"/>
    <p:sldId id="367" r:id="rId22"/>
    <p:sldId id="368" r:id="rId23"/>
    <p:sldId id="370" r:id="rId24"/>
    <p:sldId id="371" r:id="rId25"/>
    <p:sldId id="380" r:id="rId26"/>
    <p:sldId id="372" r:id="rId27"/>
    <p:sldId id="387" r:id="rId28"/>
    <p:sldId id="374" r:id="rId29"/>
    <p:sldId id="379" r:id="rId30"/>
    <p:sldId id="381" r:id="rId31"/>
    <p:sldId id="376" r:id="rId32"/>
    <p:sldId id="375" r:id="rId33"/>
    <p:sldId id="382" r:id="rId34"/>
    <p:sldId id="377" r:id="rId35"/>
    <p:sldId id="378" r:id="rId36"/>
    <p:sldId id="384" r:id="rId37"/>
    <p:sldId id="383" r:id="rId38"/>
    <p:sldId id="385" r:id="rId39"/>
    <p:sldId id="386" r:id="rId40"/>
    <p:sldId id="319" r:id="rId41"/>
    <p:sldId id="318" r:id="rId42"/>
    <p:sldId id="320"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5AA7"/>
    <a:srgbClr val="4426FA"/>
    <a:srgbClr val="0583EB"/>
    <a:srgbClr val="FF00FF"/>
    <a:srgbClr val="99FF66"/>
    <a:srgbClr val="5874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370928-6A0F-49FA-8FB5-A40099E3A731}" v="444" dt="2024-10-13T17:43:57.0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176" autoAdjust="0"/>
    <p:restoredTop sz="81017" autoAdjust="0"/>
  </p:normalViewPr>
  <p:slideViewPr>
    <p:cSldViewPr snapToGrid="0">
      <p:cViewPr>
        <p:scale>
          <a:sx n="66" d="100"/>
          <a:sy n="66" d="100"/>
        </p:scale>
        <p:origin x="182" y="514"/>
      </p:cViewPr>
      <p:guideLst/>
    </p:cSldViewPr>
  </p:slideViewPr>
  <p:notesTextViewPr>
    <p:cViewPr>
      <p:scale>
        <a:sx n="3" d="2"/>
        <a:sy n="3" d="2"/>
      </p:scale>
      <p:origin x="0" y="0"/>
    </p:cViewPr>
  </p:notesTextViewPr>
  <p:notesViewPr>
    <p:cSldViewPr snapToGrid="0">
      <p:cViewPr varScale="1">
        <p:scale>
          <a:sx n="72" d="100"/>
          <a:sy n="72" d="100"/>
        </p:scale>
        <p:origin x="3010"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4BBAF9-3517-4809-9363-7D870287FA5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4771855-D7CA-4E40-8DEE-A00F9F433F60}">
      <dgm:prSet/>
      <dgm:spPr/>
      <dgm:t>
        <a:bodyPr/>
        <a:lstStyle/>
        <a:p>
          <a:r>
            <a:rPr lang="en-US"/>
            <a:t>GOALS OF THE BIG BOOK:</a:t>
          </a:r>
        </a:p>
      </dgm:t>
    </dgm:pt>
    <dgm:pt modelId="{D6980F49-C49D-453E-8496-B8E914C24971}" type="parTrans" cxnId="{648F1129-D2E1-46B4-8F92-1641981D9FAE}">
      <dgm:prSet/>
      <dgm:spPr/>
      <dgm:t>
        <a:bodyPr/>
        <a:lstStyle/>
        <a:p>
          <a:endParaRPr lang="en-US"/>
        </a:p>
      </dgm:t>
    </dgm:pt>
    <dgm:pt modelId="{D2BE9034-4ABC-430D-B4C7-375CC933D5FB}" type="sibTrans" cxnId="{648F1129-D2E1-46B4-8F92-1641981D9FAE}">
      <dgm:prSet/>
      <dgm:spPr/>
      <dgm:t>
        <a:bodyPr/>
        <a:lstStyle/>
        <a:p>
          <a:endParaRPr lang="en-US"/>
        </a:p>
      </dgm:t>
    </dgm:pt>
    <dgm:pt modelId="{7FC761DB-AF89-42C7-B5E9-C0B56DA46796}">
      <dgm:prSet/>
      <dgm:spPr/>
      <dgm:t>
        <a:bodyPr/>
        <a:lstStyle/>
        <a:p>
          <a:r>
            <a:rPr lang="en-US" sz="1800" b="1" kern="1200"/>
            <a:t>1st GOAL -  THE PROBLEM</a:t>
          </a:r>
          <a:endParaRPr lang="en-US" sz="1800" kern="1200"/>
        </a:p>
      </dgm:t>
    </dgm:pt>
    <dgm:pt modelId="{9B049506-EC70-4FC6-B843-348A5ABB2FF1}" type="parTrans" cxnId="{3E56B2A7-5CDD-460C-A042-1C6C3FCAEDE6}">
      <dgm:prSet/>
      <dgm:spPr/>
      <dgm:t>
        <a:bodyPr/>
        <a:lstStyle/>
        <a:p>
          <a:endParaRPr lang="en-US"/>
        </a:p>
      </dgm:t>
    </dgm:pt>
    <dgm:pt modelId="{7240D792-EB26-4EF6-9B43-8D0E40D78D66}" type="sibTrans" cxnId="{3E56B2A7-5CDD-460C-A042-1C6C3FCAEDE6}">
      <dgm:prSet/>
      <dgm:spPr/>
      <dgm:t>
        <a:bodyPr/>
        <a:lstStyle/>
        <a:p>
          <a:endParaRPr lang="en-US"/>
        </a:p>
      </dgm:t>
    </dgm:pt>
    <dgm:pt modelId="{BC815C98-2670-4B0F-B90B-B9637B741F5B}">
      <dgm:prSet/>
      <dgm:spPr/>
      <dgm:t>
        <a:bodyPr/>
        <a:lstStyle/>
        <a:p>
          <a:r>
            <a:rPr lang="en-US" sz="1800" i="1" kern="1200"/>
            <a:t>The Dr.’s Opinion </a:t>
          </a:r>
          <a:endParaRPr lang="en-US" sz="1800" kern="1200"/>
        </a:p>
      </dgm:t>
    </dgm:pt>
    <dgm:pt modelId="{90AB14A8-8935-4740-99BA-9B6155782839}" type="parTrans" cxnId="{5D905276-016E-4FDE-9A5D-6D236AD832F2}">
      <dgm:prSet/>
      <dgm:spPr/>
      <dgm:t>
        <a:bodyPr/>
        <a:lstStyle/>
        <a:p>
          <a:endParaRPr lang="en-US"/>
        </a:p>
      </dgm:t>
    </dgm:pt>
    <dgm:pt modelId="{B4A496C8-87E0-419D-A7AC-DBC99A63DA3C}" type="sibTrans" cxnId="{5D905276-016E-4FDE-9A5D-6D236AD832F2}">
      <dgm:prSet/>
      <dgm:spPr/>
      <dgm:t>
        <a:bodyPr/>
        <a:lstStyle/>
        <a:p>
          <a:endParaRPr lang="en-US"/>
        </a:p>
      </dgm:t>
    </dgm:pt>
    <dgm:pt modelId="{E2726FCB-7520-49EB-B42C-C5C5410D2EDB}">
      <dgm:prSet/>
      <dgm:spPr/>
      <dgm:t>
        <a:bodyPr/>
        <a:lstStyle/>
        <a:p>
          <a:r>
            <a:rPr lang="en-US" sz="1800" i="1" kern="1200"/>
            <a:t>Chapter 1 - Bill’s Story</a:t>
          </a:r>
          <a:endParaRPr lang="en-US" sz="1800" kern="1200"/>
        </a:p>
      </dgm:t>
    </dgm:pt>
    <dgm:pt modelId="{14CC5B34-C28A-4C76-A37D-09654BC36D8E}" type="parTrans" cxnId="{A820362A-646F-4260-AC1B-F8D36F23D6F1}">
      <dgm:prSet/>
      <dgm:spPr/>
      <dgm:t>
        <a:bodyPr/>
        <a:lstStyle/>
        <a:p>
          <a:endParaRPr lang="en-US"/>
        </a:p>
      </dgm:t>
    </dgm:pt>
    <dgm:pt modelId="{7197B2E6-5192-4B1A-8EE5-E4D0F0E52735}" type="sibTrans" cxnId="{A820362A-646F-4260-AC1B-F8D36F23D6F1}">
      <dgm:prSet/>
      <dgm:spPr/>
      <dgm:t>
        <a:bodyPr/>
        <a:lstStyle/>
        <a:p>
          <a:endParaRPr lang="en-US"/>
        </a:p>
      </dgm:t>
    </dgm:pt>
    <dgm:pt modelId="{F7A7DE8E-6097-407F-8DE1-5F523B2FCEC3}">
      <dgm:prSet/>
      <dgm:spPr/>
      <dgm:t>
        <a:bodyPr/>
        <a:lstStyle/>
        <a:p>
          <a:r>
            <a:rPr lang="en-US" sz="1800" b="1" kern="1200"/>
            <a:t>2nd GOAL -  THE SOLUTION</a:t>
          </a:r>
          <a:r>
            <a:rPr lang="en-US" sz="1800" kern="1200"/>
            <a:t> </a:t>
          </a:r>
        </a:p>
      </dgm:t>
    </dgm:pt>
    <dgm:pt modelId="{A493153C-0D1B-46FB-B62D-6BDFCA5581FC}" type="parTrans" cxnId="{41050425-6F8A-4891-823D-5A67F8FBE61A}">
      <dgm:prSet/>
      <dgm:spPr/>
      <dgm:t>
        <a:bodyPr/>
        <a:lstStyle/>
        <a:p>
          <a:endParaRPr lang="en-US"/>
        </a:p>
      </dgm:t>
    </dgm:pt>
    <dgm:pt modelId="{DB12CD3C-7B77-46F0-B743-49B09CD15663}" type="sibTrans" cxnId="{41050425-6F8A-4891-823D-5A67F8FBE61A}">
      <dgm:prSet/>
      <dgm:spPr/>
      <dgm:t>
        <a:bodyPr/>
        <a:lstStyle/>
        <a:p>
          <a:endParaRPr lang="en-US"/>
        </a:p>
      </dgm:t>
    </dgm:pt>
    <dgm:pt modelId="{8A6A27A3-9919-4E24-A595-BA9165234C4A}">
      <dgm:prSet/>
      <dgm:spPr/>
      <dgm:t>
        <a:bodyPr/>
        <a:lstStyle/>
        <a:p>
          <a:r>
            <a:rPr lang="en-US" sz="1800" i="1" kern="1200" dirty="0"/>
            <a:t>Chapter 2: There Is A Solution </a:t>
          </a:r>
          <a:endParaRPr lang="en-US" sz="1800" kern="1200" dirty="0"/>
        </a:p>
      </dgm:t>
    </dgm:pt>
    <dgm:pt modelId="{87FF99B8-EE17-4877-8CD7-8A0B8C6682D5}" type="parTrans" cxnId="{A341144D-A946-4524-A571-1AF24FFB5405}">
      <dgm:prSet/>
      <dgm:spPr/>
      <dgm:t>
        <a:bodyPr/>
        <a:lstStyle/>
        <a:p>
          <a:endParaRPr lang="en-US"/>
        </a:p>
      </dgm:t>
    </dgm:pt>
    <dgm:pt modelId="{89E15FCF-5EA7-4FD9-9DDD-F06F1CA77124}" type="sibTrans" cxnId="{A341144D-A946-4524-A571-1AF24FFB5405}">
      <dgm:prSet/>
      <dgm:spPr/>
      <dgm:t>
        <a:bodyPr/>
        <a:lstStyle/>
        <a:p>
          <a:endParaRPr lang="en-US"/>
        </a:p>
      </dgm:t>
    </dgm:pt>
    <dgm:pt modelId="{2A79AFAD-5B4E-4899-A695-378D4E518BAD}">
      <dgm:prSet custT="1"/>
      <dgm:spPr/>
      <dgm:t>
        <a:bodyPr/>
        <a:lstStyle/>
        <a:p>
          <a:r>
            <a:rPr lang="en-US" sz="1800" i="1" kern="1200" dirty="0">
              <a:solidFill>
                <a:prstClr val="black">
                  <a:hueOff val="0"/>
                  <a:satOff val="0"/>
                  <a:lumOff val="0"/>
                  <a:alphaOff val="0"/>
                </a:prstClr>
              </a:solidFill>
              <a:latin typeface="Corbel" panose="020B0503020204020204"/>
              <a:ea typeface="+mn-ea"/>
              <a:cs typeface="+mn-cs"/>
            </a:rPr>
            <a:t>Chapter 3: More About Alcoholism</a:t>
          </a:r>
        </a:p>
      </dgm:t>
    </dgm:pt>
    <dgm:pt modelId="{965A7ECE-85CF-4086-A11A-C64A62F4C502}" type="parTrans" cxnId="{666EBE83-3DA1-48C1-965C-C68E772225FA}">
      <dgm:prSet/>
      <dgm:spPr/>
      <dgm:t>
        <a:bodyPr/>
        <a:lstStyle/>
        <a:p>
          <a:endParaRPr lang="en-US"/>
        </a:p>
      </dgm:t>
    </dgm:pt>
    <dgm:pt modelId="{7A7756CB-301D-4DB0-8DA1-E94793B8C20D}" type="sibTrans" cxnId="{666EBE83-3DA1-48C1-965C-C68E772225FA}">
      <dgm:prSet/>
      <dgm:spPr/>
      <dgm:t>
        <a:bodyPr/>
        <a:lstStyle/>
        <a:p>
          <a:endParaRPr lang="en-US"/>
        </a:p>
      </dgm:t>
    </dgm:pt>
    <dgm:pt modelId="{DB370564-09F5-48B7-B383-B2BF74B18CE8}">
      <dgm:prSet custT="1"/>
      <dgm:spPr/>
      <dgm:t>
        <a:bodyPr/>
        <a:lstStyle/>
        <a:p>
          <a:r>
            <a:rPr lang="en-US" sz="1800" i="1" kern="1200" dirty="0">
              <a:solidFill>
                <a:prstClr val="black">
                  <a:hueOff val="0"/>
                  <a:satOff val="0"/>
                  <a:lumOff val="0"/>
                  <a:alphaOff val="0"/>
                </a:prstClr>
              </a:solidFill>
              <a:latin typeface="Corbel" panose="020B0503020204020204"/>
              <a:ea typeface="+mn-ea"/>
              <a:cs typeface="+mn-cs"/>
            </a:rPr>
            <a:t>Chapter 4: We Agnostics</a:t>
          </a:r>
        </a:p>
      </dgm:t>
    </dgm:pt>
    <dgm:pt modelId="{EADEAA2C-427B-4375-8841-04D97F20BAC1}" type="parTrans" cxnId="{9F348289-BEA8-434E-97B1-CEC9F1974620}">
      <dgm:prSet/>
      <dgm:spPr/>
      <dgm:t>
        <a:bodyPr/>
        <a:lstStyle/>
        <a:p>
          <a:endParaRPr lang="en-US"/>
        </a:p>
      </dgm:t>
    </dgm:pt>
    <dgm:pt modelId="{7A6A2301-2D6D-464A-9AB6-A02ADBEE99EA}" type="sibTrans" cxnId="{9F348289-BEA8-434E-97B1-CEC9F1974620}">
      <dgm:prSet/>
      <dgm:spPr/>
      <dgm:t>
        <a:bodyPr/>
        <a:lstStyle/>
        <a:p>
          <a:endParaRPr lang="en-US"/>
        </a:p>
      </dgm:t>
    </dgm:pt>
    <dgm:pt modelId="{30F3F754-E5D9-4D69-8703-F8C123606089}">
      <dgm:prSet/>
      <dgm:spPr/>
      <dgm:t>
        <a:bodyPr/>
        <a:lstStyle/>
        <a:p>
          <a:r>
            <a:rPr lang="en-US" sz="1800" b="1" kern="1200" dirty="0"/>
            <a:t>3rd GOAL – PROGRAM OF ACTION</a:t>
          </a:r>
          <a:endParaRPr lang="en-US" sz="1800" kern="1200" dirty="0"/>
        </a:p>
      </dgm:t>
    </dgm:pt>
    <dgm:pt modelId="{52371735-1A10-4688-8BAA-0DB75DA93963}" type="parTrans" cxnId="{95A0E1AA-B5B4-42AA-B9E2-64F40AFF84E4}">
      <dgm:prSet/>
      <dgm:spPr/>
      <dgm:t>
        <a:bodyPr/>
        <a:lstStyle/>
        <a:p>
          <a:endParaRPr lang="en-US"/>
        </a:p>
      </dgm:t>
    </dgm:pt>
    <dgm:pt modelId="{11658133-4BF1-4520-830E-A148FDCA846C}" type="sibTrans" cxnId="{95A0E1AA-B5B4-42AA-B9E2-64F40AFF84E4}">
      <dgm:prSet/>
      <dgm:spPr/>
      <dgm:t>
        <a:bodyPr/>
        <a:lstStyle/>
        <a:p>
          <a:endParaRPr lang="en-US"/>
        </a:p>
      </dgm:t>
    </dgm:pt>
    <dgm:pt modelId="{CA8FF3FF-03D4-4FFA-8A9C-F5995E04D538}">
      <dgm:prSet custT="1"/>
      <dgm:spPr/>
      <dgm:t>
        <a:bodyPr/>
        <a:lstStyle/>
        <a:p>
          <a:r>
            <a:rPr lang="en-US" sz="1800" b="1" i="1" kern="1200" dirty="0">
              <a:solidFill>
                <a:srgbClr val="0F6FC6">
                  <a:lumMod val="75000"/>
                </a:srgbClr>
              </a:solidFill>
              <a:latin typeface="Corbel" panose="020B0503020204020204"/>
              <a:ea typeface="+mn-ea"/>
              <a:cs typeface="+mn-cs"/>
            </a:rPr>
            <a:t>Chapter 5: How It Works</a:t>
          </a:r>
        </a:p>
      </dgm:t>
    </dgm:pt>
    <dgm:pt modelId="{56AFF127-A832-40C3-9807-6514DF8FE7D6}" type="parTrans" cxnId="{A2BCC5C5-622F-4D43-8C24-B21AFAC66DF9}">
      <dgm:prSet/>
      <dgm:spPr/>
      <dgm:t>
        <a:bodyPr/>
        <a:lstStyle/>
        <a:p>
          <a:endParaRPr lang="en-US"/>
        </a:p>
      </dgm:t>
    </dgm:pt>
    <dgm:pt modelId="{BFFDF071-06E4-4CE9-9AEA-7FB5AE10B54A}" type="sibTrans" cxnId="{A2BCC5C5-622F-4D43-8C24-B21AFAC66DF9}">
      <dgm:prSet/>
      <dgm:spPr/>
      <dgm:t>
        <a:bodyPr/>
        <a:lstStyle/>
        <a:p>
          <a:endParaRPr lang="en-US"/>
        </a:p>
      </dgm:t>
    </dgm:pt>
    <dgm:pt modelId="{7725518D-292F-43D3-84E5-BB2FDB3E028E}">
      <dgm:prSet custT="1"/>
      <dgm:spPr/>
      <dgm:t>
        <a:bodyPr/>
        <a:lstStyle/>
        <a:p>
          <a:r>
            <a:rPr lang="en-US" sz="1800" i="1" kern="1200" dirty="0">
              <a:solidFill>
                <a:prstClr val="black">
                  <a:hueOff val="0"/>
                  <a:satOff val="0"/>
                  <a:lumOff val="0"/>
                  <a:alphaOff val="0"/>
                </a:prstClr>
              </a:solidFill>
              <a:latin typeface="Corbel" panose="020B0503020204020204"/>
              <a:ea typeface="+mn-ea"/>
              <a:cs typeface="+mn-cs"/>
            </a:rPr>
            <a:t>Chapter 6: Into Action</a:t>
          </a:r>
        </a:p>
      </dgm:t>
    </dgm:pt>
    <dgm:pt modelId="{800F2EE8-4BDC-487A-A2C0-1C9E894586F7}" type="parTrans" cxnId="{3902A7F2-4CC7-4100-B0B1-6C5E07A6E9F4}">
      <dgm:prSet/>
      <dgm:spPr/>
      <dgm:t>
        <a:bodyPr/>
        <a:lstStyle/>
        <a:p>
          <a:endParaRPr lang="en-US"/>
        </a:p>
      </dgm:t>
    </dgm:pt>
    <dgm:pt modelId="{D381CA1B-395E-43ED-ABED-3D5495E48BA5}" type="sibTrans" cxnId="{3902A7F2-4CC7-4100-B0B1-6C5E07A6E9F4}">
      <dgm:prSet/>
      <dgm:spPr/>
      <dgm:t>
        <a:bodyPr/>
        <a:lstStyle/>
        <a:p>
          <a:endParaRPr lang="en-US"/>
        </a:p>
      </dgm:t>
    </dgm:pt>
    <dgm:pt modelId="{1865BD46-D725-4C59-A6CD-9068C2FF940A}">
      <dgm:prSet/>
      <dgm:spPr/>
      <dgm:t>
        <a:bodyPr/>
        <a:lstStyle/>
        <a:p>
          <a:r>
            <a:rPr lang="en-US" sz="1800" i="1" kern="1200" dirty="0"/>
            <a:t>Chapter 7: Working with Others</a:t>
          </a:r>
          <a:endParaRPr lang="en-US" sz="1800" kern="1200" dirty="0"/>
        </a:p>
      </dgm:t>
    </dgm:pt>
    <dgm:pt modelId="{9D81ADD1-028B-4A1E-BD7B-90B06DFC391C}" type="parTrans" cxnId="{311C97BB-421E-4CB2-BF7D-B9755F8066BA}">
      <dgm:prSet/>
      <dgm:spPr/>
      <dgm:t>
        <a:bodyPr/>
        <a:lstStyle/>
        <a:p>
          <a:endParaRPr lang="en-US"/>
        </a:p>
      </dgm:t>
    </dgm:pt>
    <dgm:pt modelId="{671630C6-EDE1-4391-8CFB-64792E56EE4C}" type="sibTrans" cxnId="{311C97BB-421E-4CB2-BF7D-B9755F8066BA}">
      <dgm:prSet/>
      <dgm:spPr/>
      <dgm:t>
        <a:bodyPr/>
        <a:lstStyle/>
        <a:p>
          <a:endParaRPr lang="en-US"/>
        </a:p>
      </dgm:t>
    </dgm:pt>
    <dgm:pt modelId="{BAA687ED-1448-4469-B8C6-E9E22C345B0F}" type="pres">
      <dgm:prSet presAssocID="{4B4BBAF9-3517-4809-9363-7D870287FA5B}" presName="linear" presStyleCnt="0">
        <dgm:presLayoutVars>
          <dgm:dir/>
          <dgm:animLvl val="lvl"/>
          <dgm:resizeHandles val="exact"/>
        </dgm:presLayoutVars>
      </dgm:prSet>
      <dgm:spPr/>
    </dgm:pt>
    <dgm:pt modelId="{90C9894C-B254-4134-8190-4D676B00D118}" type="pres">
      <dgm:prSet presAssocID="{D4771855-D7CA-4E40-8DEE-A00F9F433F60}" presName="parentLin" presStyleCnt="0"/>
      <dgm:spPr/>
    </dgm:pt>
    <dgm:pt modelId="{DE0D7E19-2CC2-4379-9295-6348384B18F5}" type="pres">
      <dgm:prSet presAssocID="{D4771855-D7CA-4E40-8DEE-A00F9F433F60}" presName="parentLeftMargin" presStyleLbl="node1" presStyleIdx="0" presStyleCnt="1"/>
      <dgm:spPr/>
    </dgm:pt>
    <dgm:pt modelId="{6E7D6727-9589-421F-AB1B-5A8A92A2AF3A}" type="pres">
      <dgm:prSet presAssocID="{D4771855-D7CA-4E40-8DEE-A00F9F433F60}" presName="parentText" presStyleLbl="node1" presStyleIdx="0" presStyleCnt="1">
        <dgm:presLayoutVars>
          <dgm:chMax val="0"/>
          <dgm:bulletEnabled val="1"/>
        </dgm:presLayoutVars>
      </dgm:prSet>
      <dgm:spPr/>
    </dgm:pt>
    <dgm:pt modelId="{E26DAFB6-A103-4769-BD1E-0E2D7715F630}" type="pres">
      <dgm:prSet presAssocID="{D4771855-D7CA-4E40-8DEE-A00F9F433F60}" presName="negativeSpace" presStyleCnt="0"/>
      <dgm:spPr/>
    </dgm:pt>
    <dgm:pt modelId="{6D1F6143-14FD-45CD-9F58-EA0DC3347BD8}" type="pres">
      <dgm:prSet presAssocID="{D4771855-D7CA-4E40-8DEE-A00F9F433F60}" presName="childText" presStyleLbl="conFgAcc1" presStyleIdx="0" presStyleCnt="1">
        <dgm:presLayoutVars>
          <dgm:bulletEnabled val="1"/>
        </dgm:presLayoutVars>
      </dgm:prSet>
      <dgm:spPr/>
    </dgm:pt>
  </dgm:ptLst>
  <dgm:cxnLst>
    <dgm:cxn modelId="{EA4D5808-549A-49FE-BFD3-682379E072F6}" type="presOf" srcId="{D4771855-D7CA-4E40-8DEE-A00F9F433F60}" destId="{6E7D6727-9589-421F-AB1B-5A8A92A2AF3A}" srcOrd="1" destOrd="0" presId="urn:microsoft.com/office/officeart/2005/8/layout/list1"/>
    <dgm:cxn modelId="{AD1D040B-AC38-40A2-9019-6CEE7CC149A0}" type="presOf" srcId="{E2726FCB-7520-49EB-B42C-C5C5410D2EDB}" destId="{6D1F6143-14FD-45CD-9F58-EA0DC3347BD8}" srcOrd="0" destOrd="2" presId="urn:microsoft.com/office/officeart/2005/8/layout/list1"/>
    <dgm:cxn modelId="{41050425-6F8A-4891-823D-5A67F8FBE61A}" srcId="{D4771855-D7CA-4E40-8DEE-A00F9F433F60}" destId="{F7A7DE8E-6097-407F-8DE1-5F523B2FCEC3}" srcOrd="1" destOrd="0" parTransId="{A493153C-0D1B-46FB-B62D-6BDFCA5581FC}" sibTransId="{DB12CD3C-7B77-46F0-B743-49B09CD15663}"/>
    <dgm:cxn modelId="{648F1129-D2E1-46B4-8F92-1641981D9FAE}" srcId="{4B4BBAF9-3517-4809-9363-7D870287FA5B}" destId="{D4771855-D7CA-4E40-8DEE-A00F9F433F60}" srcOrd="0" destOrd="0" parTransId="{D6980F49-C49D-453E-8496-B8E914C24971}" sibTransId="{D2BE9034-4ABC-430D-B4C7-375CC933D5FB}"/>
    <dgm:cxn modelId="{2D90242A-017E-4F01-9656-D99C3348BA44}" type="presOf" srcId="{7FC761DB-AF89-42C7-B5E9-C0B56DA46796}" destId="{6D1F6143-14FD-45CD-9F58-EA0DC3347BD8}" srcOrd="0" destOrd="0" presId="urn:microsoft.com/office/officeart/2005/8/layout/list1"/>
    <dgm:cxn modelId="{A820362A-646F-4260-AC1B-F8D36F23D6F1}" srcId="{7FC761DB-AF89-42C7-B5E9-C0B56DA46796}" destId="{E2726FCB-7520-49EB-B42C-C5C5410D2EDB}" srcOrd="1" destOrd="0" parTransId="{14CC5B34-C28A-4C76-A37D-09654BC36D8E}" sibTransId="{7197B2E6-5192-4B1A-8EE5-E4D0F0E52735}"/>
    <dgm:cxn modelId="{154A643A-C725-4B7A-859F-E946D2F26E93}" type="presOf" srcId="{DB370564-09F5-48B7-B383-B2BF74B18CE8}" destId="{6D1F6143-14FD-45CD-9F58-EA0DC3347BD8}" srcOrd="0" destOrd="6" presId="urn:microsoft.com/office/officeart/2005/8/layout/list1"/>
    <dgm:cxn modelId="{3D580463-3CB5-4723-A408-A36C4355BDFB}" type="presOf" srcId="{2A79AFAD-5B4E-4899-A695-378D4E518BAD}" destId="{6D1F6143-14FD-45CD-9F58-EA0DC3347BD8}" srcOrd="0" destOrd="5" presId="urn:microsoft.com/office/officeart/2005/8/layout/list1"/>
    <dgm:cxn modelId="{E4E2B869-AD3D-4F3A-916F-AC37433267D3}" type="presOf" srcId="{F7A7DE8E-6097-407F-8DE1-5F523B2FCEC3}" destId="{6D1F6143-14FD-45CD-9F58-EA0DC3347BD8}" srcOrd="0" destOrd="3" presId="urn:microsoft.com/office/officeart/2005/8/layout/list1"/>
    <dgm:cxn modelId="{A341144D-A946-4524-A571-1AF24FFB5405}" srcId="{F7A7DE8E-6097-407F-8DE1-5F523B2FCEC3}" destId="{8A6A27A3-9919-4E24-A595-BA9165234C4A}" srcOrd="0" destOrd="0" parTransId="{87FF99B8-EE17-4877-8CD7-8A0B8C6682D5}" sibTransId="{89E15FCF-5EA7-4FD9-9DDD-F06F1CA77124}"/>
    <dgm:cxn modelId="{C4BDDF70-899B-48CE-A030-20618E9E42AA}" type="presOf" srcId="{8A6A27A3-9919-4E24-A595-BA9165234C4A}" destId="{6D1F6143-14FD-45CD-9F58-EA0DC3347BD8}" srcOrd="0" destOrd="4" presId="urn:microsoft.com/office/officeart/2005/8/layout/list1"/>
    <dgm:cxn modelId="{5D905276-016E-4FDE-9A5D-6D236AD832F2}" srcId="{7FC761DB-AF89-42C7-B5E9-C0B56DA46796}" destId="{BC815C98-2670-4B0F-B90B-B9637B741F5B}" srcOrd="0" destOrd="0" parTransId="{90AB14A8-8935-4740-99BA-9B6155782839}" sibTransId="{B4A496C8-87E0-419D-A7AC-DBC99A63DA3C}"/>
    <dgm:cxn modelId="{71398C81-1D4D-43A6-878E-7A74454D6E7F}" type="presOf" srcId="{D4771855-D7CA-4E40-8DEE-A00F9F433F60}" destId="{DE0D7E19-2CC2-4379-9295-6348384B18F5}" srcOrd="0" destOrd="0" presId="urn:microsoft.com/office/officeart/2005/8/layout/list1"/>
    <dgm:cxn modelId="{666EBE83-3DA1-48C1-965C-C68E772225FA}" srcId="{F7A7DE8E-6097-407F-8DE1-5F523B2FCEC3}" destId="{2A79AFAD-5B4E-4899-A695-378D4E518BAD}" srcOrd="1" destOrd="0" parTransId="{965A7ECE-85CF-4086-A11A-C64A62F4C502}" sibTransId="{7A7756CB-301D-4DB0-8DA1-E94793B8C20D}"/>
    <dgm:cxn modelId="{9F348289-BEA8-434E-97B1-CEC9F1974620}" srcId="{F7A7DE8E-6097-407F-8DE1-5F523B2FCEC3}" destId="{DB370564-09F5-48B7-B383-B2BF74B18CE8}" srcOrd="2" destOrd="0" parTransId="{EADEAA2C-427B-4375-8841-04D97F20BAC1}" sibTransId="{7A6A2301-2D6D-464A-9AB6-A02ADBEE99EA}"/>
    <dgm:cxn modelId="{D144A1A0-1105-4F24-94C0-84BA38088A65}" type="presOf" srcId="{BC815C98-2670-4B0F-B90B-B9637B741F5B}" destId="{6D1F6143-14FD-45CD-9F58-EA0DC3347BD8}" srcOrd="0" destOrd="1" presId="urn:microsoft.com/office/officeart/2005/8/layout/list1"/>
    <dgm:cxn modelId="{10C2D0A0-9EB3-4974-B9DD-DEB0C64B6D07}" type="presOf" srcId="{CA8FF3FF-03D4-4FFA-8A9C-F5995E04D538}" destId="{6D1F6143-14FD-45CD-9F58-EA0DC3347BD8}" srcOrd="0" destOrd="8" presId="urn:microsoft.com/office/officeart/2005/8/layout/list1"/>
    <dgm:cxn modelId="{3E56B2A7-5CDD-460C-A042-1C6C3FCAEDE6}" srcId="{D4771855-D7CA-4E40-8DEE-A00F9F433F60}" destId="{7FC761DB-AF89-42C7-B5E9-C0B56DA46796}" srcOrd="0" destOrd="0" parTransId="{9B049506-EC70-4FC6-B843-348A5ABB2FF1}" sibTransId="{7240D792-EB26-4EF6-9B43-8D0E40D78D66}"/>
    <dgm:cxn modelId="{95A0E1AA-B5B4-42AA-B9E2-64F40AFF84E4}" srcId="{D4771855-D7CA-4E40-8DEE-A00F9F433F60}" destId="{30F3F754-E5D9-4D69-8703-F8C123606089}" srcOrd="2" destOrd="0" parTransId="{52371735-1A10-4688-8BAA-0DB75DA93963}" sibTransId="{11658133-4BF1-4520-830E-A148FDCA846C}"/>
    <dgm:cxn modelId="{311C97BB-421E-4CB2-BF7D-B9755F8066BA}" srcId="{30F3F754-E5D9-4D69-8703-F8C123606089}" destId="{1865BD46-D725-4C59-A6CD-9068C2FF940A}" srcOrd="2" destOrd="0" parTransId="{9D81ADD1-028B-4A1E-BD7B-90B06DFC391C}" sibTransId="{671630C6-EDE1-4391-8CFB-64792E56EE4C}"/>
    <dgm:cxn modelId="{03CFB3C0-92B6-44D8-9A84-D3C94A6A1B23}" type="presOf" srcId="{4B4BBAF9-3517-4809-9363-7D870287FA5B}" destId="{BAA687ED-1448-4469-B8C6-E9E22C345B0F}" srcOrd="0" destOrd="0" presId="urn:microsoft.com/office/officeart/2005/8/layout/list1"/>
    <dgm:cxn modelId="{A2BCC5C5-622F-4D43-8C24-B21AFAC66DF9}" srcId="{30F3F754-E5D9-4D69-8703-F8C123606089}" destId="{CA8FF3FF-03D4-4FFA-8A9C-F5995E04D538}" srcOrd="0" destOrd="0" parTransId="{56AFF127-A832-40C3-9807-6514DF8FE7D6}" sibTransId="{BFFDF071-06E4-4CE9-9AEA-7FB5AE10B54A}"/>
    <dgm:cxn modelId="{FA0933C9-2A72-44CF-932C-78BDEC219506}" type="presOf" srcId="{7725518D-292F-43D3-84E5-BB2FDB3E028E}" destId="{6D1F6143-14FD-45CD-9F58-EA0DC3347BD8}" srcOrd="0" destOrd="9" presId="urn:microsoft.com/office/officeart/2005/8/layout/list1"/>
    <dgm:cxn modelId="{807C0DDB-3B3D-4FB5-8814-318C1D03F76B}" type="presOf" srcId="{1865BD46-D725-4C59-A6CD-9068C2FF940A}" destId="{6D1F6143-14FD-45CD-9F58-EA0DC3347BD8}" srcOrd="0" destOrd="10" presId="urn:microsoft.com/office/officeart/2005/8/layout/list1"/>
    <dgm:cxn modelId="{4400CDEB-A0A3-4F57-B973-69CC53A2B045}" type="presOf" srcId="{30F3F754-E5D9-4D69-8703-F8C123606089}" destId="{6D1F6143-14FD-45CD-9F58-EA0DC3347BD8}" srcOrd="0" destOrd="7" presId="urn:microsoft.com/office/officeart/2005/8/layout/list1"/>
    <dgm:cxn modelId="{3902A7F2-4CC7-4100-B0B1-6C5E07A6E9F4}" srcId="{30F3F754-E5D9-4D69-8703-F8C123606089}" destId="{7725518D-292F-43D3-84E5-BB2FDB3E028E}" srcOrd="1" destOrd="0" parTransId="{800F2EE8-4BDC-487A-A2C0-1C9E894586F7}" sibTransId="{D381CA1B-395E-43ED-ABED-3D5495E48BA5}"/>
    <dgm:cxn modelId="{13DC75F9-6B0E-4B72-B14E-3A47E274ADA5}" type="presParOf" srcId="{BAA687ED-1448-4469-B8C6-E9E22C345B0F}" destId="{90C9894C-B254-4134-8190-4D676B00D118}" srcOrd="0" destOrd="0" presId="urn:microsoft.com/office/officeart/2005/8/layout/list1"/>
    <dgm:cxn modelId="{80EEFE10-F9CF-4336-96E7-687E3A7CB001}" type="presParOf" srcId="{90C9894C-B254-4134-8190-4D676B00D118}" destId="{DE0D7E19-2CC2-4379-9295-6348384B18F5}" srcOrd="0" destOrd="0" presId="urn:microsoft.com/office/officeart/2005/8/layout/list1"/>
    <dgm:cxn modelId="{95037A16-8F14-42CD-9246-1AC5607C3591}" type="presParOf" srcId="{90C9894C-B254-4134-8190-4D676B00D118}" destId="{6E7D6727-9589-421F-AB1B-5A8A92A2AF3A}" srcOrd="1" destOrd="0" presId="urn:microsoft.com/office/officeart/2005/8/layout/list1"/>
    <dgm:cxn modelId="{59EF9279-882C-42AD-9142-C1F89EE53E23}" type="presParOf" srcId="{BAA687ED-1448-4469-B8C6-E9E22C345B0F}" destId="{E26DAFB6-A103-4769-BD1E-0E2D7715F630}" srcOrd="1" destOrd="0" presId="urn:microsoft.com/office/officeart/2005/8/layout/list1"/>
    <dgm:cxn modelId="{1A4BF372-4441-47AA-90D4-02023483E1C7}" type="presParOf" srcId="{BAA687ED-1448-4469-B8C6-E9E22C345B0F}" destId="{6D1F6143-14FD-45CD-9F58-EA0DC3347BD8}"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1F6143-14FD-45CD-9F58-EA0DC3347BD8}">
      <dsp:nvSpPr>
        <dsp:cNvPr id="0" name=""/>
        <dsp:cNvSpPr/>
      </dsp:nvSpPr>
      <dsp:spPr>
        <a:xfrm>
          <a:off x="0" y="485472"/>
          <a:ext cx="4465594" cy="37107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6580" tIns="395732" rIns="346580" bIns="128016" numCol="1" spcCol="1270" anchor="t" anchorCtr="0">
          <a:noAutofit/>
        </a:bodyPr>
        <a:lstStyle/>
        <a:p>
          <a:pPr marL="171450" lvl="1" indent="-171450" algn="l" defTabSz="800100">
            <a:lnSpc>
              <a:spcPct val="90000"/>
            </a:lnSpc>
            <a:spcBef>
              <a:spcPct val="0"/>
            </a:spcBef>
            <a:spcAft>
              <a:spcPct val="15000"/>
            </a:spcAft>
            <a:buChar char="•"/>
          </a:pPr>
          <a:r>
            <a:rPr lang="en-US" sz="1800" b="1" kern="1200"/>
            <a:t>1st GOAL -  THE PROBLEM</a:t>
          </a:r>
          <a:endParaRPr lang="en-US" sz="1800" kern="1200"/>
        </a:p>
        <a:p>
          <a:pPr marL="342900" lvl="2" indent="-171450" algn="l" defTabSz="800100">
            <a:lnSpc>
              <a:spcPct val="90000"/>
            </a:lnSpc>
            <a:spcBef>
              <a:spcPct val="0"/>
            </a:spcBef>
            <a:spcAft>
              <a:spcPct val="15000"/>
            </a:spcAft>
            <a:buChar char="•"/>
          </a:pPr>
          <a:r>
            <a:rPr lang="en-US" sz="1800" i="1" kern="1200"/>
            <a:t>The Dr.’s Opinion </a:t>
          </a:r>
          <a:endParaRPr lang="en-US" sz="1800" kern="1200"/>
        </a:p>
        <a:p>
          <a:pPr marL="342900" lvl="2" indent="-171450" algn="l" defTabSz="800100">
            <a:lnSpc>
              <a:spcPct val="90000"/>
            </a:lnSpc>
            <a:spcBef>
              <a:spcPct val="0"/>
            </a:spcBef>
            <a:spcAft>
              <a:spcPct val="15000"/>
            </a:spcAft>
            <a:buChar char="•"/>
          </a:pPr>
          <a:r>
            <a:rPr lang="en-US" sz="1800" i="1" kern="1200"/>
            <a:t>Chapter 1 - Bill’s Story</a:t>
          </a:r>
          <a:endParaRPr lang="en-US" sz="1800" kern="1200"/>
        </a:p>
        <a:p>
          <a:pPr marL="171450" lvl="1" indent="-171450" algn="l" defTabSz="800100">
            <a:lnSpc>
              <a:spcPct val="90000"/>
            </a:lnSpc>
            <a:spcBef>
              <a:spcPct val="0"/>
            </a:spcBef>
            <a:spcAft>
              <a:spcPct val="15000"/>
            </a:spcAft>
            <a:buChar char="•"/>
          </a:pPr>
          <a:r>
            <a:rPr lang="en-US" sz="1800" b="1" kern="1200"/>
            <a:t>2nd GOAL -  THE SOLUTION</a:t>
          </a:r>
          <a:r>
            <a:rPr lang="en-US" sz="1800" kern="1200"/>
            <a:t> </a:t>
          </a:r>
        </a:p>
        <a:p>
          <a:pPr marL="342900" lvl="2" indent="-171450" algn="l" defTabSz="800100">
            <a:lnSpc>
              <a:spcPct val="90000"/>
            </a:lnSpc>
            <a:spcBef>
              <a:spcPct val="0"/>
            </a:spcBef>
            <a:spcAft>
              <a:spcPct val="15000"/>
            </a:spcAft>
            <a:buChar char="•"/>
          </a:pPr>
          <a:r>
            <a:rPr lang="en-US" sz="1800" i="1" kern="1200" dirty="0"/>
            <a:t>Chapter 2: There Is A Solution </a:t>
          </a:r>
          <a:endParaRPr lang="en-US" sz="1800" kern="1200" dirty="0"/>
        </a:p>
        <a:p>
          <a:pPr marL="342900" lvl="2" indent="-171450" algn="l" defTabSz="800100">
            <a:lnSpc>
              <a:spcPct val="90000"/>
            </a:lnSpc>
            <a:spcBef>
              <a:spcPct val="0"/>
            </a:spcBef>
            <a:spcAft>
              <a:spcPct val="15000"/>
            </a:spcAft>
            <a:buChar char="•"/>
          </a:pPr>
          <a:r>
            <a:rPr lang="en-US" sz="1800" i="1" kern="1200" dirty="0">
              <a:solidFill>
                <a:prstClr val="black">
                  <a:hueOff val="0"/>
                  <a:satOff val="0"/>
                  <a:lumOff val="0"/>
                  <a:alphaOff val="0"/>
                </a:prstClr>
              </a:solidFill>
              <a:latin typeface="Corbel" panose="020B0503020204020204"/>
              <a:ea typeface="+mn-ea"/>
              <a:cs typeface="+mn-cs"/>
            </a:rPr>
            <a:t>Chapter 3: More About Alcoholism</a:t>
          </a:r>
        </a:p>
        <a:p>
          <a:pPr marL="342900" lvl="2" indent="-171450" algn="l" defTabSz="800100">
            <a:lnSpc>
              <a:spcPct val="90000"/>
            </a:lnSpc>
            <a:spcBef>
              <a:spcPct val="0"/>
            </a:spcBef>
            <a:spcAft>
              <a:spcPct val="15000"/>
            </a:spcAft>
            <a:buChar char="•"/>
          </a:pPr>
          <a:r>
            <a:rPr lang="en-US" sz="1800" i="1" kern="1200" dirty="0">
              <a:solidFill>
                <a:prstClr val="black">
                  <a:hueOff val="0"/>
                  <a:satOff val="0"/>
                  <a:lumOff val="0"/>
                  <a:alphaOff val="0"/>
                </a:prstClr>
              </a:solidFill>
              <a:latin typeface="Corbel" panose="020B0503020204020204"/>
              <a:ea typeface="+mn-ea"/>
              <a:cs typeface="+mn-cs"/>
            </a:rPr>
            <a:t>Chapter 4: We Agnostics</a:t>
          </a:r>
        </a:p>
        <a:p>
          <a:pPr marL="171450" lvl="1" indent="-171450" algn="l" defTabSz="800100">
            <a:lnSpc>
              <a:spcPct val="90000"/>
            </a:lnSpc>
            <a:spcBef>
              <a:spcPct val="0"/>
            </a:spcBef>
            <a:spcAft>
              <a:spcPct val="15000"/>
            </a:spcAft>
            <a:buChar char="•"/>
          </a:pPr>
          <a:r>
            <a:rPr lang="en-US" sz="1800" b="1" kern="1200" dirty="0"/>
            <a:t>3rd GOAL – PROGRAM OF ACTION</a:t>
          </a:r>
          <a:endParaRPr lang="en-US" sz="1800" kern="1200" dirty="0"/>
        </a:p>
        <a:p>
          <a:pPr marL="342900" lvl="2" indent="-171450" algn="l" defTabSz="800100">
            <a:lnSpc>
              <a:spcPct val="90000"/>
            </a:lnSpc>
            <a:spcBef>
              <a:spcPct val="0"/>
            </a:spcBef>
            <a:spcAft>
              <a:spcPct val="15000"/>
            </a:spcAft>
            <a:buChar char="•"/>
          </a:pPr>
          <a:r>
            <a:rPr lang="en-US" sz="1800" b="1" i="1" kern="1200" dirty="0">
              <a:solidFill>
                <a:srgbClr val="0F6FC6">
                  <a:lumMod val="75000"/>
                </a:srgbClr>
              </a:solidFill>
              <a:latin typeface="Corbel" panose="020B0503020204020204"/>
              <a:ea typeface="+mn-ea"/>
              <a:cs typeface="+mn-cs"/>
            </a:rPr>
            <a:t>Chapter 5: How It Works</a:t>
          </a:r>
        </a:p>
        <a:p>
          <a:pPr marL="342900" lvl="2" indent="-171450" algn="l" defTabSz="800100">
            <a:lnSpc>
              <a:spcPct val="90000"/>
            </a:lnSpc>
            <a:spcBef>
              <a:spcPct val="0"/>
            </a:spcBef>
            <a:spcAft>
              <a:spcPct val="15000"/>
            </a:spcAft>
            <a:buChar char="•"/>
          </a:pPr>
          <a:r>
            <a:rPr lang="en-US" sz="1800" i="1" kern="1200" dirty="0">
              <a:solidFill>
                <a:prstClr val="black">
                  <a:hueOff val="0"/>
                  <a:satOff val="0"/>
                  <a:lumOff val="0"/>
                  <a:alphaOff val="0"/>
                </a:prstClr>
              </a:solidFill>
              <a:latin typeface="Corbel" panose="020B0503020204020204"/>
              <a:ea typeface="+mn-ea"/>
              <a:cs typeface="+mn-cs"/>
            </a:rPr>
            <a:t>Chapter 6: Into Action</a:t>
          </a:r>
        </a:p>
        <a:p>
          <a:pPr marL="342900" lvl="2" indent="-171450" algn="l" defTabSz="800100">
            <a:lnSpc>
              <a:spcPct val="90000"/>
            </a:lnSpc>
            <a:spcBef>
              <a:spcPct val="0"/>
            </a:spcBef>
            <a:spcAft>
              <a:spcPct val="15000"/>
            </a:spcAft>
            <a:buChar char="•"/>
          </a:pPr>
          <a:r>
            <a:rPr lang="en-US" sz="1800" i="1" kern="1200" dirty="0"/>
            <a:t>Chapter 7: Working with Others</a:t>
          </a:r>
          <a:endParaRPr lang="en-US" sz="1800" kern="1200" dirty="0"/>
        </a:p>
      </dsp:txBody>
      <dsp:txXfrm>
        <a:off x="0" y="485472"/>
        <a:ext cx="4465594" cy="3710700"/>
      </dsp:txXfrm>
    </dsp:sp>
    <dsp:sp modelId="{6E7D6727-9589-421F-AB1B-5A8A92A2AF3A}">
      <dsp:nvSpPr>
        <dsp:cNvPr id="0" name=""/>
        <dsp:cNvSpPr/>
      </dsp:nvSpPr>
      <dsp:spPr>
        <a:xfrm>
          <a:off x="223279" y="205032"/>
          <a:ext cx="3125915" cy="5608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52" tIns="0" rIns="118152" bIns="0" numCol="1" spcCol="1270" anchor="ctr" anchorCtr="0">
          <a:noAutofit/>
        </a:bodyPr>
        <a:lstStyle/>
        <a:p>
          <a:pPr marL="0" lvl="0" indent="0" algn="l" defTabSz="844550">
            <a:lnSpc>
              <a:spcPct val="90000"/>
            </a:lnSpc>
            <a:spcBef>
              <a:spcPct val="0"/>
            </a:spcBef>
            <a:spcAft>
              <a:spcPct val="35000"/>
            </a:spcAft>
            <a:buNone/>
          </a:pPr>
          <a:r>
            <a:rPr lang="en-US" sz="1900" kern="1200"/>
            <a:t>GOALS OF THE BIG BOOK:</a:t>
          </a:r>
        </a:p>
      </dsp:txBody>
      <dsp:txXfrm>
        <a:off x="250659" y="232412"/>
        <a:ext cx="3071155" cy="50612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1FA9D6-F53F-43D8-A08F-582187277C8E}" type="datetimeFigureOut">
              <a:rPr lang="en-US" smtClean="0"/>
              <a:t>10/20/2024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77291-6DF9-4711-8197-9922360A9041}" type="slidenum">
              <a:rPr lang="en-US" smtClean="0"/>
              <a:t>‹#›</a:t>
            </a:fld>
            <a:endParaRPr lang="en-US"/>
          </a:p>
        </p:txBody>
      </p:sp>
    </p:spTree>
    <p:extLst>
      <p:ext uri="{BB962C8B-B14F-4D97-AF65-F5344CB8AC3E}">
        <p14:creationId xmlns:p14="http://schemas.microsoft.com/office/powerpoint/2010/main" val="1158976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377291-6DF9-4711-8197-9922360A9041}" type="slidenum">
              <a:rPr lang="en-US" smtClean="0"/>
              <a:t>1</a:t>
            </a:fld>
            <a:endParaRPr lang="en-US"/>
          </a:p>
        </p:txBody>
      </p:sp>
    </p:spTree>
    <p:extLst>
      <p:ext uri="{BB962C8B-B14F-4D97-AF65-F5344CB8AC3E}">
        <p14:creationId xmlns:p14="http://schemas.microsoft.com/office/powerpoint/2010/main" val="914033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my core values is, I will not stay with a cheater.  If I even suspect it, I will not lower my self worth for anyone willing to hurt me in that manner.  Another one of my core values, is I will not stay with a person that mistreats service workers.  Those were core values until they weren’t. I met and fell in love with a man that was outside of my core values, I found myself compromising my own self worth to be with him.  And when his true self emerged, I ignored it.  And when the relationship came to the inevitable end, I played that resent over and over until I had no responsibility in accepting the behavior.  It wasn’t until I did the steps in the manner did I finally see, that I had to take ownership of my part of the loss of dignity that emerged from resentment.  I honestly could not see my part until I did the steps this way.  </a:t>
            </a:r>
          </a:p>
        </p:txBody>
      </p:sp>
      <p:sp>
        <p:nvSpPr>
          <p:cNvPr id="4" name="Slide Number Placeholder 3"/>
          <p:cNvSpPr>
            <a:spLocks noGrp="1"/>
          </p:cNvSpPr>
          <p:nvPr>
            <p:ph type="sldNum" sz="quarter" idx="5"/>
          </p:nvPr>
        </p:nvSpPr>
        <p:spPr/>
        <p:txBody>
          <a:bodyPr/>
          <a:lstStyle/>
          <a:p>
            <a:fld id="{79377291-6DF9-4711-8197-9922360A9041}" type="slidenum">
              <a:rPr lang="en-US" smtClean="0"/>
              <a:t>24</a:t>
            </a:fld>
            <a:endParaRPr lang="en-US"/>
          </a:p>
        </p:txBody>
      </p:sp>
    </p:spTree>
    <p:extLst>
      <p:ext uri="{BB962C8B-B14F-4D97-AF65-F5344CB8AC3E}">
        <p14:creationId xmlns:p14="http://schemas.microsoft.com/office/powerpoint/2010/main" val="2347207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highlight>
                  <a:srgbClr val="00FF00"/>
                </a:highlight>
                <a:latin typeface="Times New Roman" panose="02020603050405020304" pitchFamily="18" charset="0"/>
                <a:ea typeface="Times New Roman" panose="02020603050405020304" pitchFamily="18" charset="0"/>
              </a:rPr>
              <a:t>On Page 65 Bill said, Mr. Brown, Mrs. Jones, My employer and My wife.</a:t>
            </a:r>
            <a:r>
              <a:rPr lang="en-US" sz="1800" spc="20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He probably had more than</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that.</a:t>
            </a:r>
            <a:r>
              <a:rPr lang="en-US" sz="1800" spc="20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I</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think</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he</a:t>
            </a:r>
            <a:r>
              <a:rPr lang="en-US" sz="1800" spc="-1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just</a:t>
            </a:r>
            <a:r>
              <a:rPr lang="en-US" sz="1800" spc="-1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didn’t</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want</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to</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use</a:t>
            </a:r>
            <a:r>
              <a:rPr lang="en-US" sz="1800" spc="-1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anymore</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space</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in</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the</a:t>
            </a:r>
            <a:r>
              <a:rPr lang="en-US" sz="1800" spc="-1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Big</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Book</a:t>
            </a:r>
            <a:r>
              <a:rPr lang="en-US" sz="1800" dirty="0">
                <a:effectLst/>
                <a:latin typeface="Times New Roman" panose="02020603050405020304" pitchFamily="18" charset="0"/>
                <a:ea typeface="Times New Roman" panose="02020603050405020304" pitchFamily="18" charset="0"/>
              </a:rPr>
              <a:t>.</a:t>
            </a:r>
            <a:r>
              <a:rPr lang="en-US" sz="1800" spc="200" dirty="0">
                <a:effectLst/>
                <a:latin typeface="Times New Roman" panose="02020603050405020304" pitchFamily="18" charset="0"/>
                <a:ea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79377291-6DF9-4711-8197-9922360A9041}" type="slidenum">
              <a:rPr lang="en-US" smtClean="0"/>
              <a:t>28</a:t>
            </a:fld>
            <a:endParaRPr lang="en-US"/>
          </a:p>
        </p:txBody>
      </p:sp>
    </p:spTree>
    <p:extLst>
      <p:ext uri="{BB962C8B-B14F-4D97-AF65-F5344CB8AC3E}">
        <p14:creationId xmlns:p14="http://schemas.microsoft.com/office/powerpoint/2010/main" val="3255067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took me years to understand that it was the person, but rather the action and how that action made me feel.  </a:t>
            </a:r>
          </a:p>
        </p:txBody>
      </p:sp>
      <p:sp>
        <p:nvSpPr>
          <p:cNvPr id="4" name="Slide Number Placeholder 3"/>
          <p:cNvSpPr>
            <a:spLocks noGrp="1"/>
          </p:cNvSpPr>
          <p:nvPr>
            <p:ph type="sldNum" sz="quarter" idx="5"/>
          </p:nvPr>
        </p:nvSpPr>
        <p:spPr/>
        <p:txBody>
          <a:bodyPr/>
          <a:lstStyle/>
          <a:p>
            <a:fld id="{79377291-6DF9-4711-8197-9922360A9041}" type="slidenum">
              <a:rPr lang="en-US" smtClean="0"/>
              <a:t>30</a:t>
            </a:fld>
            <a:endParaRPr lang="en-US"/>
          </a:p>
        </p:txBody>
      </p:sp>
    </p:spTree>
    <p:extLst>
      <p:ext uri="{BB962C8B-B14F-4D97-AF65-F5344CB8AC3E}">
        <p14:creationId xmlns:p14="http://schemas.microsoft.com/office/powerpoint/2010/main" val="2602598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1600" marR="0" algn="just">
              <a:lnSpc>
                <a:spcPts val="1150"/>
              </a:lnSpc>
              <a:spcBef>
                <a:spcPts val="0"/>
              </a:spcBef>
              <a:spcAft>
                <a:spcPts val="0"/>
              </a:spcAft>
            </a:pPr>
            <a:r>
              <a:rPr lang="en-US" sz="1800" dirty="0">
                <a:effectLst/>
                <a:highlight>
                  <a:srgbClr val="00FFFF"/>
                </a:highlight>
                <a:latin typeface="Times New Roman" panose="02020603050405020304" pitchFamily="18" charset="0"/>
                <a:ea typeface="Times New Roman" panose="02020603050405020304" pitchFamily="18" charset="0"/>
              </a:rPr>
              <a:t>I</a:t>
            </a:r>
            <a:r>
              <a:rPr lang="en-US" sz="1800" spc="-2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can’t</a:t>
            </a:r>
            <a:r>
              <a:rPr lang="en-US" sz="1800" spc="-2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be</a:t>
            </a:r>
            <a:r>
              <a:rPr lang="en-US" sz="1800" spc="-2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upset</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with</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you</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unless</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you’ve</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done</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something</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to</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threaten</a:t>
            </a:r>
            <a:r>
              <a:rPr lang="en-US" sz="1800" spc="-2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one</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of</a:t>
            </a:r>
            <a:r>
              <a:rPr lang="en-US" sz="1800" spc="-2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these</a:t>
            </a:r>
            <a:r>
              <a:rPr lang="en-US" sz="1800" spc="-2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basic</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instincts</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of</a:t>
            </a:r>
            <a:r>
              <a:rPr lang="en-US" sz="1800" spc="-10" dirty="0">
                <a:effectLst/>
                <a:highlight>
                  <a:srgbClr val="00FFFF"/>
                </a:highlight>
                <a:latin typeface="Times New Roman" panose="02020603050405020304" pitchFamily="18" charset="0"/>
                <a:ea typeface="Times New Roman" panose="02020603050405020304" pitchFamily="18" charset="0"/>
              </a:rPr>
              <a:t> life.</a:t>
            </a:r>
            <a:endParaRPr lang="en-US" sz="1800" dirty="0">
              <a:effectLst/>
              <a:latin typeface="Times New Roman" panose="02020603050405020304" pitchFamily="18" charset="0"/>
              <a:ea typeface="Times New Roman" panose="02020603050405020304" pitchFamily="18" charset="0"/>
            </a:endParaRPr>
          </a:p>
          <a:p>
            <a:pPr marL="100965" marR="449580" algn="just">
              <a:spcBef>
                <a:spcPts val="0"/>
              </a:spcBef>
              <a:spcAft>
                <a:spcPts val="0"/>
              </a:spcAft>
            </a:pPr>
            <a:r>
              <a:rPr lang="en-US" sz="1800" dirty="0">
                <a:effectLst/>
                <a:highlight>
                  <a:srgbClr val="00FFFF"/>
                </a:highlight>
                <a:latin typeface="Times New Roman" panose="02020603050405020304" pitchFamily="18" charset="0"/>
                <a:ea typeface="Times New Roman" panose="02020603050405020304" pitchFamily="18" charset="0"/>
              </a:rPr>
              <a:t>If</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you</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threaten</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my</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u="sng" dirty="0">
                <a:effectLst/>
                <a:highlight>
                  <a:srgbClr val="00FFFF"/>
                </a:highlight>
                <a:latin typeface="Times New Roman" panose="02020603050405020304" pitchFamily="18" charset="0"/>
                <a:ea typeface="Times New Roman" panose="02020603050405020304" pitchFamily="18" charset="0"/>
              </a:rPr>
              <a:t>social</a:t>
            </a:r>
            <a:r>
              <a:rPr lang="en-US" sz="1800" u="sng" spc="-10" dirty="0">
                <a:effectLst/>
                <a:highlight>
                  <a:srgbClr val="00FFFF"/>
                </a:highlight>
                <a:latin typeface="Times New Roman" panose="02020603050405020304" pitchFamily="18" charset="0"/>
                <a:ea typeface="Times New Roman" panose="02020603050405020304" pitchFamily="18" charset="0"/>
              </a:rPr>
              <a:t> </a:t>
            </a:r>
            <a:r>
              <a:rPr lang="en-US" sz="1800" u="sng" dirty="0">
                <a:effectLst/>
                <a:highlight>
                  <a:srgbClr val="00FFFF"/>
                </a:highlight>
                <a:latin typeface="Times New Roman" panose="02020603050405020304" pitchFamily="18" charset="0"/>
                <a:ea typeface="Times New Roman" panose="02020603050405020304" pitchFamily="18" charset="0"/>
              </a:rPr>
              <a:t>instinct</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in</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any</a:t>
            </a:r>
            <a:r>
              <a:rPr lang="en-US" sz="1800" spc="-2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way,</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my</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u="sng" dirty="0">
                <a:effectLst/>
                <a:highlight>
                  <a:srgbClr val="00FFFF"/>
                </a:highlight>
                <a:latin typeface="Times New Roman" panose="02020603050405020304" pitchFamily="18" charset="0"/>
                <a:ea typeface="Times New Roman" panose="02020603050405020304" pitchFamily="18" charset="0"/>
              </a:rPr>
              <a:t>self-esteem</a:t>
            </a:r>
            <a:r>
              <a:rPr lang="en-US" sz="1800" dirty="0">
                <a:effectLst/>
                <a:highlight>
                  <a:srgbClr val="00FFFF"/>
                </a:highlight>
                <a:latin typeface="Times New Roman" panose="02020603050405020304" pitchFamily="18" charset="0"/>
                <a:ea typeface="Times New Roman" panose="02020603050405020304" pitchFamily="18" charset="0"/>
              </a:rPr>
              <a:t>,</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my</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u="sng" dirty="0">
                <a:effectLst/>
                <a:highlight>
                  <a:srgbClr val="00FFFF"/>
                </a:highlight>
                <a:latin typeface="Times New Roman" panose="02020603050405020304" pitchFamily="18" charset="0"/>
                <a:ea typeface="Times New Roman" panose="02020603050405020304" pitchFamily="18" charset="0"/>
              </a:rPr>
              <a:t>personal</a:t>
            </a:r>
            <a:r>
              <a:rPr lang="en-US" sz="1800" u="sng" spc="-15" dirty="0">
                <a:effectLst/>
                <a:highlight>
                  <a:srgbClr val="00FFFF"/>
                </a:highlight>
                <a:latin typeface="Times New Roman" panose="02020603050405020304" pitchFamily="18" charset="0"/>
                <a:ea typeface="Times New Roman" panose="02020603050405020304" pitchFamily="18" charset="0"/>
              </a:rPr>
              <a:t> </a:t>
            </a:r>
            <a:r>
              <a:rPr lang="en-US" sz="1800" u="sng" dirty="0">
                <a:effectLst/>
                <a:highlight>
                  <a:srgbClr val="00FFFF"/>
                </a:highlight>
                <a:latin typeface="Times New Roman" panose="02020603050405020304" pitchFamily="18" charset="0"/>
                <a:ea typeface="Times New Roman" panose="02020603050405020304" pitchFamily="18" charset="0"/>
              </a:rPr>
              <a:t>relations</a:t>
            </a:r>
            <a:r>
              <a:rPr lang="en-US" sz="1800" dirty="0">
                <a:effectLst/>
                <a:highlight>
                  <a:srgbClr val="00FFFF"/>
                </a:highlight>
                <a:latin typeface="Times New Roman" panose="02020603050405020304" pitchFamily="18" charset="0"/>
                <a:ea typeface="Times New Roman" panose="02020603050405020304" pitchFamily="18" charset="0"/>
              </a:rPr>
              <a:t>,</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you’re</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going</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to</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upset</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me,</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make</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me</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angry. If</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you</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threaten</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my</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u="sng" dirty="0">
                <a:effectLst/>
                <a:highlight>
                  <a:srgbClr val="00FFFF"/>
                </a:highlight>
                <a:latin typeface="Times New Roman" panose="02020603050405020304" pitchFamily="18" charset="0"/>
                <a:ea typeface="Times New Roman" panose="02020603050405020304" pitchFamily="18" charset="0"/>
              </a:rPr>
              <a:t>security,</a:t>
            </a:r>
            <a:r>
              <a:rPr lang="en-US" sz="1800" u="sng" spc="-5" dirty="0">
                <a:effectLst/>
                <a:highlight>
                  <a:srgbClr val="00FFFF"/>
                </a:highlight>
                <a:latin typeface="Times New Roman" panose="02020603050405020304" pitchFamily="18" charset="0"/>
                <a:ea typeface="Times New Roman" panose="02020603050405020304" pitchFamily="18" charset="0"/>
              </a:rPr>
              <a:t> </a:t>
            </a:r>
            <a:r>
              <a:rPr lang="en-US" sz="1800" u="sng" dirty="0">
                <a:effectLst/>
                <a:highlight>
                  <a:srgbClr val="00FFFF"/>
                </a:highlight>
                <a:latin typeface="Times New Roman" panose="02020603050405020304" pitchFamily="18" charset="0"/>
                <a:ea typeface="Times New Roman" panose="02020603050405020304" pitchFamily="18" charset="0"/>
              </a:rPr>
              <a:t>either</a:t>
            </a:r>
            <a:r>
              <a:rPr lang="en-US" sz="1800" u="sng" spc="-5" dirty="0">
                <a:effectLst/>
                <a:highlight>
                  <a:srgbClr val="00FFFF"/>
                </a:highlight>
                <a:latin typeface="Times New Roman" panose="02020603050405020304" pitchFamily="18" charset="0"/>
                <a:ea typeface="Times New Roman" panose="02020603050405020304" pitchFamily="18" charset="0"/>
              </a:rPr>
              <a:t> </a:t>
            </a:r>
            <a:r>
              <a:rPr lang="en-US" sz="1800" u="sng" dirty="0">
                <a:effectLst/>
                <a:highlight>
                  <a:srgbClr val="00FFFF"/>
                </a:highlight>
                <a:latin typeface="Times New Roman" panose="02020603050405020304" pitchFamily="18" charset="0"/>
                <a:ea typeface="Times New Roman" panose="02020603050405020304" pitchFamily="18" charset="0"/>
              </a:rPr>
              <a:t>material</a:t>
            </a:r>
            <a:r>
              <a:rPr lang="en-US" sz="1800" u="sng" spc="-5" dirty="0">
                <a:effectLst/>
                <a:highlight>
                  <a:srgbClr val="00FFFF"/>
                </a:highlight>
                <a:latin typeface="Times New Roman" panose="02020603050405020304" pitchFamily="18" charset="0"/>
                <a:ea typeface="Times New Roman" panose="02020603050405020304" pitchFamily="18" charset="0"/>
              </a:rPr>
              <a:t> </a:t>
            </a:r>
            <a:r>
              <a:rPr lang="en-US" sz="1800" u="sng" dirty="0">
                <a:effectLst/>
                <a:highlight>
                  <a:srgbClr val="00FFFF"/>
                </a:highlight>
                <a:latin typeface="Times New Roman" panose="02020603050405020304" pitchFamily="18" charset="0"/>
                <a:ea typeface="Times New Roman" panose="02020603050405020304" pitchFamily="18" charset="0"/>
              </a:rPr>
              <a:t>or</a:t>
            </a:r>
            <a:r>
              <a:rPr lang="en-US" sz="1800" u="sng" spc="-5" dirty="0">
                <a:effectLst/>
                <a:highlight>
                  <a:srgbClr val="00FFFF"/>
                </a:highlight>
                <a:latin typeface="Times New Roman" panose="02020603050405020304" pitchFamily="18" charset="0"/>
                <a:ea typeface="Times New Roman" panose="02020603050405020304" pitchFamily="18" charset="0"/>
              </a:rPr>
              <a:t> </a:t>
            </a:r>
            <a:r>
              <a:rPr lang="en-US" sz="1800" u="sng" dirty="0">
                <a:effectLst/>
                <a:highlight>
                  <a:srgbClr val="00FFFF"/>
                </a:highlight>
                <a:latin typeface="Times New Roman" panose="02020603050405020304" pitchFamily="18" charset="0"/>
                <a:ea typeface="Times New Roman" panose="02020603050405020304" pitchFamily="18" charset="0"/>
              </a:rPr>
              <a:t>emotional</a:t>
            </a:r>
            <a:r>
              <a:rPr lang="en-US" sz="1800" dirty="0">
                <a:effectLst/>
                <a:highlight>
                  <a:srgbClr val="00FFFF"/>
                </a:highlight>
                <a:latin typeface="Times New Roman" panose="02020603050405020304" pitchFamily="18" charset="0"/>
                <a:ea typeface="Times New Roman" panose="02020603050405020304" pitchFamily="18" charset="0"/>
              </a:rPr>
              <a:t>,</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you’re</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going</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to</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upset</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me</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and</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make</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me</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angry.</a:t>
            </a:r>
            <a:r>
              <a:rPr lang="en-US" sz="1800" spc="20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If</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you</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threaten</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my</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u="sng" dirty="0">
                <a:effectLst/>
                <a:highlight>
                  <a:srgbClr val="00FFFF"/>
                </a:highlight>
                <a:latin typeface="Times New Roman" panose="02020603050405020304" pitchFamily="18" charset="0"/>
                <a:ea typeface="Times New Roman" panose="02020603050405020304" pitchFamily="18" charset="0"/>
              </a:rPr>
              <a:t>sex</a:t>
            </a:r>
            <a:r>
              <a:rPr lang="en-US" sz="1800" dirty="0">
                <a:effectLst/>
                <a:highlight>
                  <a:srgbClr val="00FFFF"/>
                </a:highlight>
                <a:latin typeface="Times New Roman" panose="02020603050405020304" pitchFamily="18" charset="0"/>
                <a:ea typeface="Times New Roman" panose="02020603050405020304" pitchFamily="18" charset="0"/>
              </a:rPr>
              <a:t> </a:t>
            </a:r>
            <a:r>
              <a:rPr lang="en-US" sz="1800" u="sng" dirty="0">
                <a:effectLst/>
                <a:highlight>
                  <a:srgbClr val="00FFFF"/>
                </a:highlight>
                <a:latin typeface="Times New Roman" panose="02020603050405020304" pitchFamily="18" charset="0"/>
                <a:ea typeface="Times New Roman" panose="02020603050405020304" pitchFamily="18" charset="0"/>
              </a:rPr>
              <a:t>life</a:t>
            </a:r>
            <a:r>
              <a:rPr lang="en-US" sz="1800" dirty="0">
                <a:effectLst/>
                <a:highlight>
                  <a:srgbClr val="00FFFF"/>
                </a:highlight>
                <a:latin typeface="Times New Roman" panose="02020603050405020304" pitchFamily="18" charset="0"/>
                <a:ea typeface="Times New Roman" panose="02020603050405020304" pitchFamily="18" charset="0"/>
              </a:rPr>
              <a:t> in anyway, you’re going to upset me and make me angry.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100965" marR="360045">
              <a:spcBef>
                <a:spcPts val="0"/>
              </a:spcBef>
              <a:spcAft>
                <a:spcPts val="0"/>
              </a:spcAft>
            </a:pPr>
            <a:r>
              <a:rPr lang="en-US" sz="1800" dirty="0">
                <a:effectLst/>
                <a:highlight>
                  <a:srgbClr val="00FFFF"/>
                </a:highlight>
                <a:latin typeface="Times New Roman" panose="02020603050405020304" pitchFamily="18" charset="0"/>
                <a:ea typeface="Times New Roman" panose="02020603050405020304" pitchFamily="18" charset="0"/>
              </a:rPr>
              <a:t>And</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as</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I</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begin</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to</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u="sng" dirty="0">
                <a:effectLst/>
                <a:highlight>
                  <a:srgbClr val="00FFFF"/>
                </a:highlight>
                <a:latin typeface="Times New Roman" panose="02020603050405020304" pitchFamily="18" charset="0"/>
                <a:ea typeface="Times New Roman" panose="02020603050405020304" pitchFamily="18" charset="0"/>
              </a:rPr>
              <a:t>fill</a:t>
            </a:r>
            <a:r>
              <a:rPr lang="en-US" sz="1800" u="sng" spc="-10" dirty="0">
                <a:effectLst/>
                <a:highlight>
                  <a:srgbClr val="00FFFF"/>
                </a:highlight>
                <a:latin typeface="Times New Roman" panose="02020603050405020304" pitchFamily="18" charset="0"/>
                <a:ea typeface="Times New Roman" panose="02020603050405020304" pitchFamily="18" charset="0"/>
              </a:rPr>
              <a:t> </a:t>
            </a:r>
            <a:r>
              <a:rPr lang="en-US" sz="1800" u="sng" dirty="0">
                <a:effectLst/>
                <a:highlight>
                  <a:srgbClr val="00FFFF"/>
                </a:highlight>
                <a:latin typeface="Times New Roman" panose="02020603050405020304" pitchFamily="18" charset="0"/>
                <a:ea typeface="Times New Roman" panose="02020603050405020304" pitchFamily="18" charset="0"/>
              </a:rPr>
              <a:t>out</a:t>
            </a:r>
            <a:r>
              <a:rPr lang="en-US" sz="1800" u="sng" spc="-10" dirty="0">
                <a:effectLst/>
                <a:highlight>
                  <a:srgbClr val="00FFFF"/>
                </a:highlight>
                <a:latin typeface="Times New Roman" panose="02020603050405020304" pitchFamily="18" charset="0"/>
                <a:ea typeface="Times New Roman" panose="02020603050405020304" pitchFamily="18" charset="0"/>
              </a:rPr>
              <a:t> </a:t>
            </a:r>
            <a:r>
              <a:rPr lang="en-US" sz="1800" u="sng" dirty="0">
                <a:effectLst/>
                <a:highlight>
                  <a:srgbClr val="00FFFF"/>
                </a:highlight>
                <a:latin typeface="Times New Roman" panose="02020603050405020304" pitchFamily="18" charset="0"/>
                <a:ea typeface="Times New Roman" panose="02020603050405020304" pitchFamily="18" charset="0"/>
              </a:rPr>
              <a:t>the</a:t>
            </a:r>
            <a:r>
              <a:rPr lang="en-US" sz="1800" u="sng" spc="-10" dirty="0">
                <a:effectLst/>
                <a:highlight>
                  <a:srgbClr val="00FFFF"/>
                </a:highlight>
                <a:latin typeface="Times New Roman" panose="02020603050405020304" pitchFamily="18" charset="0"/>
                <a:ea typeface="Times New Roman" panose="02020603050405020304" pitchFamily="18" charset="0"/>
              </a:rPr>
              <a:t> </a:t>
            </a:r>
            <a:r>
              <a:rPr lang="en-US" sz="1800" u="sng" dirty="0">
                <a:effectLst/>
                <a:highlight>
                  <a:srgbClr val="00FFFF"/>
                </a:highlight>
                <a:latin typeface="Times New Roman" panose="02020603050405020304" pitchFamily="18" charset="0"/>
                <a:ea typeface="Times New Roman" panose="02020603050405020304" pitchFamily="18" charset="0"/>
              </a:rPr>
              <a:t>third</a:t>
            </a:r>
            <a:r>
              <a:rPr lang="en-US" sz="1800" u="sng" spc="-5" dirty="0">
                <a:effectLst/>
                <a:highlight>
                  <a:srgbClr val="00FFFF"/>
                </a:highlight>
                <a:latin typeface="Times New Roman" panose="02020603050405020304" pitchFamily="18" charset="0"/>
                <a:ea typeface="Times New Roman" panose="02020603050405020304" pitchFamily="18" charset="0"/>
              </a:rPr>
              <a:t> </a:t>
            </a:r>
            <a:r>
              <a:rPr lang="en-US" sz="1800" u="sng" dirty="0">
                <a:effectLst/>
                <a:highlight>
                  <a:srgbClr val="00FFFF"/>
                </a:highlight>
                <a:latin typeface="Times New Roman" panose="02020603050405020304" pitchFamily="18" charset="0"/>
                <a:ea typeface="Times New Roman" panose="02020603050405020304" pitchFamily="18" charset="0"/>
              </a:rPr>
              <a:t>column</a:t>
            </a:r>
            <a:r>
              <a:rPr lang="en-US" sz="1800" u="sng" spc="-5" dirty="0">
                <a:effectLst/>
                <a:highlight>
                  <a:srgbClr val="00FFFF"/>
                </a:highlight>
                <a:latin typeface="Times New Roman" panose="02020603050405020304" pitchFamily="18" charset="0"/>
                <a:ea typeface="Times New Roman" panose="02020603050405020304" pitchFamily="18" charset="0"/>
              </a:rPr>
              <a:t> </a:t>
            </a:r>
            <a:r>
              <a:rPr lang="en-US" sz="1800" u="sng" dirty="0">
                <a:effectLst/>
                <a:highlight>
                  <a:srgbClr val="00FFFF"/>
                </a:highlight>
                <a:latin typeface="Times New Roman" panose="02020603050405020304" pitchFamily="18" charset="0"/>
                <a:ea typeface="Times New Roman" panose="02020603050405020304" pitchFamily="18" charset="0"/>
              </a:rPr>
              <a:t>and</a:t>
            </a:r>
            <a:r>
              <a:rPr lang="en-US" sz="1800" u="sng" spc="-10" dirty="0">
                <a:effectLst/>
                <a:highlight>
                  <a:srgbClr val="00FFFF"/>
                </a:highlight>
                <a:latin typeface="Times New Roman" panose="02020603050405020304" pitchFamily="18" charset="0"/>
                <a:ea typeface="Times New Roman" panose="02020603050405020304" pitchFamily="18" charset="0"/>
              </a:rPr>
              <a:t> </a:t>
            </a:r>
            <a:r>
              <a:rPr lang="en-US" sz="1800" u="sng" dirty="0">
                <a:effectLst/>
                <a:highlight>
                  <a:srgbClr val="00FFFF"/>
                </a:highlight>
                <a:latin typeface="Times New Roman" panose="02020603050405020304" pitchFamily="18" charset="0"/>
                <a:ea typeface="Times New Roman" panose="02020603050405020304" pitchFamily="18" charset="0"/>
              </a:rPr>
              <a:t>put</a:t>
            </a:r>
            <a:r>
              <a:rPr lang="en-US" sz="1800" u="sng" spc="-15" dirty="0">
                <a:effectLst/>
                <a:highlight>
                  <a:srgbClr val="00FFFF"/>
                </a:highlight>
                <a:latin typeface="Times New Roman" panose="02020603050405020304" pitchFamily="18" charset="0"/>
                <a:ea typeface="Times New Roman" panose="02020603050405020304" pitchFamily="18" charset="0"/>
              </a:rPr>
              <a:t> </a:t>
            </a:r>
            <a:r>
              <a:rPr lang="en-US" sz="1800" u="sng" dirty="0">
                <a:effectLst/>
                <a:highlight>
                  <a:srgbClr val="00FFFF"/>
                </a:highlight>
                <a:latin typeface="Times New Roman" panose="02020603050405020304" pitchFamily="18" charset="0"/>
                <a:ea typeface="Times New Roman" panose="02020603050405020304" pitchFamily="18" charset="0"/>
              </a:rPr>
              <a:t>down</a:t>
            </a:r>
            <a:r>
              <a:rPr lang="en-US" sz="1800" u="sng" spc="-5" dirty="0">
                <a:effectLst/>
                <a:highlight>
                  <a:srgbClr val="00FFFF"/>
                </a:highlight>
                <a:latin typeface="Times New Roman" panose="02020603050405020304" pitchFamily="18" charset="0"/>
                <a:ea typeface="Times New Roman" panose="02020603050405020304" pitchFamily="18" charset="0"/>
              </a:rPr>
              <a:t> </a:t>
            </a:r>
            <a:r>
              <a:rPr lang="en-US" sz="1800" u="sng" dirty="0">
                <a:effectLst/>
                <a:highlight>
                  <a:srgbClr val="00FFFF"/>
                </a:highlight>
                <a:latin typeface="Times New Roman" panose="02020603050405020304" pitchFamily="18" charset="0"/>
                <a:ea typeface="Times New Roman" panose="02020603050405020304" pitchFamily="18" charset="0"/>
              </a:rPr>
              <a:t>the</a:t>
            </a:r>
            <a:r>
              <a:rPr lang="en-US" sz="1800" u="sng" spc="-10" dirty="0">
                <a:effectLst/>
                <a:highlight>
                  <a:srgbClr val="00FFFF"/>
                </a:highlight>
                <a:latin typeface="Times New Roman" panose="02020603050405020304" pitchFamily="18" charset="0"/>
                <a:ea typeface="Times New Roman" panose="02020603050405020304" pitchFamily="18" charset="0"/>
              </a:rPr>
              <a:t> </a:t>
            </a:r>
            <a:r>
              <a:rPr lang="en-US" sz="1800" u="sng" dirty="0">
                <a:effectLst/>
                <a:highlight>
                  <a:srgbClr val="00FFFF"/>
                </a:highlight>
                <a:latin typeface="Times New Roman" panose="02020603050405020304" pitchFamily="18" charset="0"/>
                <a:ea typeface="Times New Roman" panose="02020603050405020304" pitchFamily="18" charset="0"/>
              </a:rPr>
              <a:t>part</a:t>
            </a:r>
            <a:r>
              <a:rPr lang="en-US" sz="1800" u="sng" spc="-10" dirty="0">
                <a:effectLst/>
                <a:highlight>
                  <a:srgbClr val="00FFFF"/>
                </a:highlight>
                <a:latin typeface="Times New Roman" panose="02020603050405020304" pitchFamily="18" charset="0"/>
                <a:ea typeface="Times New Roman" panose="02020603050405020304" pitchFamily="18" charset="0"/>
              </a:rPr>
              <a:t> </a:t>
            </a:r>
            <a:r>
              <a:rPr lang="en-US" sz="1800" u="sng" dirty="0">
                <a:effectLst/>
                <a:highlight>
                  <a:srgbClr val="00FFFF"/>
                </a:highlight>
                <a:latin typeface="Times New Roman" panose="02020603050405020304" pitchFamily="18" charset="0"/>
                <a:ea typeface="Times New Roman" panose="02020603050405020304" pitchFamily="18" charset="0"/>
              </a:rPr>
              <a:t>of</a:t>
            </a:r>
            <a:r>
              <a:rPr lang="en-US" sz="1800" u="sng" spc="-10" dirty="0">
                <a:effectLst/>
                <a:highlight>
                  <a:srgbClr val="00FFFF"/>
                </a:highlight>
                <a:latin typeface="Times New Roman" panose="02020603050405020304" pitchFamily="18" charset="0"/>
                <a:ea typeface="Times New Roman" panose="02020603050405020304" pitchFamily="18" charset="0"/>
              </a:rPr>
              <a:t> </a:t>
            </a:r>
            <a:r>
              <a:rPr lang="en-US" sz="1800" u="sng" dirty="0">
                <a:effectLst/>
                <a:highlight>
                  <a:srgbClr val="00FFFF"/>
                </a:highlight>
                <a:latin typeface="Times New Roman" panose="02020603050405020304" pitchFamily="18" charset="0"/>
                <a:ea typeface="Times New Roman" panose="02020603050405020304" pitchFamily="18" charset="0"/>
              </a:rPr>
              <a:t>self</a:t>
            </a:r>
            <a:r>
              <a:rPr lang="en-US" sz="1800" u="sng" spc="-10" dirty="0">
                <a:effectLst/>
                <a:highlight>
                  <a:srgbClr val="00FFFF"/>
                </a:highlight>
                <a:latin typeface="Times New Roman" panose="02020603050405020304" pitchFamily="18" charset="0"/>
                <a:ea typeface="Times New Roman" panose="02020603050405020304" pitchFamily="18" charset="0"/>
              </a:rPr>
              <a:t> </a:t>
            </a:r>
            <a:r>
              <a:rPr lang="en-US" sz="1800" u="sng" dirty="0">
                <a:effectLst/>
                <a:highlight>
                  <a:srgbClr val="00FFFF"/>
                </a:highlight>
                <a:latin typeface="Times New Roman" panose="02020603050405020304" pitchFamily="18" charset="0"/>
                <a:ea typeface="Times New Roman" panose="02020603050405020304" pitchFamily="18" charset="0"/>
              </a:rPr>
              <a:t>that</a:t>
            </a:r>
            <a:r>
              <a:rPr lang="en-US" sz="1800" u="sng" spc="-10" dirty="0">
                <a:effectLst/>
                <a:highlight>
                  <a:srgbClr val="00FFFF"/>
                </a:highlight>
                <a:latin typeface="Times New Roman" panose="02020603050405020304" pitchFamily="18" charset="0"/>
                <a:ea typeface="Times New Roman" panose="02020603050405020304" pitchFamily="18" charset="0"/>
              </a:rPr>
              <a:t> </a:t>
            </a:r>
            <a:r>
              <a:rPr lang="en-US" sz="1800" u="sng" dirty="0">
                <a:effectLst/>
                <a:highlight>
                  <a:srgbClr val="00FFFF"/>
                </a:highlight>
                <a:latin typeface="Times New Roman" panose="02020603050405020304" pitchFamily="18" charset="0"/>
                <a:ea typeface="Times New Roman" panose="02020603050405020304" pitchFamily="18" charset="0"/>
              </a:rPr>
              <a:t>is</a:t>
            </a:r>
            <a:r>
              <a:rPr lang="en-US" sz="1800" u="sng" spc="-10" dirty="0">
                <a:effectLst/>
                <a:highlight>
                  <a:srgbClr val="00FFFF"/>
                </a:highlight>
                <a:latin typeface="Times New Roman" panose="02020603050405020304" pitchFamily="18" charset="0"/>
                <a:ea typeface="Times New Roman" panose="02020603050405020304" pitchFamily="18" charset="0"/>
              </a:rPr>
              <a:t> </a:t>
            </a:r>
            <a:r>
              <a:rPr lang="en-US" sz="1800" u="sng" dirty="0">
                <a:effectLst/>
                <a:highlight>
                  <a:srgbClr val="00FFFF"/>
                </a:highlight>
                <a:latin typeface="Times New Roman" panose="02020603050405020304" pitchFamily="18" charset="0"/>
                <a:ea typeface="Times New Roman" panose="02020603050405020304" pitchFamily="18" charset="0"/>
              </a:rPr>
              <a:t>affected</a:t>
            </a:r>
            <a:r>
              <a:rPr lang="en-US" sz="1800" dirty="0">
                <a:effectLst/>
                <a:highlight>
                  <a:srgbClr val="00FFFF"/>
                </a:highlight>
                <a:latin typeface="Times New Roman" panose="02020603050405020304" pitchFamily="18" charset="0"/>
                <a:ea typeface="Times New Roman" panose="02020603050405020304" pitchFamily="18" charset="0"/>
              </a:rPr>
              <a:t>,</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in</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most</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cases</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I</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begin</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to see</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a</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pattern </a:t>
            </a:r>
            <a:r>
              <a:rPr lang="en-US" sz="1800" spc="-10" dirty="0">
                <a:effectLst/>
                <a:highlight>
                  <a:srgbClr val="00FFFF"/>
                </a:highlight>
                <a:latin typeface="Times New Roman" panose="02020603050405020304" pitchFamily="18" charset="0"/>
                <a:ea typeface="Times New Roman" panose="02020603050405020304" pitchFamily="18" charset="0"/>
              </a:rPr>
              <a:t>develop.</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00FFFF"/>
                </a:highlight>
                <a:latin typeface="Times New Roman" panose="02020603050405020304" pitchFamily="18" charset="0"/>
                <a:ea typeface="Times New Roman" panose="02020603050405020304" pitchFamily="18" charset="0"/>
              </a:rPr>
              <a:t>Maybe</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beside</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each</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name</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I’m</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putting</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down</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self-esteem.</a:t>
            </a:r>
            <a:r>
              <a:rPr lang="en-US" sz="1800" spc="20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Maybe</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I</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begin</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to</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see</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my</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main problem</a:t>
            </a:r>
            <a:r>
              <a:rPr lang="en-US" sz="1800" spc="-2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is</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self-esteem.</a:t>
            </a:r>
            <a:r>
              <a:rPr lang="en-US" sz="1800" dirty="0">
                <a:effectLst/>
                <a:latin typeface="Times New Roman" panose="02020603050405020304" pitchFamily="18" charset="0"/>
                <a:ea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79377291-6DF9-4711-8197-9922360A9041}" type="slidenum">
              <a:rPr lang="en-US" smtClean="0"/>
              <a:t>32</a:t>
            </a:fld>
            <a:endParaRPr lang="en-US"/>
          </a:p>
        </p:txBody>
      </p:sp>
    </p:spTree>
    <p:extLst>
      <p:ext uri="{BB962C8B-B14F-4D97-AF65-F5344CB8AC3E}">
        <p14:creationId xmlns:p14="http://schemas.microsoft.com/office/powerpoint/2010/main" val="3750525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0965" marR="360045">
              <a:spcBef>
                <a:spcPts val="1130"/>
              </a:spcBef>
              <a:spcAft>
                <a:spcPts val="0"/>
              </a:spcAft>
            </a:pPr>
            <a:r>
              <a:rPr lang="en-US" sz="1800" b="0" dirty="0">
                <a:effectLst/>
                <a:highlight>
                  <a:srgbClr val="00FFFF"/>
                </a:highlight>
                <a:latin typeface="Times New Roman" panose="02020603050405020304" pitchFamily="18" charset="0"/>
              </a:rPr>
              <a:t>The first 3 columns completed</a:t>
            </a:r>
            <a:endParaRPr lang="en-US" b="0" dirty="0"/>
          </a:p>
        </p:txBody>
      </p:sp>
      <p:sp>
        <p:nvSpPr>
          <p:cNvPr id="4" name="Slide Number Placeholder 3"/>
          <p:cNvSpPr>
            <a:spLocks noGrp="1"/>
          </p:cNvSpPr>
          <p:nvPr>
            <p:ph type="sldNum" sz="quarter" idx="5"/>
          </p:nvPr>
        </p:nvSpPr>
        <p:spPr/>
        <p:txBody>
          <a:bodyPr/>
          <a:lstStyle/>
          <a:p>
            <a:fld id="{79377291-6DF9-4711-8197-9922360A9041}" type="slidenum">
              <a:rPr lang="en-US" smtClean="0"/>
              <a:t>35</a:t>
            </a:fld>
            <a:endParaRPr lang="en-US"/>
          </a:p>
        </p:txBody>
      </p:sp>
    </p:spTree>
    <p:extLst>
      <p:ext uri="{BB962C8B-B14F-4D97-AF65-F5344CB8AC3E}">
        <p14:creationId xmlns:p14="http://schemas.microsoft.com/office/powerpoint/2010/main" val="1121174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77291-6DF9-4711-8197-9922360A9041}" type="slidenum">
              <a:rPr lang="en-US" smtClean="0"/>
              <a:t>40</a:t>
            </a:fld>
            <a:endParaRPr lang="en-US"/>
          </a:p>
        </p:txBody>
      </p:sp>
    </p:spTree>
    <p:extLst>
      <p:ext uri="{BB962C8B-B14F-4D97-AF65-F5344CB8AC3E}">
        <p14:creationId xmlns:p14="http://schemas.microsoft.com/office/powerpoint/2010/main" val="3809545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77291-6DF9-4711-8197-9922360A9041}" type="slidenum">
              <a:rPr lang="en-US" smtClean="0"/>
              <a:t>5</a:t>
            </a:fld>
            <a:endParaRPr lang="en-US"/>
          </a:p>
        </p:txBody>
      </p:sp>
    </p:spTree>
    <p:extLst>
      <p:ext uri="{BB962C8B-B14F-4D97-AF65-F5344CB8AC3E}">
        <p14:creationId xmlns:p14="http://schemas.microsoft.com/office/powerpoint/2010/main" val="3308833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77291-6DF9-4711-8197-9922360A9041}" type="slidenum">
              <a:rPr lang="en-US" smtClean="0"/>
              <a:t>6</a:t>
            </a:fld>
            <a:endParaRPr lang="en-US"/>
          </a:p>
        </p:txBody>
      </p:sp>
    </p:spTree>
    <p:extLst>
      <p:ext uri="{BB962C8B-B14F-4D97-AF65-F5344CB8AC3E}">
        <p14:creationId xmlns:p14="http://schemas.microsoft.com/office/powerpoint/2010/main" val="2767718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377291-6DF9-4711-8197-9922360A9041}" type="slidenum">
              <a:rPr lang="en-US" smtClean="0"/>
              <a:t>7</a:t>
            </a:fld>
            <a:endParaRPr lang="en-US"/>
          </a:p>
        </p:txBody>
      </p:sp>
    </p:spTree>
    <p:extLst>
      <p:ext uri="{BB962C8B-B14F-4D97-AF65-F5344CB8AC3E}">
        <p14:creationId xmlns:p14="http://schemas.microsoft.com/office/powerpoint/2010/main" val="3556136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Surrender School Big Book Study is based on the recording of Joe M and Charlie P.  They have emphatically indicated that they are not the gurus of AA (fellowship or the </a:t>
            </a:r>
            <a:r>
              <a:rPr lang="en-US" dirty="0" err="1"/>
              <a:t>booK</a:t>
            </a:r>
            <a:r>
              <a:rPr lang="en-US" dirty="0"/>
              <a:t> AA).  They were alcoholic that got together in the 70s and found they have a common interest in the big book of AA.  Additionally, they always start by stating they do not speak for AA.  </a:t>
            </a:r>
          </a:p>
          <a:p>
            <a:endParaRPr lang="en-US" dirty="0"/>
          </a:p>
          <a:p>
            <a:r>
              <a:rPr lang="en-US" dirty="0"/>
              <a:t>Nor I am an expert, guru and nor I am speaking for any 12 Step Group.  I simply have a passion for the big book of AA and want to do my part in carrying the message of hope.</a:t>
            </a:r>
          </a:p>
        </p:txBody>
      </p:sp>
      <p:sp>
        <p:nvSpPr>
          <p:cNvPr id="4" name="Slide Number Placeholder 3"/>
          <p:cNvSpPr>
            <a:spLocks noGrp="1"/>
          </p:cNvSpPr>
          <p:nvPr>
            <p:ph type="sldNum" sz="quarter" idx="5"/>
          </p:nvPr>
        </p:nvSpPr>
        <p:spPr/>
        <p:txBody>
          <a:bodyPr/>
          <a:lstStyle/>
          <a:p>
            <a:fld id="{79377291-6DF9-4711-8197-9922360A9041}" type="slidenum">
              <a:rPr lang="en-US" smtClean="0"/>
              <a:t>8</a:t>
            </a:fld>
            <a:endParaRPr lang="en-US"/>
          </a:p>
        </p:txBody>
      </p:sp>
    </p:spTree>
    <p:extLst>
      <p:ext uri="{BB962C8B-B14F-4D97-AF65-F5344CB8AC3E}">
        <p14:creationId xmlns:p14="http://schemas.microsoft.com/office/powerpoint/2010/main" val="1939367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377291-6DF9-4711-8197-9922360A9041}" type="slidenum">
              <a:rPr lang="en-US" smtClean="0"/>
              <a:t>10</a:t>
            </a:fld>
            <a:endParaRPr lang="en-US"/>
          </a:p>
        </p:txBody>
      </p:sp>
    </p:spTree>
    <p:extLst>
      <p:ext uri="{BB962C8B-B14F-4D97-AF65-F5344CB8AC3E}">
        <p14:creationId xmlns:p14="http://schemas.microsoft.com/office/powerpoint/2010/main" val="2010051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so much confusion around how to do the 4</a:t>
            </a:r>
            <a:r>
              <a:rPr lang="en-US" baseline="30000" dirty="0"/>
              <a:t>th</a:t>
            </a:r>
            <a:r>
              <a:rPr lang="en-US" dirty="0"/>
              <a:t> Step in the Big Book.  I have tried several different methods of doing the Steps.  But by far, this was the simplest way.  </a:t>
            </a:r>
          </a:p>
        </p:txBody>
      </p:sp>
      <p:sp>
        <p:nvSpPr>
          <p:cNvPr id="4" name="Slide Number Placeholder 3"/>
          <p:cNvSpPr>
            <a:spLocks noGrp="1"/>
          </p:cNvSpPr>
          <p:nvPr>
            <p:ph type="sldNum" sz="quarter" idx="5"/>
          </p:nvPr>
        </p:nvSpPr>
        <p:spPr/>
        <p:txBody>
          <a:bodyPr/>
          <a:lstStyle/>
          <a:p>
            <a:fld id="{79377291-6DF9-4711-8197-9922360A9041}" type="slidenum">
              <a:rPr lang="en-US" smtClean="0"/>
              <a:t>14</a:t>
            </a:fld>
            <a:endParaRPr lang="en-US"/>
          </a:p>
        </p:txBody>
      </p:sp>
    </p:spTree>
    <p:extLst>
      <p:ext uri="{BB962C8B-B14F-4D97-AF65-F5344CB8AC3E}">
        <p14:creationId xmlns:p14="http://schemas.microsoft.com/office/powerpoint/2010/main" val="1435103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377291-6DF9-4711-8197-9922360A9041}" type="slidenum">
              <a:rPr lang="en-US" smtClean="0"/>
              <a:t>18</a:t>
            </a:fld>
            <a:endParaRPr lang="en-US"/>
          </a:p>
        </p:txBody>
      </p:sp>
    </p:spTree>
    <p:extLst>
      <p:ext uri="{BB962C8B-B14F-4D97-AF65-F5344CB8AC3E}">
        <p14:creationId xmlns:p14="http://schemas.microsoft.com/office/powerpoint/2010/main" val="3218085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77291-6DF9-4711-8197-9922360A9041}" type="slidenum">
              <a:rPr lang="en-US" smtClean="0"/>
              <a:t>19</a:t>
            </a:fld>
            <a:endParaRPr lang="en-US"/>
          </a:p>
        </p:txBody>
      </p:sp>
    </p:spTree>
    <p:extLst>
      <p:ext uri="{BB962C8B-B14F-4D97-AF65-F5344CB8AC3E}">
        <p14:creationId xmlns:p14="http://schemas.microsoft.com/office/powerpoint/2010/main" val="2512804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smtClean="0"/>
              <a:t>10/20/2024</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smtClean="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886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10/20/2024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859526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10/20/2024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560615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10/20/2024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19633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t>10/20/2024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8129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t>10/20/2024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074945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pPr/>
              <a:t>10/20/2024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50483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10/20/2024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54220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t>10/20/2024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51435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10/20/2024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11557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10/20/2024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68293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smtClean="0"/>
              <a:pPr/>
              <a:t>10/20/2024</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50080816"/>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7.xml"/><Relationship Id="rId7" Type="http://schemas.openxmlformats.org/officeDocument/2006/relationships/image" Target="../media/image8.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hyperlink" Target="https://youtu.be/TIW7iePa2V8?list=PLhl3xlE0-GdweI1gG5QoeY9iIRCt2w_aI" TargetMode="External"/><Relationship Id="rId4" Type="http://schemas.openxmlformats.org/officeDocument/2006/relationships/hyperlink" Target="https://aa-netherlands.org/wp-content/uploads/2017/01/en_bigbook_chapt5.pdf"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youtu.be/TIW7iePa2V8?list=PLhl3xlE0-GdweI1gG5QoeY9iIRCt2w_aI" TargetMode="External"/><Relationship Id="rId2" Type="http://schemas.openxmlformats.org/officeDocument/2006/relationships/hyperlink" Target="https://aa-netherlands.org/wp-content/uploads/2017/01/en_bigbook_chapt5.pdf" TargetMode="Externa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hyperlink" Target="https://youtu.be/TIW7iePa2V8?list=PLhl3xlE0-GdweI1gG5QoeY9iIRCt2w_aI" TargetMode="External"/><Relationship Id="rId2" Type="http://schemas.openxmlformats.org/officeDocument/2006/relationships/hyperlink" Target="https://aa-netherlands.org/wp-content/uploads/2017/01/en_bigbook_chapt5.pdf" TargetMode="Externa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12.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youtu.be/TIW7iePa2V8?list=PLhl3xlE0-GdweI1gG5QoeY9iIRCt2w_aI" TargetMode="External"/><Relationship Id="rId5" Type="http://schemas.openxmlformats.org/officeDocument/2006/relationships/hyperlink" Target="https://aa-netherlands.org/wp-content/uploads/2017/01/en_bigbook_chapt5.pdf" TargetMode="External"/><Relationship Id="rId4" Type="http://schemas.openxmlformats.org/officeDocument/2006/relationships/notesSlide" Target="../notesSlides/notesSlide7.xml"/><Relationship Id="rId9"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hyperlink" Target="https://youtu.be/TIW7iePa2V8?list=PLhl3xlE0-GdweI1gG5QoeY9iIRCt2w_aI" TargetMode="External"/><Relationship Id="rId4" Type="http://schemas.openxmlformats.org/officeDocument/2006/relationships/hyperlink" Target="https://aa-netherlands.org/wp-content/uploads/2017/01/en_bigbook_chapt5.pdf"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youtu.be/TIW7iePa2V8?list=PLhl3xlE0-GdweI1gG5QoeY9iIRCt2w_aI" TargetMode="External"/><Relationship Id="rId2" Type="http://schemas.openxmlformats.org/officeDocument/2006/relationships/hyperlink" Target="https://aa-netherlands.org/wp-content/uploads/2017/01/en_bigbook_chapt5.pdf" TargetMode="Externa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hyperlink" Target="https://aa-netherlands.org/wp-content/uploads/2017/01/en_bigbook_chapt5.pdf" TargetMode="External"/><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hyperlink" Target="https://youtu.be/TIW7iePa2V8?list=PLhl3xlE0-GdweI1gG5QoeY9iIRCt2w_aI"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youtu.be/TIW7iePa2V8?list=PLhl3xlE0-GdweI1gG5QoeY9iIRCt2w_aI" TargetMode="External"/><Relationship Id="rId5" Type="http://schemas.openxmlformats.org/officeDocument/2006/relationships/hyperlink" Target="https://aa-netherlands.org/wp-content/uploads/2017/01/en_bigbook_chapt5.pdf" TargetMode="External"/><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hyperlink" Target="https://youtu.be/TIW7iePa2V8?list=PLhl3xlE0-GdweI1gG5QoeY9iIRCt2w_aI"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aa-netherlands.org/wp-content/uploads/2017/01/en_bigbook_chapt5.pdf" TargetMode="External"/><Relationship Id="rId5" Type="http://schemas.openxmlformats.org/officeDocument/2006/relationships/image" Target="../media/image19.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hyperlink" Target="https://surrenderschool.org/" TargetMode="External"/><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youtu.be/TIW7iePa2V8?list=PLhl3xlE0-GdweI1gG5QoeY9iIRCt2w_aI" TargetMode="External"/><Relationship Id="rId5" Type="http://schemas.openxmlformats.org/officeDocument/2006/relationships/hyperlink" Target="https://aa-netherlands.org/wp-content/uploads/2017/01/en_bigbook_chapt5.pdf" TargetMode="Externa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hyperlink" Target="https://youtu.be/TIW7iePa2V8?list=PLhl3xlE0-GdweI1gG5QoeY9iIRCt2w_aI" TargetMode="External"/><Relationship Id="rId2" Type="http://schemas.openxmlformats.org/officeDocument/2006/relationships/hyperlink" Target="https://aa-netherlands.org/wp-content/uploads/2017/01/en_bigbook_chapt5.pdf" TargetMode="Externa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hyperlink" Target="https://youtu.be/TIW7iePa2V8?list=PLhl3xlE0-GdweI1gG5QoeY9iIRCt2w_aI" TargetMode="External"/><Relationship Id="rId2" Type="http://schemas.openxmlformats.org/officeDocument/2006/relationships/hyperlink" Target="https://aa-netherlands.org/wp-content/uploads/2017/01/en_bigbook_chapt5.pdf" TargetMode="Externa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25.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4.jpeg"/><Relationship Id="rId5" Type="http://schemas.openxmlformats.org/officeDocument/2006/relationships/hyperlink" Target="https://youtu.be/TIW7iePa2V8?list=PLhl3xlE0-GdweI1gG5QoeY9iIRCt2w_aI" TargetMode="External"/><Relationship Id="rId4" Type="http://schemas.openxmlformats.org/officeDocument/2006/relationships/hyperlink" Target="https://aa-netherlands.org/wp-content/uploads/2017/01/en_bigbook_chapt5.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hyperlink" Target="https://youtu.be/TIW7iePa2V8?list=PLhl3xlE0-GdweI1gG5QoeY9iIRCt2w_aI" TargetMode="External"/><Relationship Id="rId4" Type="http://schemas.openxmlformats.org/officeDocument/2006/relationships/hyperlink" Target="https://aa-netherlands.org/wp-content/uploads/2017/01/en_bigbook_chapt5.pdf"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9.png"/><Relationship Id="rId5" Type="http://schemas.openxmlformats.org/officeDocument/2006/relationships/hyperlink" Target="https://youtu.be/TIW7iePa2V8?list=PLhl3xlE0-GdweI1gG5QoeY9iIRCt2w_aI" TargetMode="External"/><Relationship Id="rId4" Type="http://schemas.openxmlformats.org/officeDocument/2006/relationships/hyperlink" Target="https://aa-netherlands.org/wp-content/uploads/2017/01/en_bigbook_chapt5.pdf" TargetMode="Externa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0.png"/><Relationship Id="rId5" Type="http://schemas.openxmlformats.org/officeDocument/2006/relationships/hyperlink" Target="https://youtu.be/TIW7iePa2V8?list=PLhl3xlE0-GdweI1gG5QoeY9iIRCt2w_aI" TargetMode="External"/><Relationship Id="rId4" Type="http://schemas.openxmlformats.org/officeDocument/2006/relationships/hyperlink" Target="https://aa-netherlands.org/wp-content/uploads/2017/01/en_bigbook_chapt5.pdf"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youtu.be/TIW7iePa2V8?list=PLhl3xlE0-GdweI1gG5QoeY9iIRCt2w_aI" TargetMode="External"/><Relationship Id="rId2" Type="http://schemas.openxmlformats.org/officeDocument/2006/relationships/hyperlink" Target="https://aa-netherlands.org/wp-content/uploads/2017/01/en_bigbook_chapt5.pdf" TargetMode="Externa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hyperlink" Target="https://aa-netherlands.org/wp-content/uploads/2017/01/en_bigbook_chapt5.pdf"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hyperlink" Target="https://youtu.be/TIW7iePa2V8?list=PLhl3xlE0-GdweI1gG5QoeY9iIRCt2w_aI" TargetMode="Externa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3.png"/><Relationship Id="rId5" Type="http://schemas.openxmlformats.org/officeDocument/2006/relationships/hyperlink" Target="https://youtu.be/TIW7iePa2V8?list=PLhl3xlE0-GdweI1gG5QoeY9iIRCt2w_aI" TargetMode="External"/><Relationship Id="rId4" Type="http://schemas.openxmlformats.org/officeDocument/2006/relationships/hyperlink" Target="https://aa-netherlands.org/wp-content/uploads/2017/01/en_bigbook_chapt5.pd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aa-netherlands.org/wp-content/uploads/2017/01/en_bigbook_chapt5.pdf"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4.jpg"/><Relationship Id="rId4" Type="http://schemas.openxmlformats.org/officeDocument/2006/relationships/hyperlink" Target="https://youtu.be/TIW7iePa2V8?list=PLhl3xlE0-GdweI1gG5QoeY9iIRCt2w_aI"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slideLayout" Target="../slideLayouts/slideLayout7.xml"/><Relationship Id="rId7" Type="http://schemas.openxmlformats.org/officeDocument/2006/relationships/image" Target="../media/image37.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7.png"/><Relationship Id="rId4" Type="http://schemas.openxmlformats.org/officeDocument/2006/relationships/hyperlink" Target="https://aa-netherlands.org/wp-content/uploads/2017/01/en_bigbook_chapt5.pdf" TargetMode="External"/><Relationship Id="rId9" Type="http://schemas.openxmlformats.org/officeDocument/2006/relationships/hyperlink" Target="https://youtu.be/TIW7iePa2V8?list=PLhl3xlE0-GdweI1gG5QoeY9iIRCt2w_aI"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hyperlink" Target="https://youtu.be/TIW7iePa2V8?list=PLhl3xlE0-GdweI1gG5QoeY9iIRCt2w_aI&amp;t=2427" TargetMode="External"/><Relationship Id="rId4" Type="http://schemas.openxmlformats.org/officeDocument/2006/relationships/hyperlink" Target="https://aa-netherlands.org/wp-content/uploads/2017/01/en_bigbook_chapt5.pdf"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aa-netherlands.org/wp-content/uploads/2017/01/en_bigbook_chapt5.pdf"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youtu.be/TIW7iePa2V8?list=PLhl3xlE0-GdweI1gG5QoeY9iIRCt2w_aI" TargetMode="External"/><Relationship Id="rId2" Type="http://schemas.openxmlformats.org/officeDocument/2006/relationships/hyperlink" Target="https://aa-netherlands.org/wp-content/uploads/2017/01/en_bigbook_chapt5.pdf"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4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youtu.be/TIW7iePa2V8?list=PLhl3xlE0-GdweI1gG5QoeY9iIRCt2w_aI" TargetMode="External"/><Relationship Id="rId5" Type="http://schemas.openxmlformats.org/officeDocument/2006/relationships/image" Target="../media/image42.jpeg"/><Relationship Id="rId4" Type="http://schemas.openxmlformats.org/officeDocument/2006/relationships/hyperlink" Target="https://aa-netherlands.org/wp-content/uploads/2017/01/en_bigbook_chapt5.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aa-netherlands.org/wp-content/uploads/2017/01/en_bigbook_chapt5.pdf" TargetMode="External"/><Relationship Id="rId1" Type="http://schemas.openxmlformats.org/officeDocument/2006/relationships/slideLayout" Target="../slideLayouts/slideLayout7.xml"/><Relationship Id="rId4" Type="http://schemas.openxmlformats.org/officeDocument/2006/relationships/hyperlink" Target="https://youtu.be/TIW7iePa2V8?list=PLhl3xlE0-GdweI1gG5QoeY9iIRCt2w_aI" TargetMode="Externa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hyperlink" Target="https://youtu.be/TIW7iePa2V8?list=PLhl3xlE0-GdweI1gG5QoeY9iIRCt2w_aI" TargetMode="External"/><Relationship Id="rId4" Type="http://schemas.openxmlformats.org/officeDocument/2006/relationships/hyperlink" Target="https://aa-netherlands.org/wp-content/uploads/2017/01/en_bigbook_chapt5.pdf" TargetMode="Externa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youtu.be/TIW7iePa2V8?list=PLhl3xlE0-GdweI1gG5QoeY9iIRCt2w_aI" TargetMode="External"/><Relationship Id="rId5" Type="http://schemas.openxmlformats.org/officeDocument/2006/relationships/hyperlink" Target="https://aa-netherlands.org/wp-content/uploads/2017/01/en_bigbook_chapt5.pdf" TargetMode="Externa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hyperlink" Target="https://surrenderschool.org/wp-content/uploads/2024/08/Joe-Charlie-Big-Book-Study.pdf" TargetMode="External"/><Relationship Id="rId2" Type="http://schemas.openxmlformats.org/officeDocument/2006/relationships/hyperlink" Target="https://www.aa.org/sites/default/files/2021-11/en_step4.pdf"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hyperlink" Target="https://www.youtube.com/watch?v=xO1Sg21GZxE&amp;list=PLhl3xlE0-GdweI1gG5QoeY9iIRCt2w_aI&amp;index=7" TargetMode="External"/><Relationship Id="rId13" Type="http://schemas.openxmlformats.org/officeDocument/2006/relationships/hyperlink" Target="https://www.youtube.com/watch?v=FmfENZLbark&amp;list=PLhl3xlE0-GdweI1gG5QoeY9iIRCt2w_aI&amp;index=12" TargetMode="External"/><Relationship Id="rId18" Type="http://schemas.openxmlformats.org/officeDocument/2006/relationships/hyperlink" Target="https://aa-netherlands.org/" TargetMode="External"/><Relationship Id="rId3" Type="http://schemas.openxmlformats.org/officeDocument/2006/relationships/hyperlink" Target="https://www.youtube.com/watch?v=TM1N4qYebCw&amp;list=PLhl3xlE0-GdweI1gG5QoeY9iIRCt2w_aI" TargetMode="External"/><Relationship Id="rId7" Type="http://schemas.openxmlformats.org/officeDocument/2006/relationships/hyperlink" Target="https://www.youtube.com/watch?v=WXQ7oimaNZ8&amp;list=PLhl3xlE0-GdweI1gG5QoeY9iIRCt2w_aI&amp;index=5" TargetMode="External"/><Relationship Id="rId12" Type="http://schemas.openxmlformats.org/officeDocument/2006/relationships/hyperlink" Target="https://www.youtube.com/watch?v=UqbTEihlZNY&amp;list=PLhl3xlE0-GdweI1gG5QoeY9iIRCt2w_aI&amp;index=11" TargetMode="External"/><Relationship Id="rId17" Type="http://schemas.openxmlformats.org/officeDocument/2006/relationships/hyperlink" Target="https://www.youtube.com/@12stepretrospeakers89" TargetMode="External"/><Relationship Id="rId2" Type="http://schemas.openxmlformats.org/officeDocument/2006/relationships/notesSlide" Target="../notesSlides/notesSlide2.xml"/><Relationship Id="rId16" Type="http://schemas.openxmlformats.org/officeDocument/2006/relationships/hyperlink" Target="https://www.youtube.com/watch?v=Y1g6PKfTHyo&amp;list=PLhl3xlE0-GdweI1gG5QoeY9iIRCt2w_aI&amp;index=15" TargetMode="External"/><Relationship Id="rId20" Type="http://schemas.openxmlformats.org/officeDocument/2006/relationships/hyperlink" Target="https://silkworth.net/" TargetMode="External"/><Relationship Id="rId1" Type="http://schemas.openxmlformats.org/officeDocument/2006/relationships/slideLayout" Target="../slideLayouts/slideLayout4.xml"/><Relationship Id="rId6" Type="http://schemas.openxmlformats.org/officeDocument/2006/relationships/hyperlink" Target="https://www.youtube.com/watch?v=Z9ZNsY8gwwk&amp;list=PLhl3xlE0-GdweI1gG5QoeY9iIRCt2w_aI&amp;index=4" TargetMode="External"/><Relationship Id="rId11" Type="http://schemas.openxmlformats.org/officeDocument/2006/relationships/hyperlink" Target="https://www.youtube.com/watch?v=1pYHfGUPIrs&amp;list=PLhl3xlE0-GdweI1gG5QoeY9iIRCt2w_aI&amp;index=10" TargetMode="External"/><Relationship Id="rId5" Type="http://schemas.openxmlformats.org/officeDocument/2006/relationships/hyperlink" Target="https://www.youtube.com/watch?v=fFY_fSrLEWU&amp;list=PLhl3xlE0-GdweI1gG5QoeY9iIRCt2w_aI&amp;index=3" TargetMode="External"/><Relationship Id="rId15" Type="http://schemas.openxmlformats.org/officeDocument/2006/relationships/hyperlink" Target="https://www.youtube.com/watch?v=zh19oL82y9M&amp;list=PLhl3xlE0-GdweI1gG5QoeY9iIRCt2w_aI&amp;index=14" TargetMode="External"/><Relationship Id="rId10" Type="http://schemas.openxmlformats.org/officeDocument/2006/relationships/hyperlink" Target="https://www.youtube.com/watch?v=TIW7iePa2V8&amp;list=PLhl3xlE0-GdweI1gG5QoeY9iIRCt2w_aI&amp;index=9" TargetMode="External"/><Relationship Id="rId19" Type="http://schemas.openxmlformats.org/officeDocument/2006/relationships/hyperlink" Target="https://www.takethe12.org/" TargetMode="External"/><Relationship Id="rId4" Type="http://schemas.openxmlformats.org/officeDocument/2006/relationships/hyperlink" Target="https://www.youtube.com/watch?v=Bbz-nEKcw8o&amp;list=PLhl3xlE0-GdweI1gG5QoeY9iIRCt2w_aI&amp;index=2" TargetMode="External"/><Relationship Id="rId9" Type="http://schemas.openxmlformats.org/officeDocument/2006/relationships/hyperlink" Target="https://www.youtube.com/watch?v=2nQ6a9Hz3w4&amp;list=PLhl3xlE0-GdweI1gG5QoeY9iIRCt2w_aI&amp;index=8" TargetMode="External"/><Relationship Id="rId14" Type="http://schemas.openxmlformats.org/officeDocument/2006/relationships/hyperlink" Target="https://www.youtube.com/watch?v=sRzPCYHkcmY&amp;list=PLhl3xlE0-GdweI1gG5QoeY9iIRCt2w_aI&amp;index=13"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TIW7iePa2V8&amp;list=PLhl3xlE0-GdweI1gG5QoeY9iIRCt2w_aI&amp;index=9" TargetMode="External"/><Relationship Id="rId2" Type="http://schemas.openxmlformats.org/officeDocument/2006/relationships/hyperlink" Target="https://aa-netherlands.org/wp-content/uploads/2017/01/en_bigbook_chapt5.pdf"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46BA9-06DD-B7B1-DD39-00048513A3F1}"/>
              </a:ext>
            </a:extLst>
          </p:cNvPr>
          <p:cNvSpPr>
            <a:spLocks noGrp="1"/>
          </p:cNvSpPr>
          <p:nvPr>
            <p:ph type="ctrTitle"/>
          </p:nvPr>
        </p:nvSpPr>
        <p:spPr>
          <a:xfrm>
            <a:off x="1112520" y="2566797"/>
            <a:ext cx="9966960" cy="2926080"/>
          </a:xfrm>
        </p:spPr>
        <p:txBody>
          <a:bodyPr>
            <a:normAutofit fontScale="90000"/>
          </a:bodyPr>
          <a:lstStyle/>
          <a:p>
            <a:r>
              <a:rPr lang="en-US" dirty="0"/>
              <a:t>Surrender School</a:t>
            </a:r>
            <a:br>
              <a:rPr lang="en-US" dirty="0"/>
            </a:br>
            <a:r>
              <a:rPr lang="en-US" dirty="0"/>
              <a:t>Presents</a:t>
            </a:r>
            <a:br>
              <a:rPr lang="en-US" dirty="0"/>
            </a:br>
            <a:r>
              <a:rPr lang="en-US" dirty="0"/>
              <a:t>Joe &amp; Charlie</a:t>
            </a:r>
            <a:br>
              <a:rPr lang="en-US" dirty="0"/>
            </a:br>
            <a:r>
              <a:rPr lang="en-US" dirty="0"/>
              <a:t>Big Book Study</a:t>
            </a:r>
            <a:br>
              <a:rPr lang="en-US" dirty="0"/>
            </a:br>
            <a:r>
              <a:rPr lang="en-US" dirty="0"/>
              <a:t>Week 7</a:t>
            </a:r>
          </a:p>
        </p:txBody>
      </p:sp>
    </p:spTree>
    <p:extLst>
      <p:ext uri="{BB962C8B-B14F-4D97-AF65-F5344CB8AC3E}">
        <p14:creationId xmlns:p14="http://schemas.microsoft.com/office/powerpoint/2010/main" val="644408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307C56-6DE4-0EBC-582E-A58F783EA1F3}"/>
              </a:ext>
            </a:extLst>
          </p:cNvPr>
          <p:cNvPicPr>
            <a:picLocks noChangeAspect="1"/>
          </p:cNvPicPr>
          <p:nvPr/>
        </p:nvPicPr>
        <p:blipFill>
          <a:blip r:embed="rId3"/>
          <a:stretch>
            <a:fillRect/>
          </a:stretch>
        </p:blipFill>
        <p:spPr>
          <a:xfrm>
            <a:off x="5919538" y="957294"/>
            <a:ext cx="5843236" cy="5483277"/>
          </a:xfrm>
          <a:prstGeom prst="rect">
            <a:avLst/>
          </a:prstGeom>
        </p:spPr>
      </p:pic>
      <p:sp>
        <p:nvSpPr>
          <p:cNvPr id="4" name="Title 1">
            <a:extLst>
              <a:ext uri="{FF2B5EF4-FFF2-40B4-BE49-F238E27FC236}">
                <a16:creationId xmlns:a16="http://schemas.microsoft.com/office/drawing/2014/main" id="{140C7C04-C180-59DD-D0E5-147DA6D90306}"/>
              </a:ext>
            </a:extLst>
          </p:cNvPr>
          <p:cNvSpPr txBox="1">
            <a:spLocks/>
          </p:cNvSpPr>
          <p:nvPr/>
        </p:nvSpPr>
        <p:spPr>
          <a:xfrm>
            <a:off x="2487312" y="183605"/>
            <a:ext cx="7215316" cy="669324"/>
          </a:xfrm>
          <a:prstGeom prst="rect">
            <a:avLst/>
          </a:prstGeom>
          <a:solidFill>
            <a:schemeClr val="accent1"/>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spcAft>
                <a:spcPts val="600"/>
              </a:spcAft>
            </a:pPr>
            <a:r>
              <a:rPr lang="en-US" b="1" dirty="0">
                <a:solidFill>
                  <a:schemeClr val="tx1">
                    <a:lumMod val="95000"/>
                  </a:schemeClr>
                </a:solidFill>
              </a:rPr>
              <a:t>AA Big Book Layout</a:t>
            </a:r>
          </a:p>
        </p:txBody>
      </p:sp>
      <p:graphicFrame>
        <p:nvGraphicFramePr>
          <p:cNvPr id="10" name="TextBox 7">
            <a:extLst>
              <a:ext uri="{FF2B5EF4-FFF2-40B4-BE49-F238E27FC236}">
                <a16:creationId xmlns:a16="http://schemas.microsoft.com/office/drawing/2014/main" id="{7B7C27A7-4E26-481A-5FBA-F1D4BE08A2DC}"/>
              </a:ext>
            </a:extLst>
          </p:cNvPr>
          <p:cNvGraphicFramePr/>
          <p:nvPr>
            <p:extLst>
              <p:ext uri="{D42A27DB-BD31-4B8C-83A1-F6EECF244321}">
                <p14:modId xmlns:p14="http://schemas.microsoft.com/office/powerpoint/2010/main" val="2471200859"/>
              </p:ext>
            </p:extLst>
          </p:nvPr>
        </p:nvGraphicFramePr>
        <p:xfrm>
          <a:off x="693352" y="1498331"/>
          <a:ext cx="4465594" cy="44012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35223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D47879-40E7-EAB1-9552-3D5FB64BE200}"/>
              </a:ext>
            </a:extLst>
          </p:cNvPr>
          <p:cNvSpPr txBox="1"/>
          <p:nvPr/>
        </p:nvSpPr>
        <p:spPr>
          <a:xfrm>
            <a:off x="3189542" y="1211076"/>
            <a:ext cx="8743359" cy="55092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r>
              <a:rPr lang="en-US" sz="3200" b="1" dirty="0">
                <a:hlinkClick r:id="rId4"/>
              </a:rPr>
              <a:t>AA Big Book – How it Works - Pages 63 &amp; 64</a:t>
            </a:r>
            <a:endParaRPr lang="en-US" sz="3200" b="1" dirty="0"/>
          </a:p>
          <a:p>
            <a:pPr lvl="1"/>
            <a:r>
              <a:rPr lang="en-US" sz="3200" i="1" dirty="0"/>
              <a:t>“NEXT WE LAUNCHED out on a course of </a:t>
            </a:r>
            <a:r>
              <a:rPr lang="en-US" sz="3200" i="1" u="sng" dirty="0"/>
              <a:t>vigorous action</a:t>
            </a:r>
            <a:r>
              <a:rPr lang="en-US" sz="3200" i="1" dirty="0"/>
              <a:t>, the first step of which is a </a:t>
            </a:r>
            <a:r>
              <a:rPr lang="en-US" sz="3200" i="1" u="sng" dirty="0"/>
              <a:t>personal housecleaning</a:t>
            </a:r>
            <a:r>
              <a:rPr lang="en-US" sz="3200" i="1" dirty="0"/>
              <a:t>, which many of us had never attempted. </a:t>
            </a:r>
            <a:r>
              <a:rPr lang="en-US" sz="3200" b="1" i="1" dirty="0"/>
              <a:t>Though our decision (Step 3) was vital and crucial step, it could have little permanent effect unless at once followed by a strenuous effort to face, and to be rid of, the things in ourselves which had been blocking us (Step 4). </a:t>
            </a:r>
            <a:r>
              <a:rPr lang="en-US" sz="3200" i="1" dirty="0"/>
              <a:t>Our liquor was but a symptom. So we had to get down to causes and conditions.”</a:t>
            </a:r>
          </a:p>
        </p:txBody>
      </p:sp>
      <p:sp>
        <p:nvSpPr>
          <p:cNvPr id="2" name="Subtitle 5">
            <a:extLst>
              <a:ext uri="{FF2B5EF4-FFF2-40B4-BE49-F238E27FC236}">
                <a16:creationId xmlns:a16="http://schemas.microsoft.com/office/drawing/2014/main" id="{9EEF579F-7621-C8A6-26EA-7A74608DCDD1}"/>
              </a:ext>
            </a:extLst>
          </p:cNvPr>
          <p:cNvSpPr txBox="1">
            <a:spLocks/>
          </p:cNvSpPr>
          <p:nvPr/>
        </p:nvSpPr>
        <p:spPr>
          <a:xfrm>
            <a:off x="1804607" y="9832"/>
            <a:ext cx="8543725" cy="92687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2800" dirty="0">
                <a:hlinkClick r:id="rId4"/>
              </a:rPr>
              <a:t>HOW IT WORKS</a:t>
            </a:r>
            <a:r>
              <a:rPr lang="en-US" sz="2800" dirty="0"/>
              <a:t> - </a:t>
            </a:r>
            <a:r>
              <a:rPr lang="en-US" sz="2800" dirty="0">
                <a:hlinkClick r:id="rId5"/>
              </a:rPr>
              <a:t>STEP 4 (Part 1)</a:t>
            </a:r>
            <a:br>
              <a:rPr lang="en-US" sz="2800" dirty="0"/>
            </a:br>
            <a:r>
              <a:rPr lang="en-US" sz="2800" dirty="0">
                <a:solidFill>
                  <a:schemeClr val="bg1"/>
                </a:solidFill>
              </a:rPr>
              <a:t>How it Works – Determining When to take Step 4</a:t>
            </a:r>
            <a:endParaRPr lang="en-US" sz="2800" dirty="0"/>
          </a:p>
        </p:txBody>
      </p:sp>
      <p:pic>
        <p:nvPicPr>
          <p:cNvPr id="5" name="01 - Taking the Next Step">
            <a:hlinkClick r:id="" action="ppaction://media"/>
            <a:extLst>
              <a:ext uri="{FF2B5EF4-FFF2-40B4-BE49-F238E27FC236}">
                <a16:creationId xmlns:a16="http://schemas.microsoft.com/office/drawing/2014/main" id="{A9F09977-F2D5-C71A-14F4-BAC887D18C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11684" y="473267"/>
            <a:ext cx="487363" cy="447425"/>
          </a:xfrm>
          <a:prstGeom prst="rect">
            <a:avLst/>
          </a:prstGeom>
        </p:spPr>
      </p:pic>
      <p:pic>
        <p:nvPicPr>
          <p:cNvPr id="9" name="Picture 8" descr="A cartoon of a person vacuuming&#10;&#10;Description automatically generated">
            <a:extLst>
              <a:ext uri="{FF2B5EF4-FFF2-40B4-BE49-F238E27FC236}">
                <a16:creationId xmlns:a16="http://schemas.microsoft.com/office/drawing/2014/main" id="{06E2A03D-BB60-2779-2AA8-3C545354E23D}"/>
              </a:ext>
            </a:extLst>
          </p:cNvPr>
          <p:cNvPicPr>
            <a:picLocks noChangeAspect="1"/>
          </p:cNvPicPr>
          <p:nvPr/>
        </p:nvPicPr>
        <p:blipFill>
          <a:blip r:embed="rId7">
            <a:lum/>
            <a:alphaModFix/>
          </a:blip>
          <a:stretch>
            <a:fillRect/>
          </a:stretch>
        </p:blipFill>
        <p:spPr>
          <a:xfrm>
            <a:off x="162846" y="1211668"/>
            <a:ext cx="2827420" cy="2827420"/>
          </a:xfrm>
          <a:prstGeom prst="rect">
            <a:avLst/>
          </a:prstGeom>
          <a:ln>
            <a:noFill/>
          </a:ln>
          <a:effectLst>
            <a:softEdge rad="112500"/>
          </a:effectLst>
        </p:spPr>
      </p:pic>
      <p:pic>
        <p:nvPicPr>
          <p:cNvPr id="11" name="Picture 10" descr="A cartoon of a person pulling a bag&#10;&#10;Description automatically generated">
            <a:extLst>
              <a:ext uri="{FF2B5EF4-FFF2-40B4-BE49-F238E27FC236}">
                <a16:creationId xmlns:a16="http://schemas.microsoft.com/office/drawing/2014/main" id="{FA394606-2ECB-BDFA-4A8A-402EACC4E031}"/>
              </a:ext>
            </a:extLst>
          </p:cNvPr>
          <p:cNvPicPr>
            <a:picLocks noChangeAspect="1"/>
          </p:cNvPicPr>
          <p:nvPr/>
        </p:nvPicPr>
        <p:blipFill>
          <a:blip r:embed="rId8">
            <a:alphaModFix/>
            <a:lum/>
          </a:blip>
          <a:stretch>
            <a:fillRect/>
          </a:stretch>
        </p:blipFill>
        <p:spPr>
          <a:xfrm>
            <a:off x="162845" y="3965676"/>
            <a:ext cx="2827420" cy="2904252"/>
          </a:xfrm>
          <a:prstGeom prst="rect">
            <a:avLst/>
          </a:prstGeom>
          <a:ln>
            <a:noFill/>
          </a:ln>
          <a:effectLst>
            <a:softEdge rad="112500"/>
          </a:effectLst>
        </p:spPr>
      </p:pic>
    </p:spTree>
    <p:extLst>
      <p:ext uri="{BB962C8B-B14F-4D97-AF65-F5344CB8AC3E}">
        <p14:creationId xmlns:p14="http://schemas.microsoft.com/office/powerpoint/2010/main" val="330059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8B8E8DA2-C82F-EED5-E984-B7A18CC40C03}"/>
              </a:ext>
            </a:extLst>
          </p:cNvPr>
          <p:cNvSpPr txBox="1">
            <a:spLocks/>
          </p:cNvSpPr>
          <p:nvPr/>
        </p:nvSpPr>
        <p:spPr>
          <a:xfrm>
            <a:off x="1824137" y="226401"/>
            <a:ext cx="8543725" cy="92687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2800" dirty="0">
                <a:hlinkClick r:id="rId2"/>
              </a:rPr>
              <a:t>HOW IT WORKS</a:t>
            </a:r>
            <a:r>
              <a:rPr lang="en-US" sz="2800" dirty="0"/>
              <a:t> - </a:t>
            </a:r>
            <a:r>
              <a:rPr lang="en-US" sz="2800" dirty="0">
                <a:hlinkClick r:id="rId3"/>
              </a:rPr>
              <a:t>STEP 4 (Part 1)</a:t>
            </a:r>
            <a:br>
              <a:rPr lang="en-US" sz="2800" dirty="0"/>
            </a:br>
            <a:r>
              <a:rPr lang="en-US" sz="2800" dirty="0">
                <a:solidFill>
                  <a:schemeClr val="bg1"/>
                </a:solidFill>
              </a:rPr>
              <a:t>How it Works – Determining When to take Step 4</a:t>
            </a:r>
            <a:endParaRPr lang="en-US" sz="2800" dirty="0"/>
          </a:p>
        </p:txBody>
      </p:sp>
      <p:pic>
        <p:nvPicPr>
          <p:cNvPr id="8" name="Picture 7" descr="A cartoon of a person walking over a gap&#10;&#10;Description automatically generated">
            <a:extLst>
              <a:ext uri="{FF2B5EF4-FFF2-40B4-BE49-F238E27FC236}">
                <a16:creationId xmlns:a16="http://schemas.microsoft.com/office/drawing/2014/main" id="{C70A55F1-A501-3D16-8B08-EDF379D59557}"/>
              </a:ext>
            </a:extLst>
          </p:cNvPr>
          <p:cNvPicPr>
            <a:picLocks noChangeAspect="1"/>
          </p:cNvPicPr>
          <p:nvPr/>
        </p:nvPicPr>
        <p:blipFill>
          <a:blip r:embed="rId4">
            <a:lum/>
            <a:alphaModFix/>
          </a:blip>
          <a:stretch>
            <a:fillRect/>
          </a:stretch>
        </p:blipFill>
        <p:spPr>
          <a:xfrm>
            <a:off x="3690561" y="1301268"/>
            <a:ext cx="4810875" cy="3457245"/>
          </a:xfrm>
          <a:prstGeom prst="rect">
            <a:avLst/>
          </a:prstGeom>
          <a:ln>
            <a:noFill/>
          </a:ln>
          <a:effectLst>
            <a:softEdge rad="112500"/>
          </a:effectLst>
        </p:spPr>
      </p:pic>
      <p:sp>
        <p:nvSpPr>
          <p:cNvPr id="3" name="TextBox 2">
            <a:extLst>
              <a:ext uri="{FF2B5EF4-FFF2-40B4-BE49-F238E27FC236}">
                <a16:creationId xmlns:a16="http://schemas.microsoft.com/office/drawing/2014/main" id="{1616C979-230E-5C4E-E56F-CBFBE5A1EF86}"/>
              </a:ext>
            </a:extLst>
          </p:cNvPr>
          <p:cNvSpPr txBox="1"/>
          <p:nvPr/>
        </p:nvSpPr>
        <p:spPr>
          <a:xfrm>
            <a:off x="1443789" y="4063332"/>
            <a:ext cx="3814011" cy="224676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r>
              <a:rPr lang="en-US" sz="2800" b="1" dirty="0"/>
              <a:t>Step Three </a:t>
            </a:r>
            <a:br>
              <a:rPr lang="en-US" sz="2800" dirty="0"/>
            </a:br>
            <a:r>
              <a:rPr lang="en-US" sz="2800" i="1" dirty="0"/>
              <a:t>Made a decision to turn our will and our lives over to the care of God as we understood Him</a:t>
            </a:r>
          </a:p>
        </p:txBody>
      </p:sp>
      <p:sp>
        <p:nvSpPr>
          <p:cNvPr id="5" name="TextBox 4">
            <a:extLst>
              <a:ext uri="{FF2B5EF4-FFF2-40B4-BE49-F238E27FC236}">
                <a16:creationId xmlns:a16="http://schemas.microsoft.com/office/drawing/2014/main" id="{93BA80FF-95B9-3FD3-39D3-DB98F7EA3CD8}"/>
              </a:ext>
            </a:extLst>
          </p:cNvPr>
          <p:cNvSpPr txBox="1"/>
          <p:nvPr/>
        </p:nvSpPr>
        <p:spPr>
          <a:xfrm>
            <a:off x="6661483" y="3635128"/>
            <a:ext cx="4086725" cy="181588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l" fontAlgn="base"/>
            <a:r>
              <a:rPr lang="en-US" sz="2800" b="1" dirty="0">
                <a:solidFill>
                  <a:srgbClr val="434343"/>
                </a:solidFill>
                <a:effectLst/>
              </a:rPr>
              <a:t>Step Four</a:t>
            </a:r>
            <a:br>
              <a:rPr lang="en-US" sz="2800" dirty="0">
                <a:solidFill>
                  <a:srgbClr val="434343"/>
                </a:solidFill>
                <a:effectLst/>
              </a:rPr>
            </a:br>
            <a:r>
              <a:rPr lang="en-US" sz="2800" b="1" i="1" dirty="0">
                <a:solidFill>
                  <a:srgbClr val="434343"/>
                </a:solidFill>
                <a:effectLst/>
              </a:rPr>
              <a:t>Made a searching and fearless moral inventory of ourselves.</a:t>
            </a:r>
          </a:p>
        </p:txBody>
      </p:sp>
    </p:spTree>
    <p:extLst>
      <p:ext uri="{BB962C8B-B14F-4D97-AF65-F5344CB8AC3E}">
        <p14:creationId xmlns:p14="http://schemas.microsoft.com/office/powerpoint/2010/main" val="2675063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Subtitle 5">
            <a:extLst>
              <a:ext uri="{FF2B5EF4-FFF2-40B4-BE49-F238E27FC236}">
                <a16:creationId xmlns:a16="http://schemas.microsoft.com/office/drawing/2014/main" id="{7E214717-3350-D20E-B83A-2C161727E157}"/>
              </a:ext>
            </a:extLst>
          </p:cNvPr>
          <p:cNvSpPr txBox="1">
            <a:spLocks/>
          </p:cNvSpPr>
          <p:nvPr/>
        </p:nvSpPr>
        <p:spPr>
          <a:xfrm>
            <a:off x="1824137" y="226401"/>
            <a:ext cx="8543725" cy="92687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2800" dirty="0">
                <a:hlinkClick r:id="rId2"/>
              </a:rPr>
              <a:t>HOW IT WORKS</a:t>
            </a:r>
            <a:r>
              <a:rPr lang="en-US" sz="2800" dirty="0"/>
              <a:t> - </a:t>
            </a:r>
            <a:r>
              <a:rPr lang="en-US" sz="2800" dirty="0">
                <a:hlinkClick r:id="rId3"/>
              </a:rPr>
              <a:t>STEP 4 (Part 1)</a:t>
            </a:r>
            <a:br>
              <a:rPr lang="en-US" sz="2800" dirty="0"/>
            </a:br>
            <a:r>
              <a:rPr lang="en-US" sz="2800" dirty="0">
                <a:solidFill>
                  <a:schemeClr val="bg1"/>
                </a:solidFill>
              </a:rPr>
              <a:t>How it Works – Why would We still Procrastinate?</a:t>
            </a:r>
            <a:endParaRPr lang="en-US" sz="2800" dirty="0"/>
          </a:p>
        </p:txBody>
      </p:sp>
      <p:pic>
        <p:nvPicPr>
          <p:cNvPr id="6" name="Picture 5" descr="A cartoon of a child with purple hair&#10;&#10;Description automatically generated">
            <a:extLst>
              <a:ext uri="{FF2B5EF4-FFF2-40B4-BE49-F238E27FC236}">
                <a16:creationId xmlns:a16="http://schemas.microsoft.com/office/drawing/2014/main" id="{1EC9118B-65D7-4B56-744F-98ED47BF29FD}"/>
              </a:ext>
            </a:extLst>
          </p:cNvPr>
          <p:cNvPicPr>
            <a:picLocks noChangeAspect="1"/>
          </p:cNvPicPr>
          <p:nvPr/>
        </p:nvPicPr>
        <p:blipFill>
          <a:blip r:embed="rId4">
            <a:alphaModFix/>
            <a:lum/>
          </a:blip>
          <a:stretch>
            <a:fillRect/>
          </a:stretch>
        </p:blipFill>
        <p:spPr>
          <a:xfrm>
            <a:off x="580524" y="1540543"/>
            <a:ext cx="4318835" cy="4318835"/>
          </a:xfrm>
          <a:prstGeom prst="rect">
            <a:avLst/>
          </a:prstGeom>
          <a:ln>
            <a:noFill/>
          </a:ln>
          <a:effectLst>
            <a:softEdge rad="112500"/>
          </a:effectLst>
        </p:spPr>
      </p:pic>
      <p:sp>
        <p:nvSpPr>
          <p:cNvPr id="8" name="TextBox 7">
            <a:extLst>
              <a:ext uri="{FF2B5EF4-FFF2-40B4-BE49-F238E27FC236}">
                <a16:creationId xmlns:a16="http://schemas.microsoft.com/office/drawing/2014/main" id="{005874B5-955F-45FB-5C19-743852BD05DF}"/>
              </a:ext>
            </a:extLst>
          </p:cNvPr>
          <p:cNvSpPr txBox="1"/>
          <p:nvPr/>
        </p:nvSpPr>
        <p:spPr>
          <a:xfrm>
            <a:off x="5530515" y="1153271"/>
            <a:ext cx="5743075" cy="5016758"/>
          </a:xfrm>
          <a:prstGeom prst="rect">
            <a:avLst/>
          </a:prstGeom>
          <a:noFill/>
        </p:spPr>
        <p:txBody>
          <a:bodyPr wrap="square">
            <a:spAutoFit/>
          </a:bodyPr>
          <a:lstStyle/>
          <a:p>
            <a:r>
              <a:rPr lang="en-US" sz="3200" dirty="0"/>
              <a:t>Now knowing that, and knowing we might get drunk if we don’t get on with Step 4, why would we still tend to procrastinate?</a:t>
            </a:r>
          </a:p>
          <a:p>
            <a:endParaRPr lang="en-US" sz="3200" dirty="0"/>
          </a:p>
          <a:p>
            <a:r>
              <a:rPr lang="en-US" sz="3200" dirty="0"/>
              <a:t>I think one two or three reasons behind it.</a:t>
            </a:r>
          </a:p>
          <a:p>
            <a:pPr marL="342900" indent="-342900">
              <a:buFont typeface="Arial" panose="020B0604020202020204" pitchFamily="34" charset="0"/>
              <a:buChar char="•"/>
            </a:pPr>
            <a:r>
              <a:rPr lang="en-US" sz="3200" dirty="0"/>
              <a:t> </a:t>
            </a:r>
            <a:r>
              <a:rPr lang="en-US" sz="3200" b="1" i="1" dirty="0"/>
              <a:t>Number one is </a:t>
            </a:r>
            <a:r>
              <a:rPr lang="en-US" sz="3200" b="1" i="1" u="sng" dirty="0">
                <a:solidFill>
                  <a:srgbClr val="7030A0"/>
                </a:solidFill>
                <a:effectLst>
                  <a:outerShdw blurRad="38100" dist="38100" dir="2700000" algn="tl">
                    <a:srgbClr val="000000">
                      <a:alpha val="43137"/>
                    </a:srgbClr>
                  </a:outerShdw>
                </a:effectLst>
              </a:rPr>
              <a:t>fear</a:t>
            </a:r>
            <a:r>
              <a:rPr lang="en-US" sz="3200" b="1" i="1" dirty="0"/>
              <a:t>. </a:t>
            </a:r>
          </a:p>
          <a:p>
            <a:pPr marL="342900" indent="-342900">
              <a:buFont typeface="Arial" panose="020B0604020202020204" pitchFamily="34" charset="0"/>
              <a:buChar char="•"/>
            </a:pPr>
            <a:r>
              <a:rPr lang="en-US" sz="3200" b="1" i="1" dirty="0"/>
              <a:t>I think one of the greatest reasons is simply </a:t>
            </a:r>
            <a:r>
              <a:rPr lang="en-US" sz="3200" b="1" i="1" u="sng" dirty="0">
                <a:solidFill>
                  <a:srgbClr val="7030A0"/>
                </a:solidFill>
                <a:effectLst>
                  <a:outerShdw blurRad="38100" dist="38100" dir="2700000" algn="tl">
                    <a:srgbClr val="000000">
                      <a:alpha val="43137"/>
                    </a:srgbClr>
                  </a:outerShdw>
                </a:effectLst>
              </a:rPr>
              <a:t>confusion</a:t>
            </a:r>
            <a:r>
              <a:rPr lang="en-US" sz="3200" b="1" i="1" u="sng" dirty="0"/>
              <a:t>.</a:t>
            </a:r>
          </a:p>
        </p:txBody>
      </p:sp>
    </p:spTree>
    <p:extLst>
      <p:ext uri="{BB962C8B-B14F-4D97-AF65-F5344CB8AC3E}">
        <p14:creationId xmlns:p14="http://schemas.microsoft.com/office/powerpoint/2010/main" val="3756899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5000"/>
                <a:lumOff val="95000"/>
              </a:schemeClr>
            </a:gs>
            <a:gs pos="83000">
              <a:schemeClr val="accent1">
                <a:lumMod val="45000"/>
                <a:lumOff val="55000"/>
              </a:schemeClr>
            </a:gs>
            <a:gs pos="100000">
              <a:schemeClr val="accent1">
                <a:lumMod val="30000"/>
                <a:lumOff val="70000"/>
              </a:schemeClr>
            </a:gs>
          </a:gsLst>
          <a:lin ang="10800000" scaled="1"/>
          <a:tileRect/>
        </a:gradFill>
        <a:effectLst/>
      </p:bgPr>
    </p:bg>
    <p:spTree>
      <p:nvGrpSpPr>
        <p:cNvPr id="1" name=""/>
        <p:cNvGrpSpPr/>
        <p:nvPr/>
      </p:nvGrpSpPr>
      <p:grpSpPr>
        <a:xfrm>
          <a:off x="0" y="0"/>
          <a:ext cx="0" cy="0"/>
          <a:chOff x="0" y="0"/>
          <a:chExt cx="0" cy="0"/>
        </a:xfrm>
      </p:grpSpPr>
      <p:sp>
        <p:nvSpPr>
          <p:cNvPr id="2" name="Subtitle 5">
            <a:extLst>
              <a:ext uri="{FF2B5EF4-FFF2-40B4-BE49-F238E27FC236}">
                <a16:creationId xmlns:a16="http://schemas.microsoft.com/office/drawing/2014/main" id="{40B87923-094A-0E42-540D-006129E74D8D}"/>
              </a:ext>
            </a:extLst>
          </p:cNvPr>
          <p:cNvSpPr txBox="1">
            <a:spLocks/>
          </p:cNvSpPr>
          <p:nvPr/>
        </p:nvSpPr>
        <p:spPr>
          <a:xfrm>
            <a:off x="1822131" y="128349"/>
            <a:ext cx="8543725" cy="1373799"/>
          </a:xfrm>
          <a:prstGeom prst="rect">
            <a:avLst/>
          </a:prstGeom>
          <a:solidFill>
            <a:schemeClr val="accent1"/>
          </a:solid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2800" dirty="0">
                <a:hlinkClick r:id="rId5"/>
              </a:rPr>
              <a:t>HOW IT WORKS</a:t>
            </a:r>
            <a:r>
              <a:rPr lang="en-US" sz="2800" dirty="0"/>
              <a:t> - </a:t>
            </a:r>
            <a:r>
              <a:rPr lang="en-US" sz="2800" dirty="0">
                <a:hlinkClick r:id="rId6"/>
              </a:rPr>
              <a:t>STEP 4 (Part 1)</a:t>
            </a:r>
            <a:br>
              <a:rPr lang="en-US" sz="2800" dirty="0"/>
            </a:br>
            <a:r>
              <a:rPr lang="en-US" sz="2800" dirty="0">
                <a:solidFill>
                  <a:schemeClr val="bg1"/>
                </a:solidFill>
              </a:rPr>
              <a:t>How it Works – we could not see how to do Step 4 according to the Big Book</a:t>
            </a:r>
            <a:endParaRPr lang="en-US" sz="2800" dirty="0"/>
          </a:p>
        </p:txBody>
      </p:sp>
      <p:pic>
        <p:nvPicPr>
          <p:cNvPr id="8" name="Picture 7" descr="A cartoon of a person reading a book&#10;&#10;Description automatically generated">
            <a:extLst>
              <a:ext uri="{FF2B5EF4-FFF2-40B4-BE49-F238E27FC236}">
                <a16:creationId xmlns:a16="http://schemas.microsoft.com/office/drawing/2014/main" id="{FC46D3B6-CA7F-D6D6-BA93-550FBDF1FFBE}"/>
              </a:ext>
            </a:extLst>
          </p:cNvPr>
          <p:cNvPicPr>
            <a:picLocks noChangeAspect="1"/>
          </p:cNvPicPr>
          <p:nvPr/>
        </p:nvPicPr>
        <p:blipFill>
          <a:blip r:embed="rId7">
            <a:alphaModFix amt="70000"/>
            <a:lum/>
          </a:blip>
          <a:stretch>
            <a:fillRect/>
          </a:stretch>
        </p:blipFill>
        <p:spPr>
          <a:xfrm>
            <a:off x="147878" y="1537237"/>
            <a:ext cx="3974148" cy="3370002"/>
          </a:xfrm>
          <a:prstGeom prst="rect">
            <a:avLst/>
          </a:prstGeom>
          <a:ln>
            <a:noFill/>
          </a:ln>
          <a:effectLst>
            <a:softEdge rad="112500"/>
          </a:effectLst>
        </p:spPr>
      </p:pic>
      <p:pic>
        <p:nvPicPr>
          <p:cNvPr id="9" name="02 Inventory">
            <a:hlinkClick r:id="" action="ppaction://media"/>
            <a:extLst>
              <a:ext uri="{FF2B5EF4-FFF2-40B4-BE49-F238E27FC236}">
                <a16:creationId xmlns:a16="http://schemas.microsoft.com/office/drawing/2014/main" id="{C7ACEBDE-18A0-76AE-A1AB-B22460C7701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52914" y="669617"/>
            <a:ext cx="487363" cy="487363"/>
          </a:xfrm>
          <a:prstGeom prst="rect">
            <a:avLst/>
          </a:prstGeom>
        </p:spPr>
      </p:pic>
      <p:pic>
        <p:nvPicPr>
          <p:cNvPr id="11" name="Picture 10" descr="A cartoon of a person reading a book&#10;&#10;Description automatically generated">
            <a:extLst>
              <a:ext uri="{FF2B5EF4-FFF2-40B4-BE49-F238E27FC236}">
                <a16:creationId xmlns:a16="http://schemas.microsoft.com/office/drawing/2014/main" id="{112B835B-782E-549A-FF04-14FC44A83451}"/>
              </a:ext>
            </a:extLst>
          </p:cNvPr>
          <p:cNvPicPr>
            <a:picLocks noChangeAspect="1"/>
          </p:cNvPicPr>
          <p:nvPr/>
        </p:nvPicPr>
        <p:blipFill>
          <a:blip r:embed="rId9">
            <a:lum/>
            <a:alphaModFix amt="70000"/>
          </a:blip>
          <a:stretch>
            <a:fillRect/>
          </a:stretch>
        </p:blipFill>
        <p:spPr>
          <a:xfrm>
            <a:off x="3225049" y="3429000"/>
            <a:ext cx="3354331" cy="3367802"/>
          </a:xfrm>
          <a:prstGeom prst="rect">
            <a:avLst/>
          </a:prstGeom>
          <a:ln>
            <a:noFill/>
          </a:ln>
          <a:effectLst>
            <a:softEdge rad="112500"/>
          </a:effectLst>
        </p:spPr>
      </p:pic>
      <p:sp>
        <p:nvSpPr>
          <p:cNvPr id="13" name="TextBox 12">
            <a:extLst>
              <a:ext uri="{FF2B5EF4-FFF2-40B4-BE49-F238E27FC236}">
                <a16:creationId xmlns:a16="http://schemas.microsoft.com/office/drawing/2014/main" id="{50EE3247-3B04-F883-A76A-BFAB18929777}"/>
              </a:ext>
            </a:extLst>
          </p:cNvPr>
          <p:cNvSpPr txBox="1"/>
          <p:nvPr/>
        </p:nvSpPr>
        <p:spPr>
          <a:xfrm>
            <a:off x="6880168" y="2024600"/>
            <a:ext cx="5163954" cy="4401205"/>
          </a:xfrm>
          <a:prstGeom prst="rect">
            <a:avLst/>
          </a:prstGeom>
          <a:noFill/>
        </p:spPr>
        <p:txBody>
          <a:bodyPr wrap="square">
            <a:spAutoFit/>
          </a:bodyPr>
          <a:lstStyle/>
          <a:p>
            <a:r>
              <a:rPr lang="en-US" sz="2800" dirty="0"/>
              <a:t>For years we could not see how to do Step 4 according to the Big Book. </a:t>
            </a:r>
            <a:r>
              <a:rPr lang="en-US" sz="2800" b="1" dirty="0"/>
              <a:t>The reason we couldn’t see it is the instructions are there but they are so simple that we alcoholics with our keen, intellectual, alcoholic minds looking for something more complicated, overlooked the simplicity of Step 4.</a:t>
            </a:r>
          </a:p>
        </p:txBody>
      </p:sp>
    </p:spTree>
    <p:extLst>
      <p:ext uri="{BB962C8B-B14F-4D97-AF65-F5344CB8AC3E}">
        <p14:creationId xmlns:p14="http://schemas.microsoft.com/office/powerpoint/2010/main" val="35264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classroom&#10;&#10;Description automatically generated">
            <a:extLst>
              <a:ext uri="{FF2B5EF4-FFF2-40B4-BE49-F238E27FC236}">
                <a16:creationId xmlns:a16="http://schemas.microsoft.com/office/drawing/2014/main" id="{D8E1771A-A285-BF97-0877-B174871225CF}"/>
              </a:ext>
            </a:extLst>
          </p:cNvPr>
          <p:cNvPicPr>
            <a:picLocks noChangeAspect="1"/>
          </p:cNvPicPr>
          <p:nvPr/>
        </p:nvPicPr>
        <p:blipFill>
          <a:blip r:embed="rId2">
            <a:lum/>
            <a:alphaModFix amt="70000"/>
          </a:blip>
          <a:stretch>
            <a:fillRect/>
          </a:stretch>
        </p:blipFill>
        <p:spPr>
          <a:xfrm>
            <a:off x="2928636" y="1614460"/>
            <a:ext cx="5021179" cy="5021179"/>
          </a:xfrm>
          <a:prstGeom prst="rect">
            <a:avLst/>
          </a:prstGeom>
          <a:ln>
            <a:noFill/>
          </a:ln>
          <a:effectLst>
            <a:softEdge rad="112500"/>
          </a:effectLst>
        </p:spPr>
      </p:pic>
      <p:pic>
        <p:nvPicPr>
          <p:cNvPr id="5" name="Picture 4" descr="A cartoon of a person writing on a piece of paper&#10;&#10;Description automatically generated">
            <a:extLst>
              <a:ext uri="{FF2B5EF4-FFF2-40B4-BE49-F238E27FC236}">
                <a16:creationId xmlns:a16="http://schemas.microsoft.com/office/drawing/2014/main" id="{4437E319-4FA9-70A4-3D2A-AEB26EB45809}"/>
              </a:ext>
            </a:extLst>
          </p:cNvPr>
          <p:cNvPicPr>
            <a:picLocks noChangeAspect="1"/>
          </p:cNvPicPr>
          <p:nvPr/>
        </p:nvPicPr>
        <p:blipFill>
          <a:blip r:embed="rId3">
            <a:alphaModFix amt="70000"/>
            <a:lum/>
          </a:blip>
          <a:stretch>
            <a:fillRect/>
          </a:stretch>
        </p:blipFill>
        <p:spPr>
          <a:xfrm>
            <a:off x="6752775" y="1169291"/>
            <a:ext cx="5351943" cy="4519418"/>
          </a:xfrm>
          <a:prstGeom prst="rect">
            <a:avLst/>
          </a:prstGeom>
          <a:ln>
            <a:noFill/>
          </a:ln>
          <a:effectLst>
            <a:softEdge rad="112500"/>
          </a:effectLst>
        </p:spPr>
      </p:pic>
      <p:sp>
        <p:nvSpPr>
          <p:cNvPr id="9" name="TextBox 8">
            <a:extLst>
              <a:ext uri="{FF2B5EF4-FFF2-40B4-BE49-F238E27FC236}">
                <a16:creationId xmlns:a16="http://schemas.microsoft.com/office/drawing/2014/main" id="{E77231C5-53CD-DC4B-A231-7B8B1443F3F1}"/>
              </a:ext>
            </a:extLst>
          </p:cNvPr>
          <p:cNvSpPr txBox="1"/>
          <p:nvPr/>
        </p:nvSpPr>
        <p:spPr>
          <a:xfrm>
            <a:off x="359444" y="1408564"/>
            <a:ext cx="2792829" cy="4154984"/>
          </a:xfrm>
          <a:prstGeom prst="rect">
            <a:avLst/>
          </a:prstGeom>
          <a:noFill/>
        </p:spPr>
        <p:txBody>
          <a:bodyPr wrap="square">
            <a:spAutoFit/>
          </a:bodyPr>
          <a:lstStyle/>
          <a:p>
            <a:r>
              <a:rPr lang="en-US" sz="2400" dirty="0"/>
              <a:t>So in our desperation, we read over in Step 5 something about sharing your entire life story, and we say that’s what they want us to do in Step 4. Is write our life story so we can share it in Step 5.</a:t>
            </a:r>
          </a:p>
        </p:txBody>
      </p:sp>
      <p:sp>
        <p:nvSpPr>
          <p:cNvPr id="10" name="Subtitle 5">
            <a:extLst>
              <a:ext uri="{FF2B5EF4-FFF2-40B4-BE49-F238E27FC236}">
                <a16:creationId xmlns:a16="http://schemas.microsoft.com/office/drawing/2014/main" id="{45853A47-128D-E67C-4EA2-B44D183E11DF}"/>
              </a:ext>
            </a:extLst>
          </p:cNvPr>
          <p:cNvSpPr txBox="1">
            <a:spLocks/>
          </p:cNvSpPr>
          <p:nvPr/>
        </p:nvSpPr>
        <p:spPr>
          <a:xfrm>
            <a:off x="1918383" y="240661"/>
            <a:ext cx="8543725" cy="1373799"/>
          </a:xfrm>
          <a:prstGeom prst="rect">
            <a:avLst/>
          </a:prstGeom>
          <a:solidFill>
            <a:schemeClr val="accent1"/>
          </a:solid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2800" dirty="0">
                <a:hlinkClick r:id="rId4"/>
              </a:rPr>
              <a:t>HOW IT WORKS</a:t>
            </a:r>
            <a:r>
              <a:rPr lang="en-US" sz="2800" dirty="0"/>
              <a:t> - </a:t>
            </a:r>
            <a:r>
              <a:rPr lang="en-US" sz="2800" dirty="0">
                <a:hlinkClick r:id="rId5"/>
              </a:rPr>
              <a:t>STEP 4 (Part 1)</a:t>
            </a:r>
            <a:br>
              <a:rPr lang="en-US" sz="2800" dirty="0"/>
            </a:br>
            <a:r>
              <a:rPr lang="en-US" sz="2800" dirty="0">
                <a:solidFill>
                  <a:schemeClr val="bg1"/>
                </a:solidFill>
              </a:rPr>
              <a:t>How it Works – we could not see how to do Step 4 according to the Big Book</a:t>
            </a:r>
            <a:endParaRPr lang="en-US" sz="2800" dirty="0"/>
          </a:p>
        </p:txBody>
      </p:sp>
    </p:spTree>
    <p:extLst>
      <p:ext uri="{BB962C8B-B14F-4D97-AF65-F5344CB8AC3E}">
        <p14:creationId xmlns:p14="http://schemas.microsoft.com/office/powerpoint/2010/main" val="2500246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E3DC42C2-6B58-404C-B339-2C72808A5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Subtitle 5">
            <a:extLst>
              <a:ext uri="{FF2B5EF4-FFF2-40B4-BE49-F238E27FC236}">
                <a16:creationId xmlns:a16="http://schemas.microsoft.com/office/drawing/2014/main" id="{B0C7E33F-C020-A8D6-3347-1B7377E0549F}"/>
              </a:ext>
            </a:extLst>
          </p:cNvPr>
          <p:cNvSpPr txBox="1">
            <a:spLocks/>
          </p:cNvSpPr>
          <p:nvPr/>
        </p:nvSpPr>
        <p:spPr>
          <a:xfrm>
            <a:off x="4441783" y="609600"/>
            <a:ext cx="6693061" cy="1356360"/>
          </a:xfrm>
          <a:prstGeom prst="rect">
            <a:avLst/>
          </a:prstGeom>
          <a:gradFill>
            <a:gsLst>
              <a:gs pos="0">
                <a:schemeClr val="accent1">
                  <a:lumMod val="5000"/>
                  <a:lumOff val="95000"/>
                </a:schemeClr>
              </a:gs>
              <a:gs pos="83000">
                <a:schemeClr val="accent1">
                  <a:lumMod val="45000"/>
                  <a:lumOff val="55000"/>
                </a:schemeClr>
              </a:gs>
              <a:gs pos="100000">
                <a:schemeClr val="accent1">
                  <a:lumMod val="30000"/>
                  <a:lumOff val="70000"/>
                </a:schemeClr>
              </a:gs>
            </a:gsLst>
            <a:lin ang="10800000" scaled="1"/>
          </a:gradFill>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defTabSz="914400">
              <a:lnSpc>
                <a:spcPct val="90000"/>
              </a:lnSpc>
              <a:spcBef>
                <a:spcPct val="0"/>
              </a:spcBef>
              <a:buNone/>
            </a:pPr>
            <a:r>
              <a:rPr lang="en-US" sz="3100" dirty="0">
                <a:solidFill>
                  <a:srgbClr val="FFFFFF"/>
                </a:solidFill>
                <a:latin typeface="+mj-lt"/>
                <a:ea typeface="+mj-ea"/>
                <a:cs typeface="+mj-cs"/>
                <a:hlinkClick r:id="rId2"/>
              </a:rPr>
              <a:t>HOW IT WORKS</a:t>
            </a:r>
            <a:r>
              <a:rPr lang="en-US" sz="3100" dirty="0">
                <a:solidFill>
                  <a:srgbClr val="FFFFFF"/>
                </a:solidFill>
                <a:latin typeface="+mj-lt"/>
                <a:ea typeface="+mj-ea"/>
                <a:cs typeface="+mj-cs"/>
              </a:rPr>
              <a:t> - </a:t>
            </a:r>
            <a:r>
              <a:rPr lang="en-US" sz="3100" dirty="0">
                <a:solidFill>
                  <a:srgbClr val="FFFFFF"/>
                </a:solidFill>
                <a:latin typeface="+mj-lt"/>
                <a:ea typeface="+mj-ea"/>
                <a:cs typeface="+mj-cs"/>
                <a:hlinkClick r:id="rId3"/>
              </a:rPr>
              <a:t>STEP 4 (Part 1)</a:t>
            </a:r>
            <a:br>
              <a:rPr lang="en-US" sz="3100" dirty="0">
                <a:solidFill>
                  <a:srgbClr val="FFFFFF"/>
                </a:solidFill>
                <a:latin typeface="+mj-lt"/>
                <a:ea typeface="+mj-ea"/>
                <a:cs typeface="+mj-cs"/>
              </a:rPr>
            </a:br>
            <a:r>
              <a:rPr lang="en-US" sz="3100" dirty="0">
                <a:solidFill>
                  <a:srgbClr val="FFFFFF"/>
                </a:solidFill>
                <a:latin typeface="+mj-lt"/>
                <a:ea typeface="+mj-ea"/>
                <a:cs typeface="+mj-cs"/>
              </a:rPr>
              <a:t>How it Works – Personal Inventory</a:t>
            </a:r>
          </a:p>
        </p:txBody>
      </p:sp>
      <p:pic>
        <p:nvPicPr>
          <p:cNvPr id="7" name="Picture 6" descr="A person walking on a person's head&#10;&#10;Description automatically generated">
            <a:extLst>
              <a:ext uri="{FF2B5EF4-FFF2-40B4-BE49-F238E27FC236}">
                <a16:creationId xmlns:a16="http://schemas.microsoft.com/office/drawing/2014/main" id="{2FA56483-0699-70F6-953A-28D734050A01}"/>
              </a:ext>
            </a:extLst>
          </p:cNvPr>
          <p:cNvPicPr>
            <a:picLocks noChangeAspect="1"/>
          </p:cNvPicPr>
          <p:nvPr/>
        </p:nvPicPr>
        <p:blipFill>
          <a:blip r:embed="rId4">
            <a:lum/>
            <a:alphaModFix amt="70000"/>
          </a:blip>
          <a:srcRect l="28341" r="32921" b="1"/>
          <a:stretch/>
        </p:blipFill>
        <p:spPr>
          <a:xfrm>
            <a:off x="232861" y="243840"/>
            <a:ext cx="3646837" cy="6377939"/>
          </a:xfrm>
          <a:prstGeom prst="rect">
            <a:avLst/>
          </a:prstGeom>
          <a:ln>
            <a:noFill/>
          </a:ln>
          <a:effectLst>
            <a:softEdge rad="112500"/>
          </a:effectLst>
        </p:spPr>
      </p:pic>
      <p:sp>
        <p:nvSpPr>
          <p:cNvPr id="4" name="TextBox 3">
            <a:extLst>
              <a:ext uri="{FF2B5EF4-FFF2-40B4-BE49-F238E27FC236}">
                <a16:creationId xmlns:a16="http://schemas.microsoft.com/office/drawing/2014/main" id="{63088AFD-52CB-BCA2-61D6-0ECCB33780D8}"/>
              </a:ext>
            </a:extLst>
          </p:cNvPr>
          <p:cNvSpPr txBox="1"/>
          <p:nvPr/>
        </p:nvSpPr>
        <p:spPr>
          <a:xfrm>
            <a:off x="3982453" y="2057400"/>
            <a:ext cx="7970787" cy="4038600"/>
          </a:xfrm>
          <a:prstGeom prst="rect">
            <a:avLst/>
          </a:prstGeom>
        </p:spPr>
        <p:txBody>
          <a:bodyPr vert="horz" lIns="91440" tIns="45720" rIns="91440" bIns="45720" rtlCol="0">
            <a:normAutofit/>
          </a:bodyPr>
          <a:lstStyle/>
          <a:p>
            <a:pPr defTabSz="914400">
              <a:lnSpc>
                <a:spcPct val="90000"/>
              </a:lnSpc>
              <a:spcAft>
                <a:spcPts val="600"/>
              </a:spcAft>
              <a:buClr>
                <a:schemeClr val="accent1"/>
              </a:buClr>
              <a:buSzPct val="80000"/>
            </a:pPr>
            <a:r>
              <a:rPr lang="en-US" sz="3600" b="1" dirty="0">
                <a:solidFill>
                  <a:srgbClr val="FFFFFF"/>
                </a:solidFill>
                <a:hlinkClick r:id="rId2"/>
              </a:rPr>
              <a:t>AA Big Book – How it Works - Page 64</a:t>
            </a:r>
            <a:endParaRPr lang="en-US" sz="3600" b="1" dirty="0">
              <a:solidFill>
                <a:srgbClr val="FFFFFF"/>
              </a:solidFill>
            </a:endParaRPr>
          </a:p>
          <a:p>
            <a:pPr marL="274320" lvl="1" defTabSz="914400">
              <a:lnSpc>
                <a:spcPct val="90000"/>
              </a:lnSpc>
              <a:spcAft>
                <a:spcPts val="600"/>
              </a:spcAft>
              <a:buClr>
                <a:schemeClr val="accent1"/>
              </a:buClr>
              <a:buSzPct val="80000"/>
            </a:pPr>
            <a:r>
              <a:rPr lang="en-US" sz="4000" i="1" dirty="0">
                <a:solidFill>
                  <a:srgbClr val="FFFFFF"/>
                </a:solidFill>
              </a:rPr>
              <a:t>“Therefore, we started upon a personal inventory. This was </a:t>
            </a:r>
            <a:r>
              <a:rPr lang="en-US" sz="4000" i="1" dirty="0">
                <a:solidFill>
                  <a:srgbClr val="FFFF00"/>
                </a:solidFill>
              </a:rPr>
              <a:t>Step Four</a:t>
            </a:r>
            <a:r>
              <a:rPr lang="en-US" sz="4000" i="1" dirty="0">
                <a:solidFill>
                  <a:srgbClr val="FFFFFF"/>
                </a:solidFill>
              </a:rPr>
              <a:t>. A business which takes no regular inventory usually goes broke.”</a:t>
            </a:r>
          </a:p>
        </p:txBody>
      </p:sp>
      <p:sp>
        <p:nvSpPr>
          <p:cNvPr id="16" name="Rectangle 15">
            <a:extLst>
              <a:ext uri="{FF2B5EF4-FFF2-40B4-BE49-F238E27FC236}">
                <a16:creationId xmlns:a16="http://schemas.microsoft.com/office/drawing/2014/main" id="{FCF82941-5589-49BF-B6B1-76122B2D0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178003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83000">
              <a:schemeClr val="accent1">
                <a:lumMod val="45000"/>
                <a:lumOff val="55000"/>
              </a:schemeClr>
            </a:gs>
            <a:gs pos="100000">
              <a:schemeClr val="accent1">
                <a:lumMod val="30000"/>
                <a:lumOff val="70000"/>
              </a:schemeClr>
            </a:gs>
          </a:gsLst>
          <a:lin ang="10800000" scaled="1"/>
        </a:gradFill>
        <a:effectLst/>
      </p:bgPr>
    </p:bg>
    <p:spTree>
      <p:nvGrpSpPr>
        <p:cNvPr id="1" name=""/>
        <p:cNvGrpSpPr/>
        <p:nvPr/>
      </p:nvGrpSpPr>
      <p:grpSpPr>
        <a:xfrm>
          <a:off x="0" y="0"/>
          <a:ext cx="0" cy="0"/>
          <a:chOff x="0" y="0"/>
          <a:chExt cx="0" cy="0"/>
        </a:xfrm>
      </p:grpSpPr>
      <p:pic>
        <p:nvPicPr>
          <p:cNvPr id="5" name="Picture 4" descr="A person pushing a cart full of boxes&#10;&#10;Description automatically generated">
            <a:extLst>
              <a:ext uri="{FF2B5EF4-FFF2-40B4-BE49-F238E27FC236}">
                <a16:creationId xmlns:a16="http://schemas.microsoft.com/office/drawing/2014/main" id="{83C1D480-C9CA-5D3C-F186-3D40ABC19471}"/>
              </a:ext>
            </a:extLst>
          </p:cNvPr>
          <p:cNvPicPr>
            <a:picLocks noChangeAspect="1"/>
          </p:cNvPicPr>
          <p:nvPr/>
        </p:nvPicPr>
        <p:blipFill>
          <a:blip r:embed="rId2">
            <a:lum/>
            <a:alphaModFix amt="70000"/>
          </a:blip>
          <a:stretch>
            <a:fillRect/>
          </a:stretch>
        </p:blipFill>
        <p:spPr>
          <a:xfrm>
            <a:off x="62166" y="1044987"/>
            <a:ext cx="3753523" cy="3552114"/>
          </a:xfrm>
          <a:prstGeom prst="rect">
            <a:avLst/>
          </a:prstGeom>
          <a:ln>
            <a:noFill/>
          </a:ln>
          <a:effectLst>
            <a:softEdge rad="112500"/>
          </a:effectLst>
        </p:spPr>
      </p:pic>
      <p:sp>
        <p:nvSpPr>
          <p:cNvPr id="8" name="Subtitle 5">
            <a:extLst>
              <a:ext uri="{FF2B5EF4-FFF2-40B4-BE49-F238E27FC236}">
                <a16:creationId xmlns:a16="http://schemas.microsoft.com/office/drawing/2014/main" id="{1FDAC678-E396-E7DC-0164-4EB7A84E394A}"/>
              </a:ext>
            </a:extLst>
          </p:cNvPr>
          <p:cNvSpPr txBox="1">
            <a:spLocks/>
          </p:cNvSpPr>
          <p:nvPr/>
        </p:nvSpPr>
        <p:spPr>
          <a:xfrm>
            <a:off x="1824137" y="226401"/>
            <a:ext cx="8543725" cy="926870"/>
          </a:xfrm>
          <a:prstGeom prst="rect">
            <a:avLst/>
          </a:prstGeom>
          <a:solidFill>
            <a:schemeClr val="accent1"/>
          </a:solid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2800" dirty="0">
                <a:hlinkClick r:id="rId3"/>
              </a:rPr>
              <a:t>HOW IT WORKS</a:t>
            </a:r>
            <a:r>
              <a:rPr lang="en-US" sz="2800" dirty="0"/>
              <a:t> - </a:t>
            </a:r>
            <a:r>
              <a:rPr lang="en-US" sz="2800" dirty="0">
                <a:hlinkClick r:id="rId4"/>
              </a:rPr>
              <a:t>STEP 4 (Part 1)</a:t>
            </a:r>
            <a:br>
              <a:rPr lang="en-US" sz="2800" dirty="0"/>
            </a:br>
            <a:r>
              <a:rPr lang="en-US" sz="2800" dirty="0">
                <a:solidFill>
                  <a:schemeClr val="bg1"/>
                </a:solidFill>
              </a:rPr>
              <a:t>How it Works – Personal Inventory</a:t>
            </a:r>
            <a:endParaRPr lang="en-US" sz="2800" dirty="0"/>
          </a:p>
        </p:txBody>
      </p:sp>
      <p:pic>
        <p:nvPicPr>
          <p:cNvPr id="10" name="Picture 9" descr="A cartoon of a person in a wooden box&#10;&#10;Description automatically generated">
            <a:extLst>
              <a:ext uri="{FF2B5EF4-FFF2-40B4-BE49-F238E27FC236}">
                <a16:creationId xmlns:a16="http://schemas.microsoft.com/office/drawing/2014/main" id="{68E39FE1-9E10-DDA2-8BF3-0761CD55DF9F}"/>
              </a:ext>
            </a:extLst>
          </p:cNvPr>
          <p:cNvPicPr>
            <a:picLocks noChangeAspect="1"/>
          </p:cNvPicPr>
          <p:nvPr/>
        </p:nvPicPr>
        <p:blipFill>
          <a:blip r:embed="rId5">
            <a:alphaModFix amt="70000"/>
            <a:lum/>
          </a:blip>
          <a:stretch>
            <a:fillRect/>
          </a:stretch>
        </p:blipFill>
        <p:spPr>
          <a:xfrm>
            <a:off x="1938927" y="3585630"/>
            <a:ext cx="4034590" cy="3272370"/>
          </a:xfrm>
          <a:prstGeom prst="rect">
            <a:avLst/>
          </a:prstGeom>
          <a:ln>
            <a:noFill/>
          </a:ln>
          <a:effectLst>
            <a:softEdge rad="112500"/>
          </a:effectLst>
        </p:spPr>
      </p:pic>
      <p:sp>
        <p:nvSpPr>
          <p:cNvPr id="3" name="TextBox 2">
            <a:extLst>
              <a:ext uri="{FF2B5EF4-FFF2-40B4-BE49-F238E27FC236}">
                <a16:creationId xmlns:a16="http://schemas.microsoft.com/office/drawing/2014/main" id="{B1A76B79-F80F-41C6-23BC-DA0F8C62A78C}"/>
              </a:ext>
            </a:extLst>
          </p:cNvPr>
          <p:cNvSpPr txBox="1"/>
          <p:nvPr/>
        </p:nvSpPr>
        <p:spPr>
          <a:xfrm>
            <a:off x="6095999" y="1405934"/>
            <a:ext cx="6332621" cy="4832092"/>
          </a:xfrm>
          <a:prstGeom prst="rect">
            <a:avLst/>
          </a:prstGeom>
          <a:noFill/>
        </p:spPr>
        <p:txBody>
          <a:bodyPr wrap="square">
            <a:spAutoFit/>
          </a:bodyPr>
          <a:lstStyle/>
          <a:p>
            <a:r>
              <a:rPr lang="en-US" sz="2800" dirty="0"/>
              <a:t>It’s the business of </a:t>
            </a:r>
            <a:r>
              <a:rPr lang="en-US" sz="2800" b="1" dirty="0"/>
              <a:t>finding a way to live where we can have a little peace of mind, serenity and happiness so we don’t have to go back to drinking. </a:t>
            </a:r>
          </a:p>
          <a:p>
            <a:endParaRPr lang="en-US" sz="2800" dirty="0"/>
          </a:p>
          <a:p>
            <a:r>
              <a:rPr lang="en-US" sz="2800" dirty="0"/>
              <a:t>If we don’t inventory in our personal business, chances are we’re not going to find </a:t>
            </a:r>
            <a:r>
              <a:rPr lang="en-US" sz="2800" b="1" dirty="0"/>
              <a:t>what’s damaged and unsalable in our heads </a:t>
            </a:r>
            <a:r>
              <a:rPr lang="en-US" sz="2800" dirty="0"/>
              <a:t>that’s going to cause us to go broke too.  </a:t>
            </a:r>
            <a:r>
              <a:rPr lang="en-US" sz="2800" b="1" dirty="0"/>
              <a:t>And going broke for us is simply going back to drinking!</a:t>
            </a:r>
          </a:p>
        </p:txBody>
      </p:sp>
    </p:spTree>
    <p:extLst>
      <p:ext uri="{BB962C8B-B14F-4D97-AF65-F5344CB8AC3E}">
        <p14:creationId xmlns:p14="http://schemas.microsoft.com/office/powerpoint/2010/main" val="3595626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34895F-352B-6F6A-3249-339B6AAB0316}"/>
              </a:ext>
            </a:extLst>
          </p:cNvPr>
          <p:cNvSpPr txBox="1"/>
          <p:nvPr/>
        </p:nvSpPr>
        <p:spPr>
          <a:xfrm>
            <a:off x="145971" y="1536141"/>
            <a:ext cx="6646845" cy="4708981"/>
          </a:xfrm>
          <a:prstGeom prst="rect">
            <a:avLst/>
          </a:prstGeom>
          <a:gradFill>
            <a:gsLst>
              <a:gs pos="0">
                <a:schemeClr val="accent1">
                  <a:lumMod val="5000"/>
                  <a:lumOff val="95000"/>
                </a:schemeClr>
              </a:gs>
              <a:gs pos="83000">
                <a:schemeClr val="accent1">
                  <a:lumMod val="45000"/>
                  <a:lumOff val="55000"/>
                </a:schemeClr>
              </a:gs>
              <a:gs pos="100000">
                <a:schemeClr val="accent1">
                  <a:lumMod val="30000"/>
                  <a:lumOff val="70000"/>
                </a:schemeClr>
              </a:gs>
            </a:gsLst>
            <a:lin ang="10800000" scaled="1"/>
          </a:gradFill>
        </p:spPr>
        <p:txBody>
          <a:bodyPr wrap="square">
            <a:spAutoFit/>
          </a:bodyPr>
          <a:lstStyle/>
          <a:p>
            <a:r>
              <a:rPr lang="en-US" sz="3000" b="1" dirty="0">
                <a:solidFill>
                  <a:srgbClr val="FFFFFF"/>
                </a:solidFill>
                <a:hlinkClick r:id="rId5"/>
              </a:rPr>
              <a:t>AA Big Book – How it Works - Page 64</a:t>
            </a:r>
            <a:endParaRPr lang="en-US" sz="3000" b="1" dirty="0">
              <a:solidFill>
                <a:srgbClr val="FFFFFF"/>
              </a:solidFill>
            </a:endParaRPr>
          </a:p>
          <a:p>
            <a:pPr lvl="1"/>
            <a:r>
              <a:rPr lang="en-US" sz="3000" i="1" dirty="0"/>
              <a:t>“Taking commercial inventory is a </a:t>
            </a:r>
            <a:r>
              <a:rPr lang="en-US" sz="3000" b="1" i="1" dirty="0">
                <a:effectLst>
                  <a:outerShdw blurRad="38100" dist="38100" dir="2700000" algn="tl">
                    <a:srgbClr val="000000">
                      <a:alpha val="43137"/>
                    </a:srgbClr>
                  </a:outerShdw>
                </a:effectLst>
              </a:rPr>
              <a:t>fact-finding</a:t>
            </a:r>
            <a:r>
              <a:rPr lang="en-US" sz="3000" i="1" dirty="0">
                <a:effectLst>
                  <a:outerShdw blurRad="38100" dist="38100" dir="2700000" algn="tl">
                    <a:srgbClr val="000000">
                      <a:alpha val="43137"/>
                    </a:srgbClr>
                  </a:outerShdw>
                </a:effectLst>
              </a:rPr>
              <a:t> </a:t>
            </a:r>
            <a:r>
              <a:rPr lang="en-US" sz="3000" i="1" dirty="0"/>
              <a:t>and a</a:t>
            </a:r>
            <a:r>
              <a:rPr lang="en-US" sz="3000" b="1" i="1" dirty="0"/>
              <a:t> </a:t>
            </a:r>
            <a:r>
              <a:rPr lang="en-US" sz="3000" b="1" i="1" dirty="0">
                <a:effectLst>
                  <a:outerShdw blurRad="38100" dist="38100" dir="2700000" algn="tl">
                    <a:srgbClr val="000000">
                      <a:alpha val="43137"/>
                    </a:srgbClr>
                  </a:outerShdw>
                </a:effectLst>
              </a:rPr>
              <a:t>fact-facing</a:t>
            </a:r>
            <a:r>
              <a:rPr lang="en-US" sz="3000" b="1" i="1" dirty="0"/>
              <a:t> </a:t>
            </a:r>
            <a:r>
              <a:rPr lang="en-US" sz="3000" i="1" dirty="0"/>
              <a:t>process. It is an effort to discover the </a:t>
            </a:r>
            <a:r>
              <a:rPr lang="en-US" sz="3000" b="1" i="1" dirty="0">
                <a:effectLst>
                  <a:outerShdw blurRad="38100" dist="38100" dir="2700000" algn="tl">
                    <a:srgbClr val="000000">
                      <a:alpha val="43137"/>
                    </a:srgbClr>
                  </a:outerShdw>
                </a:effectLst>
              </a:rPr>
              <a:t>truth</a:t>
            </a:r>
            <a:r>
              <a:rPr lang="en-US" sz="3000" i="1" dirty="0"/>
              <a:t> about the </a:t>
            </a:r>
            <a:r>
              <a:rPr lang="en-US" sz="3000" b="1" i="1" dirty="0">
                <a:effectLst>
                  <a:outerShdw blurRad="38100" dist="38100" dir="2700000" algn="tl">
                    <a:srgbClr val="000000">
                      <a:alpha val="43137"/>
                    </a:srgbClr>
                  </a:outerShdw>
                </a:effectLst>
              </a:rPr>
              <a:t>stock-in-trade</a:t>
            </a:r>
            <a:r>
              <a:rPr lang="en-US" sz="3000" i="1" dirty="0">
                <a:effectLst>
                  <a:outerShdw blurRad="38100" dist="38100" dir="2700000" algn="tl">
                    <a:srgbClr val="000000">
                      <a:alpha val="43137"/>
                    </a:srgbClr>
                  </a:outerShdw>
                </a:effectLst>
              </a:rPr>
              <a:t>. </a:t>
            </a:r>
            <a:r>
              <a:rPr lang="en-US" sz="3000" i="1" dirty="0"/>
              <a:t>One object is to </a:t>
            </a:r>
            <a:r>
              <a:rPr lang="en-US" sz="3000" b="1" i="1" dirty="0">
                <a:effectLst>
                  <a:outerShdw blurRad="38100" dist="38100" dir="2700000" algn="tl">
                    <a:srgbClr val="000000">
                      <a:alpha val="43137"/>
                    </a:srgbClr>
                  </a:outerShdw>
                </a:effectLst>
              </a:rPr>
              <a:t>disclose damaged or unsalable goods, to get rid of them promptly and without regret</a:t>
            </a:r>
            <a:r>
              <a:rPr lang="en-US" sz="3000" i="1" dirty="0"/>
              <a:t>. If the owner of the business is to be successful, he cannot fool himself about values.”</a:t>
            </a:r>
          </a:p>
        </p:txBody>
      </p:sp>
      <p:sp>
        <p:nvSpPr>
          <p:cNvPr id="8" name="Subtitle 5">
            <a:extLst>
              <a:ext uri="{FF2B5EF4-FFF2-40B4-BE49-F238E27FC236}">
                <a16:creationId xmlns:a16="http://schemas.microsoft.com/office/drawing/2014/main" id="{A580D043-B218-4BFD-E07E-7EB1138E4D93}"/>
              </a:ext>
            </a:extLst>
          </p:cNvPr>
          <p:cNvSpPr txBox="1">
            <a:spLocks/>
          </p:cNvSpPr>
          <p:nvPr/>
        </p:nvSpPr>
        <p:spPr>
          <a:xfrm>
            <a:off x="92490" y="111602"/>
            <a:ext cx="6196664" cy="912044"/>
          </a:xfrm>
          <a:prstGeom prst="rect">
            <a:avLst/>
          </a:prstGeom>
          <a:gradFill>
            <a:gsLst>
              <a:gs pos="0">
                <a:schemeClr val="accent1">
                  <a:lumMod val="5000"/>
                  <a:lumOff val="95000"/>
                </a:schemeClr>
              </a:gs>
              <a:gs pos="83000">
                <a:schemeClr val="accent1">
                  <a:lumMod val="45000"/>
                  <a:lumOff val="55000"/>
                </a:schemeClr>
              </a:gs>
              <a:gs pos="100000">
                <a:schemeClr val="accent1">
                  <a:lumMod val="30000"/>
                  <a:lumOff val="70000"/>
                </a:schemeClr>
              </a:gs>
            </a:gsLst>
            <a:lin ang="10800000" scaled="1"/>
          </a:grad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2800" dirty="0">
                <a:hlinkClick r:id="rId5"/>
              </a:rPr>
              <a:t>HOW IT WORKS</a:t>
            </a:r>
            <a:r>
              <a:rPr lang="en-US" sz="2800" dirty="0"/>
              <a:t> - </a:t>
            </a:r>
            <a:r>
              <a:rPr lang="en-US" sz="2800" dirty="0">
                <a:hlinkClick r:id="rId6"/>
              </a:rPr>
              <a:t>STEP 4 (Part 1)</a:t>
            </a:r>
            <a:br>
              <a:rPr lang="en-US" sz="2800" dirty="0"/>
            </a:br>
            <a:r>
              <a:rPr lang="en-US" sz="2800" dirty="0">
                <a:solidFill>
                  <a:schemeClr val="bg1"/>
                </a:solidFill>
              </a:rPr>
              <a:t>How it Works – Business Inventory</a:t>
            </a:r>
            <a:endParaRPr lang="en-US" sz="2800" dirty="0"/>
          </a:p>
        </p:txBody>
      </p:sp>
      <p:pic>
        <p:nvPicPr>
          <p:cNvPr id="39" name="Picture 38">
            <a:extLst>
              <a:ext uri="{FF2B5EF4-FFF2-40B4-BE49-F238E27FC236}">
                <a16:creationId xmlns:a16="http://schemas.microsoft.com/office/drawing/2014/main" id="{B6B28E40-1783-2E43-93A3-9815219D31CC}"/>
              </a:ext>
            </a:extLst>
          </p:cNvPr>
          <p:cNvPicPr>
            <a:picLocks noChangeAspect="1"/>
          </p:cNvPicPr>
          <p:nvPr/>
        </p:nvPicPr>
        <p:blipFill>
          <a:blip r:embed="rId7"/>
          <a:stretch>
            <a:fillRect/>
          </a:stretch>
        </p:blipFill>
        <p:spPr>
          <a:xfrm>
            <a:off x="6967848" y="90518"/>
            <a:ext cx="5130318" cy="6667103"/>
          </a:xfrm>
          <a:prstGeom prst="rect">
            <a:avLst/>
          </a:prstGeom>
        </p:spPr>
      </p:pic>
      <p:sp>
        <p:nvSpPr>
          <p:cNvPr id="23" name="Rectangle: Rounded Corners 22">
            <a:extLst>
              <a:ext uri="{FF2B5EF4-FFF2-40B4-BE49-F238E27FC236}">
                <a16:creationId xmlns:a16="http://schemas.microsoft.com/office/drawing/2014/main" id="{3F9AE649-F3DF-1581-81E8-0637A317A54D}"/>
              </a:ext>
            </a:extLst>
          </p:cNvPr>
          <p:cNvSpPr/>
          <p:nvPr/>
        </p:nvSpPr>
        <p:spPr>
          <a:xfrm>
            <a:off x="7058425" y="1732547"/>
            <a:ext cx="1038827" cy="293242"/>
          </a:xfrm>
          <a:prstGeom prst="roundRect">
            <a:avLst/>
          </a:prstGeom>
          <a:solidFill>
            <a:schemeClr val="accent1">
              <a:alpha val="18000"/>
            </a:schemeClr>
          </a:solidFill>
          <a:ln w="38100">
            <a:solidFill>
              <a:srgbClr val="4426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E2523AE5-9BE3-6970-3CFE-0BCB77C511FA}"/>
              </a:ext>
            </a:extLst>
          </p:cNvPr>
          <p:cNvSpPr/>
          <p:nvPr/>
        </p:nvSpPr>
        <p:spPr>
          <a:xfrm>
            <a:off x="7076211" y="2321851"/>
            <a:ext cx="1021041" cy="293242"/>
          </a:xfrm>
          <a:prstGeom prst="roundRect">
            <a:avLst/>
          </a:prstGeom>
          <a:solidFill>
            <a:schemeClr val="accent1">
              <a:alpha val="18000"/>
            </a:schemeClr>
          </a:solidFill>
          <a:ln w="38100">
            <a:solidFill>
              <a:srgbClr val="4426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B080AC85-36DF-1FD5-1797-96CB28D5523C}"/>
              </a:ext>
            </a:extLst>
          </p:cNvPr>
          <p:cNvSpPr/>
          <p:nvPr/>
        </p:nvSpPr>
        <p:spPr>
          <a:xfrm>
            <a:off x="7058425" y="2877676"/>
            <a:ext cx="1021041" cy="228600"/>
          </a:xfrm>
          <a:prstGeom prst="roundRect">
            <a:avLst/>
          </a:prstGeom>
          <a:solidFill>
            <a:schemeClr val="accent1">
              <a:alpha val="18000"/>
            </a:schemeClr>
          </a:solidFill>
          <a:ln w="38100">
            <a:solidFill>
              <a:srgbClr val="4426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2FD5B9B3-B3D2-85BE-E773-EFA242957E40}"/>
              </a:ext>
            </a:extLst>
          </p:cNvPr>
          <p:cNvSpPr/>
          <p:nvPr/>
        </p:nvSpPr>
        <p:spPr>
          <a:xfrm>
            <a:off x="7076211" y="3384886"/>
            <a:ext cx="1406052" cy="228600"/>
          </a:xfrm>
          <a:prstGeom prst="roundRect">
            <a:avLst/>
          </a:prstGeom>
          <a:solidFill>
            <a:schemeClr val="accent1">
              <a:alpha val="18000"/>
            </a:schemeClr>
          </a:solidFill>
          <a:ln w="38100">
            <a:solidFill>
              <a:srgbClr val="4426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B3D934DD-FF4E-FE76-00D1-1E323B5789B0}"/>
              </a:ext>
            </a:extLst>
          </p:cNvPr>
          <p:cNvSpPr/>
          <p:nvPr/>
        </p:nvSpPr>
        <p:spPr>
          <a:xfrm>
            <a:off x="7041757" y="5379121"/>
            <a:ext cx="2186464" cy="530339"/>
          </a:xfrm>
          <a:prstGeom prst="roundRect">
            <a:avLst/>
          </a:prstGeom>
          <a:solidFill>
            <a:schemeClr val="accent1">
              <a:alpha val="18000"/>
            </a:schemeClr>
          </a:solidFill>
          <a:ln w="38100">
            <a:solidFill>
              <a:srgbClr val="4426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82C2B2B0-FA19-FB70-A605-EA2A5754603E}"/>
              </a:ext>
            </a:extLst>
          </p:cNvPr>
          <p:cNvSpPr/>
          <p:nvPr/>
        </p:nvSpPr>
        <p:spPr>
          <a:xfrm>
            <a:off x="6969193" y="4731946"/>
            <a:ext cx="1982302" cy="471393"/>
          </a:xfrm>
          <a:prstGeom prst="roundRect">
            <a:avLst/>
          </a:prstGeom>
          <a:solidFill>
            <a:schemeClr val="accent1">
              <a:alpha val="18000"/>
            </a:schemeClr>
          </a:solidFill>
          <a:ln w="38100">
            <a:solidFill>
              <a:srgbClr val="4426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0895A18C-D4F7-5A18-4B2C-0785E5C2C5E7}"/>
              </a:ext>
            </a:extLst>
          </p:cNvPr>
          <p:cNvSpPr/>
          <p:nvPr/>
        </p:nvSpPr>
        <p:spPr>
          <a:xfrm>
            <a:off x="7041757" y="6085241"/>
            <a:ext cx="1713633" cy="486980"/>
          </a:xfrm>
          <a:prstGeom prst="roundRect">
            <a:avLst/>
          </a:prstGeom>
          <a:solidFill>
            <a:schemeClr val="accent1">
              <a:alpha val="18000"/>
            </a:schemeClr>
          </a:solidFill>
          <a:ln w="38100">
            <a:solidFill>
              <a:srgbClr val="4426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03 Business Inventory">
            <a:hlinkClick r:id="" action="ppaction://media"/>
            <a:extLst>
              <a:ext uri="{FF2B5EF4-FFF2-40B4-BE49-F238E27FC236}">
                <a16:creationId xmlns:a16="http://schemas.microsoft.com/office/drawing/2014/main" id="{7E8AA41E-2366-A2FE-6422-EB6992420B8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80485" y="745262"/>
            <a:ext cx="487363" cy="487363"/>
          </a:xfrm>
          <a:prstGeom prst="rect">
            <a:avLst/>
          </a:prstGeom>
        </p:spPr>
      </p:pic>
      <p:sp>
        <p:nvSpPr>
          <p:cNvPr id="42" name="Rectangle 41">
            <a:extLst>
              <a:ext uri="{FF2B5EF4-FFF2-40B4-BE49-F238E27FC236}">
                <a16:creationId xmlns:a16="http://schemas.microsoft.com/office/drawing/2014/main" id="{15AD65ED-171A-E03D-D52E-596CBB03A2F8}"/>
              </a:ext>
            </a:extLst>
          </p:cNvPr>
          <p:cNvSpPr/>
          <p:nvPr/>
        </p:nvSpPr>
        <p:spPr>
          <a:xfrm>
            <a:off x="6965915" y="1162906"/>
            <a:ext cx="2800473" cy="5555371"/>
          </a:xfrm>
          <a:prstGeom prst="rect">
            <a:avLst/>
          </a:prstGeom>
          <a:solidFill>
            <a:schemeClr val="accent1">
              <a:alpha val="18000"/>
            </a:schemeClr>
          </a:solidFill>
          <a:ln w="88900">
            <a:solidFill>
              <a:srgbClr val="4426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905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1"/>
                                        </p:tgtEl>
                                      </p:cBhvr>
                                    </p:cmd>
                                  </p:childTnLst>
                                </p:cTn>
                              </p:par>
                            </p:childTnLst>
                          </p:cTn>
                        </p:par>
                      </p:childTnLst>
                    </p:cTn>
                  </p:par>
                  <p:par>
                    <p:cTn id="7" fill="hold">
                      <p:stCondLst>
                        <p:cond delay="indefinite"/>
                      </p:stCondLst>
                      <p:childTnLst>
                        <p:par>
                          <p:cTn id="8" fill="hold">
                            <p:stCondLst>
                              <p:cond delay="0"/>
                            </p:stCondLst>
                            <p:childTnLst>
                              <p:par>
                                <p:cTn id="9" presetID="35" presetClass="emph" presetSubtype="0" fill="hold" grpId="0" nodeType="clickEffect">
                                  <p:stCondLst>
                                    <p:cond delay="0"/>
                                  </p:stCondLst>
                                  <p:childTnLst>
                                    <p:anim calcmode="discrete" valueType="str">
                                      <p:cBhvr>
                                        <p:cTn id="10" dur="2000" fill="hold"/>
                                        <p:tgtEl>
                                          <p:spTgt spid="23"/>
                                        </p:tgtEl>
                                        <p:attrNameLst>
                                          <p:attrName>style.visibility</p:attrName>
                                        </p:attrNameLst>
                                      </p:cBhvr>
                                      <p:tavLst>
                                        <p:tav tm="0">
                                          <p:val>
                                            <p:strVal val="hidden"/>
                                          </p:val>
                                        </p:tav>
                                        <p:tav tm="50000">
                                          <p:val>
                                            <p:strVal val="visible"/>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mph" presetSubtype="0" fill="hold" grpId="0" nodeType="clickEffect">
                                  <p:stCondLst>
                                    <p:cond delay="0"/>
                                  </p:stCondLst>
                                  <p:childTnLst>
                                    <p:anim calcmode="discrete" valueType="str">
                                      <p:cBhvr>
                                        <p:cTn id="14" dur="2000" fill="hold"/>
                                        <p:tgtEl>
                                          <p:spTgt spid="25"/>
                                        </p:tgtEl>
                                        <p:attrNameLst>
                                          <p:attrName>style.visibility</p:attrName>
                                        </p:attrNameLst>
                                      </p:cBhvr>
                                      <p:tavLst>
                                        <p:tav tm="0">
                                          <p:val>
                                            <p:strVal val="hidden"/>
                                          </p:val>
                                        </p:tav>
                                        <p:tav tm="50000">
                                          <p:val>
                                            <p:strVal val="visible"/>
                                          </p:val>
                                        </p:tav>
                                      </p:tavLst>
                                    </p:anim>
                                  </p:childTnLst>
                                </p:cTn>
                              </p:par>
                            </p:childTnLst>
                          </p:cTn>
                        </p:par>
                      </p:childTnLst>
                    </p:cTn>
                  </p:par>
                  <p:par>
                    <p:cTn id="15" fill="hold">
                      <p:stCondLst>
                        <p:cond delay="indefinite"/>
                      </p:stCondLst>
                      <p:childTnLst>
                        <p:par>
                          <p:cTn id="16" fill="hold">
                            <p:stCondLst>
                              <p:cond delay="0"/>
                            </p:stCondLst>
                            <p:childTnLst>
                              <p:par>
                                <p:cTn id="17" presetID="35" presetClass="emph" presetSubtype="0" fill="hold" grpId="0" nodeType="clickEffect">
                                  <p:stCondLst>
                                    <p:cond delay="0"/>
                                  </p:stCondLst>
                                  <p:childTnLst>
                                    <p:anim calcmode="discrete" valueType="str">
                                      <p:cBhvr>
                                        <p:cTn id="18" dur="2000" fill="hold"/>
                                        <p:tgtEl>
                                          <p:spTgt spid="27"/>
                                        </p:tgtEl>
                                        <p:attrNameLst>
                                          <p:attrName>style.visibility</p:attrName>
                                        </p:attrNameLst>
                                      </p:cBhvr>
                                      <p:tavLst>
                                        <p:tav tm="0">
                                          <p:val>
                                            <p:strVal val="hidden"/>
                                          </p:val>
                                        </p:tav>
                                        <p:tav tm="50000">
                                          <p:val>
                                            <p:strVal val="visible"/>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mph" presetSubtype="0" fill="hold" grpId="0" nodeType="clickEffect">
                                  <p:stCondLst>
                                    <p:cond delay="0"/>
                                  </p:stCondLst>
                                  <p:childTnLst>
                                    <p:anim calcmode="discrete" valueType="str">
                                      <p:cBhvr>
                                        <p:cTn id="22" dur="2000" fill="hold"/>
                                        <p:tgtEl>
                                          <p:spTgt spid="29"/>
                                        </p:tgtEl>
                                        <p:attrNameLst>
                                          <p:attrName>style.visibility</p:attrName>
                                        </p:attrNameLst>
                                      </p:cBhvr>
                                      <p:tavLst>
                                        <p:tav tm="0">
                                          <p:val>
                                            <p:strVal val="hidden"/>
                                          </p:val>
                                        </p:tav>
                                        <p:tav tm="50000">
                                          <p:val>
                                            <p:strVal val="visible"/>
                                          </p:val>
                                        </p:tav>
                                      </p:tavLst>
                                    </p:anim>
                                  </p:childTnLst>
                                </p:cTn>
                              </p:par>
                            </p:childTnLst>
                          </p:cTn>
                        </p:par>
                      </p:childTnLst>
                    </p:cTn>
                  </p:par>
                  <p:par>
                    <p:cTn id="23" fill="hold">
                      <p:stCondLst>
                        <p:cond delay="indefinite"/>
                      </p:stCondLst>
                      <p:childTnLst>
                        <p:par>
                          <p:cTn id="24" fill="hold">
                            <p:stCondLst>
                              <p:cond delay="0"/>
                            </p:stCondLst>
                            <p:childTnLst>
                              <p:par>
                                <p:cTn id="25" presetID="35" presetClass="emph" presetSubtype="0" fill="hold" grpId="0" nodeType="clickEffect">
                                  <p:stCondLst>
                                    <p:cond delay="0"/>
                                  </p:stCondLst>
                                  <p:childTnLst>
                                    <p:anim calcmode="discrete" valueType="str">
                                      <p:cBhvr>
                                        <p:cTn id="26" dur="2000" fill="hold"/>
                                        <p:tgtEl>
                                          <p:spTgt spid="35"/>
                                        </p:tgtEl>
                                        <p:attrNameLst>
                                          <p:attrName>style.visibility</p:attrName>
                                        </p:attrNameLst>
                                      </p:cBhvr>
                                      <p:tavLst>
                                        <p:tav tm="0">
                                          <p:val>
                                            <p:strVal val="hidden"/>
                                          </p:val>
                                        </p:tav>
                                        <p:tav tm="50000">
                                          <p:val>
                                            <p:strVal val="visible"/>
                                          </p:val>
                                        </p:tav>
                                      </p:tavLst>
                                    </p:anim>
                                  </p:childTnLst>
                                </p:cTn>
                              </p:par>
                            </p:childTnLst>
                          </p:cTn>
                        </p:par>
                      </p:childTnLst>
                    </p:cTn>
                  </p:par>
                  <p:par>
                    <p:cTn id="27" fill="hold">
                      <p:stCondLst>
                        <p:cond delay="indefinite"/>
                      </p:stCondLst>
                      <p:childTnLst>
                        <p:par>
                          <p:cTn id="28" fill="hold">
                            <p:stCondLst>
                              <p:cond delay="0"/>
                            </p:stCondLst>
                            <p:childTnLst>
                              <p:par>
                                <p:cTn id="29" presetID="35" presetClass="emph" presetSubtype="0" fill="hold" grpId="0" nodeType="clickEffect">
                                  <p:stCondLst>
                                    <p:cond delay="0"/>
                                  </p:stCondLst>
                                  <p:childTnLst>
                                    <p:anim calcmode="discrete" valueType="str">
                                      <p:cBhvr>
                                        <p:cTn id="30" dur="2000" fill="hold"/>
                                        <p:tgtEl>
                                          <p:spTgt spid="31"/>
                                        </p:tgtEl>
                                        <p:attrNameLst>
                                          <p:attrName>style.visibility</p:attrName>
                                        </p:attrNameLst>
                                      </p:cBhvr>
                                      <p:tavLst>
                                        <p:tav tm="0">
                                          <p:val>
                                            <p:strVal val="hidden"/>
                                          </p:val>
                                        </p:tav>
                                        <p:tav tm="50000">
                                          <p:val>
                                            <p:strVal val="visible"/>
                                          </p:val>
                                        </p:tav>
                                      </p:tavLst>
                                    </p:anim>
                                  </p:childTnLst>
                                </p:cTn>
                              </p:par>
                            </p:childTnLst>
                          </p:cTn>
                        </p:par>
                      </p:childTnLst>
                    </p:cTn>
                  </p:par>
                  <p:par>
                    <p:cTn id="31" fill="hold">
                      <p:stCondLst>
                        <p:cond delay="indefinite"/>
                      </p:stCondLst>
                      <p:childTnLst>
                        <p:par>
                          <p:cTn id="32" fill="hold">
                            <p:stCondLst>
                              <p:cond delay="0"/>
                            </p:stCondLst>
                            <p:childTnLst>
                              <p:par>
                                <p:cTn id="33" presetID="35" presetClass="emph" presetSubtype="0" fill="hold" grpId="0" nodeType="clickEffect">
                                  <p:stCondLst>
                                    <p:cond delay="0"/>
                                  </p:stCondLst>
                                  <p:childTnLst>
                                    <p:anim calcmode="discrete" valueType="str">
                                      <p:cBhvr>
                                        <p:cTn id="34" dur="2000" fill="hold"/>
                                        <p:tgtEl>
                                          <p:spTgt spid="3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5" fill="hold" display="0">
                  <p:stCondLst>
                    <p:cond delay="indefinite"/>
                  </p:stCondLst>
                  <p:endCondLst>
                    <p:cond evt="onStopAudio" delay="0">
                      <p:tgtEl>
                        <p:sldTgt/>
                      </p:tgtEl>
                    </p:cond>
                  </p:endCondLst>
                </p:cTn>
                <p:tgtEl>
                  <p:spTgt spid="41"/>
                </p:tgtEl>
              </p:cMediaNode>
            </p:audio>
          </p:childTnLst>
        </p:cTn>
      </p:par>
    </p:tnLst>
    <p:bldLst>
      <p:bldP spid="23" grpId="0" animBg="1"/>
      <p:bldP spid="25" grpId="0" animBg="1"/>
      <p:bldP spid="27" grpId="0" animBg="1"/>
      <p:bldP spid="29" grpId="0" animBg="1"/>
      <p:bldP spid="31" grpId="0" animBg="1"/>
      <p:bldP spid="35" grpId="0" animBg="1"/>
      <p:bldP spid="36"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83000">
              <a:schemeClr val="accent1">
                <a:lumMod val="45000"/>
                <a:lumOff val="55000"/>
              </a:schemeClr>
            </a:gs>
            <a:gs pos="100000">
              <a:schemeClr val="accent1">
                <a:lumMod val="30000"/>
                <a:lumOff val="70000"/>
              </a:schemeClr>
            </a:gs>
          </a:gsLst>
          <a:lin ang="108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48B93F-9EBC-2AFE-589E-0EA820307154}"/>
              </a:ext>
            </a:extLst>
          </p:cNvPr>
          <p:cNvPicPr>
            <a:picLocks noChangeAspect="1"/>
          </p:cNvPicPr>
          <p:nvPr/>
        </p:nvPicPr>
        <p:blipFill>
          <a:blip r:embed="rId5"/>
          <a:stretch>
            <a:fillRect/>
          </a:stretch>
        </p:blipFill>
        <p:spPr>
          <a:xfrm>
            <a:off x="229255" y="231818"/>
            <a:ext cx="4941439" cy="6421645"/>
          </a:xfrm>
          <a:prstGeom prst="rect">
            <a:avLst/>
          </a:prstGeom>
        </p:spPr>
      </p:pic>
      <p:sp>
        <p:nvSpPr>
          <p:cNvPr id="3" name="Rectangle 2">
            <a:extLst>
              <a:ext uri="{FF2B5EF4-FFF2-40B4-BE49-F238E27FC236}">
                <a16:creationId xmlns:a16="http://schemas.microsoft.com/office/drawing/2014/main" id="{3A71FB4D-8458-F45F-2B11-4848DA996142}"/>
              </a:ext>
            </a:extLst>
          </p:cNvPr>
          <p:cNvSpPr/>
          <p:nvPr/>
        </p:nvSpPr>
        <p:spPr>
          <a:xfrm>
            <a:off x="2345195" y="1076348"/>
            <a:ext cx="2800473" cy="5555371"/>
          </a:xfrm>
          <a:prstGeom prst="rect">
            <a:avLst/>
          </a:prstGeom>
          <a:solidFill>
            <a:schemeClr val="accent1">
              <a:alpha val="18000"/>
            </a:schemeClr>
          </a:solidFill>
          <a:ln w="88900">
            <a:solidFill>
              <a:srgbClr val="4426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F6796BA-E3C6-0375-4111-8EF3AB2BF63E}"/>
              </a:ext>
            </a:extLst>
          </p:cNvPr>
          <p:cNvSpPr/>
          <p:nvPr/>
        </p:nvSpPr>
        <p:spPr>
          <a:xfrm>
            <a:off x="2980411" y="1764078"/>
            <a:ext cx="1038827" cy="293242"/>
          </a:xfrm>
          <a:prstGeom prst="roundRect">
            <a:avLst/>
          </a:prstGeom>
          <a:solidFill>
            <a:schemeClr val="accent1">
              <a:alpha val="18000"/>
            </a:schemeClr>
          </a:solidFill>
          <a:ln w="38100">
            <a:solidFill>
              <a:srgbClr val="4426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0E558FC3-4FB4-68F4-84F5-E46399FF8BFC}"/>
              </a:ext>
            </a:extLst>
          </p:cNvPr>
          <p:cNvSpPr/>
          <p:nvPr/>
        </p:nvSpPr>
        <p:spPr>
          <a:xfrm>
            <a:off x="2980411" y="2332362"/>
            <a:ext cx="1021041" cy="293242"/>
          </a:xfrm>
          <a:prstGeom prst="roundRect">
            <a:avLst/>
          </a:prstGeom>
          <a:solidFill>
            <a:schemeClr val="accent1">
              <a:alpha val="18000"/>
            </a:schemeClr>
          </a:solidFill>
          <a:ln w="38100">
            <a:solidFill>
              <a:srgbClr val="4426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92EE8FE-644B-42EC-4712-3B0D252D75BE}"/>
              </a:ext>
            </a:extLst>
          </p:cNvPr>
          <p:cNvSpPr/>
          <p:nvPr/>
        </p:nvSpPr>
        <p:spPr>
          <a:xfrm>
            <a:off x="2980410" y="2904665"/>
            <a:ext cx="1021041" cy="228600"/>
          </a:xfrm>
          <a:prstGeom prst="roundRect">
            <a:avLst/>
          </a:prstGeom>
          <a:solidFill>
            <a:schemeClr val="accent1">
              <a:alpha val="18000"/>
            </a:schemeClr>
          </a:solidFill>
          <a:ln w="38100">
            <a:solidFill>
              <a:srgbClr val="4426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C3551BC0-8BDB-8B29-19DB-E1C7FE63C613}"/>
              </a:ext>
            </a:extLst>
          </p:cNvPr>
          <p:cNvSpPr/>
          <p:nvPr/>
        </p:nvSpPr>
        <p:spPr>
          <a:xfrm>
            <a:off x="3001412" y="4686381"/>
            <a:ext cx="1749263" cy="411136"/>
          </a:xfrm>
          <a:prstGeom prst="roundRect">
            <a:avLst/>
          </a:prstGeom>
          <a:solidFill>
            <a:schemeClr val="accent1">
              <a:alpha val="18000"/>
            </a:schemeClr>
          </a:solidFill>
          <a:ln w="38100">
            <a:solidFill>
              <a:srgbClr val="4426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4732BD30-6D26-9956-F4AF-FD91E8372991}"/>
              </a:ext>
            </a:extLst>
          </p:cNvPr>
          <p:cNvSpPr/>
          <p:nvPr/>
        </p:nvSpPr>
        <p:spPr>
          <a:xfrm>
            <a:off x="3001412" y="5251313"/>
            <a:ext cx="2169282" cy="530339"/>
          </a:xfrm>
          <a:prstGeom prst="roundRect">
            <a:avLst/>
          </a:prstGeom>
          <a:solidFill>
            <a:schemeClr val="accent1">
              <a:alpha val="18000"/>
            </a:schemeClr>
          </a:solidFill>
          <a:ln w="38100">
            <a:solidFill>
              <a:srgbClr val="4426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7734E24C-C067-7CD4-6C01-1E16057BCAB4}"/>
              </a:ext>
            </a:extLst>
          </p:cNvPr>
          <p:cNvSpPr/>
          <p:nvPr/>
        </p:nvSpPr>
        <p:spPr>
          <a:xfrm>
            <a:off x="2980410" y="5913465"/>
            <a:ext cx="2064556" cy="623969"/>
          </a:xfrm>
          <a:prstGeom prst="roundRect">
            <a:avLst/>
          </a:prstGeom>
          <a:solidFill>
            <a:schemeClr val="accent1">
              <a:alpha val="18000"/>
            </a:schemeClr>
          </a:solidFill>
          <a:ln w="38100">
            <a:solidFill>
              <a:srgbClr val="4426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1AE9FE6-DAF1-71FD-3BAB-6D698D4EE5BF}"/>
              </a:ext>
            </a:extLst>
          </p:cNvPr>
          <p:cNvSpPr txBox="1"/>
          <p:nvPr/>
        </p:nvSpPr>
        <p:spPr>
          <a:xfrm>
            <a:off x="5629222" y="1488645"/>
            <a:ext cx="6196664" cy="1200329"/>
          </a:xfrm>
          <a:prstGeom prst="rect">
            <a:avLst/>
          </a:prstGeom>
          <a:gradFill>
            <a:gsLst>
              <a:gs pos="0">
                <a:schemeClr val="accent1">
                  <a:lumMod val="5000"/>
                  <a:lumOff val="95000"/>
                </a:schemeClr>
              </a:gs>
              <a:gs pos="83000">
                <a:schemeClr val="accent1">
                  <a:lumMod val="45000"/>
                  <a:lumOff val="55000"/>
                </a:schemeClr>
              </a:gs>
              <a:gs pos="100000">
                <a:schemeClr val="accent1">
                  <a:lumMod val="30000"/>
                  <a:lumOff val="70000"/>
                </a:schemeClr>
              </a:gs>
            </a:gsLst>
            <a:lin ang="10800000" scaled="1"/>
          </a:gradFill>
        </p:spPr>
        <p:txBody>
          <a:bodyPr wrap="square">
            <a:spAutoFit/>
          </a:bodyPr>
          <a:lstStyle/>
          <a:p>
            <a:r>
              <a:rPr lang="en-US" sz="2400" b="1" dirty="0">
                <a:solidFill>
                  <a:srgbClr val="FFFFFF"/>
                </a:solidFill>
                <a:hlinkClick r:id="rId6"/>
              </a:rPr>
              <a:t>AA Big Book – How it Works - Page 64</a:t>
            </a:r>
            <a:endParaRPr lang="en-US" sz="2400" b="1" dirty="0">
              <a:solidFill>
                <a:srgbClr val="FFFFFF"/>
              </a:solidFill>
            </a:endParaRPr>
          </a:p>
          <a:p>
            <a:pPr lvl="1"/>
            <a:r>
              <a:rPr lang="en-US" sz="2400" i="1" dirty="0"/>
              <a:t>“We did exactly the same thing with our lives. We took stock honestly.”</a:t>
            </a:r>
          </a:p>
        </p:txBody>
      </p:sp>
      <p:sp>
        <p:nvSpPr>
          <p:cNvPr id="14" name="Subtitle 5">
            <a:extLst>
              <a:ext uri="{FF2B5EF4-FFF2-40B4-BE49-F238E27FC236}">
                <a16:creationId xmlns:a16="http://schemas.microsoft.com/office/drawing/2014/main" id="{0A6C5B87-1933-A7AE-C515-FEA8B7A01790}"/>
              </a:ext>
            </a:extLst>
          </p:cNvPr>
          <p:cNvSpPr txBox="1">
            <a:spLocks/>
          </p:cNvSpPr>
          <p:nvPr/>
        </p:nvSpPr>
        <p:spPr>
          <a:xfrm>
            <a:off x="5578890" y="405892"/>
            <a:ext cx="6196664" cy="912044"/>
          </a:xfrm>
          <a:prstGeom prst="rect">
            <a:avLst/>
          </a:prstGeom>
          <a:solidFill>
            <a:schemeClr val="accent1"/>
          </a:solid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2800" dirty="0">
                <a:hlinkClick r:id="rId6"/>
              </a:rPr>
              <a:t>HOW IT WORKS</a:t>
            </a:r>
            <a:r>
              <a:rPr lang="en-US" sz="2800" dirty="0"/>
              <a:t> - </a:t>
            </a:r>
            <a:r>
              <a:rPr lang="en-US" sz="2800" dirty="0">
                <a:hlinkClick r:id="rId7"/>
              </a:rPr>
              <a:t>STEP 4 (Part 1)</a:t>
            </a:r>
            <a:br>
              <a:rPr lang="en-US" sz="2800" dirty="0"/>
            </a:br>
            <a:r>
              <a:rPr lang="en-US" sz="2800" dirty="0">
                <a:solidFill>
                  <a:schemeClr val="bg1"/>
                </a:solidFill>
              </a:rPr>
              <a:t>How it Works – Personal Inventory</a:t>
            </a:r>
            <a:endParaRPr lang="en-US" sz="2800" dirty="0"/>
          </a:p>
        </p:txBody>
      </p:sp>
      <p:pic>
        <p:nvPicPr>
          <p:cNvPr id="15" name="04 Personal Inventory">
            <a:hlinkClick r:id="" action="ppaction://media"/>
            <a:extLst>
              <a:ext uri="{FF2B5EF4-FFF2-40B4-BE49-F238E27FC236}">
                <a16:creationId xmlns:a16="http://schemas.microsoft.com/office/drawing/2014/main" id="{9F317C4C-2131-C425-8403-ED8E09FADA3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506993" y="334763"/>
            <a:ext cx="487363" cy="487363"/>
          </a:xfrm>
          <a:prstGeom prst="rect">
            <a:avLst/>
          </a:prstGeom>
        </p:spPr>
      </p:pic>
      <p:sp>
        <p:nvSpPr>
          <p:cNvPr id="17" name="TextBox 16">
            <a:extLst>
              <a:ext uri="{FF2B5EF4-FFF2-40B4-BE49-F238E27FC236}">
                <a16:creationId xmlns:a16="http://schemas.microsoft.com/office/drawing/2014/main" id="{D920A5DB-8B18-1BB5-066F-52C964721562}"/>
              </a:ext>
            </a:extLst>
          </p:cNvPr>
          <p:cNvSpPr txBox="1"/>
          <p:nvPr/>
        </p:nvSpPr>
        <p:spPr>
          <a:xfrm>
            <a:off x="5629222" y="2828835"/>
            <a:ext cx="6096000" cy="1200329"/>
          </a:xfrm>
          <a:prstGeom prst="rect">
            <a:avLst/>
          </a:prstGeom>
          <a:gradFill>
            <a:gsLst>
              <a:gs pos="0">
                <a:schemeClr val="accent1">
                  <a:lumMod val="5000"/>
                  <a:lumOff val="95000"/>
                </a:schemeClr>
              </a:gs>
              <a:gs pos="83000">
                <a:schemeClr val="accent1">
                  <a:lumMod val="45000"/>
                  <a:lumOff val="55000"/>
                </a:schemeClr>
              </a:gs>
              <a:gs pos="100000">
                <a:schemeClr val="accent1">
                  <a:lumMod val="30000"/>
                  <a:lumOff val="70000"/>
                </a:schemeClr>
              </a:gs>
            </a:gsLst>
            <a:lin ang="10800000" scaled="1"/>
          </a:gradFill>
        </p:spPr>
        <p:txBody>
          <a:bodyPr wrap="square">
            <a:spAutoFit/>
          </a:bodyPr>
          <a:lstStyle>
            <a:defPPr>
              <a:defRPr lang="en-US"/>
            </a:defPPr>
            <a:lvl1pPr>
              <a:defRPr sz="2800" b="1">
                <a:solidFill>
                  <a:srgbClr val="FFFFFF"/>
                </a:solidFill>
              </a:defRPr>
            </a:lvl1pPr>
            <a:lvl2pPr lvl="1">
              <a:defRPr sz="2800"/>
            </a:lvl2pPr>
          </a:lstStyle>
          <a:p>
            <a:r>
              <a:rPr lang="en-US" sz="2400" dirty="0"/>
              <a:t>Step 4:</a:t>
            </a:r>
          </a:p>
          <a:p>
            <a:pPr lvl="1"/>
            <a:r>
              <a:rPr lang="en-US" sz="2400" i="1" dirty="0"/>
              <a:t>Made a </a:t>
            </a:r>
            <a:r>
              <a:rPr lang="en-US" sz="2400" b="1" i="1" dirty="0"/>
              <a:t>searching</a:t>
            </a:r>
            <a:r>
              <a:rPr lang="en-US" sz="2400" i="1" dirty="0"/>
              <a:t> and </a:t>
            </a:r>
            <a:r>
              <a:rPr lang="en-US" sz="2400" b="1" i="1" dirty="0"/>
              <a:t>fearless</a:t>
            </a:r>
            <a:r>
              <a:rPr lang="en-US" sz="2400" i="1" dirty="0"/>
              <a:t> </a:t>
            </a:r>
            <a:r>
              <a:rPr lang="en-US" sz="2400" b="1" i="1" dirty="0"/>
              <a:t>moral</a:t>
            </a:r>
            <a:r>
              <a:rPr lang="en-US" sz="2400" i="1" dirty="0"/>
              <a:t> inventory of </a:t>
            </a:r>
            <a:r>
              <a:rPr lang="en-US" sz="2400" b="1" i="1" dirty="0"/>
              <a:t>ourselves</a:t>
            </a:r>
            <a:r>
              <a:rPr lang="en-US" sz="2400" i="1" dirty="0"/>
              <a:t>.</a:t>
            </a:r>
          </a:p>
        </p:txBody>
      </p:sp>
      <p:sp>
        <p:nvSpPr>
          <p:cNvPr id="18" name="Rectangle: Rounded Corners 17">
            <a:extLst>
              <a:ext uri="{FF2B5EF4-FFF2-40B4-BE49-F238E27FC236}">
                <a16:creationId xmlns:a16="http://schemas.microsoft.com/office/drawing/2014/main" id="{B600B286-EBE1-0797-CFE5-B51975CF62D8}"/>
              </a:ext>
            </a:extLst>
          </p:cNvPr>
          <p:cNvSpPr/>
          <p:nvPr/>
        </p:nvSpPr>
        <p:spPr>
          <a:xfrm>
            <a:off x="3001412" y="3378197"/>
            <a:ext cx="1021041" cy="228600"/>
          </a:xfrm>
          <a:prstGeom prst="roundRect">
            <a:avLst/>
          </a:prstGeom>
          <a:solidFill>
            <a:schemeClr val="accent1">
              <a:alpha val="18000"/>
            </a:schemeClr>
          </a:solidFill>
          <a:ln w="38100">
            <a:solidFill>
              <a:srgbClr val="4426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4765C42-5D4B-2F06-6F21-209062CF2D7E}"/>
              </a:ext>
            </a:extLst>
          </p:cNvPr>
          <p:cNvSpPr txBox="1"/>
          <p:nvPr/>
        </p:nvSpPr>
        <p:spPr>
          <a:xfrm>
            <a:off x="5729886" y="4211992"/>
            <a:ext cx="6096000" cy="2308324"/>
          </a:xfrm>
          <a:prstGeom prst="rect">
            <a:avLst/>
          </a:prstGeom>
          <a:gradFill>
            <a:gsLst>
              <a:gs pos="0">
                <a:schemeClr val="accent1">
                  <a:lumMod val="5000"/>
                  <a:lumOff val="95000"/>
                </a:schemeClr>
              </a:gs>
              <a:gs pos="83000">
                <a:schemeClr val="accent1">
                  <a:lumMod val="45000"/>
                  <a:lumOff val="55000"/>
                </a:schemeClr>
              </a:gs>
              <a:gs pos="100000">
                <a:schemeClr val="accent1">
                  <a:lumMod val="30000"/>
                  <a:lumOff val="70000"/>
                </a:schemeClr>
              </a:gs>
            </a:gsLst>
            <a:lin ang="10800000" scaled="1"/>
          </a:gradFill>
        </p:spPr>
        <p:txBody>
          <a:bodyPr wrap="square">
            <a:spAutoFit/>
          </a:bodyPr>
          <a:lstStyle>
            <a:defPPr>
              <a:defRPr lang="en-US"/>
            </a:defPPr>
            <a:lvl1pPr>
              <a:defRPr sz="2800" b="1">
                <a:solidFill>
                  <a:srgbClr val="FFFFFF"/>
                </a:solidFill>
              </a:defRPr>
            </a:lvl1pPr>
            <a:lvl2pPr lvl="1">
              <a:defRPr sz="2800"/>
            </a:lvl2pPr>
          </a:lstStyle>
          <a:p>
            <a:r>
              <a:rPr lang="en-US" sz="2400" b="0" dirty="0">
                <a:solidFill>
                  <a:schemeClr val="tx1"/>
                </a:solidFill>
              </a:rPr>
              <a:t>We’re going to </a:t>
            </a:r>
            <a:r>
              <a:rPr lang="en-US" sz="2400" dirty="0">
                <a:solidFill>
                  <a:schemeClr val="tx1"/>
                </a:solidFill>
              </a:rPr>
              <a:t>look inside ourselves</a:t>
            </a:r>
            <a:r>
              <a:rPr lang="en-US" sz="2400" b="0" dirty="0">
                <a:solidFill>
                  <a:schemeClr val="tx1"/>
                </a:solidFill>
              </a:rPr>
              <a:t>, in our minds, and we’re going </a:t>
            </a:r>
            <a:r>
              <a:rPr lang="en-US" sz="2400" dirty="0">
                <a:solidFill>
                  <a:schemeClr val="tx1"/>
                </a:solidFill>
              </a:rPr>
              <a:t>to find those flawed thinking processes</a:t>
            </a:r>
            <a:r>
              <a:rPr lang="en-US" sz="2400" b="0" dirty="0">
                <a:solidFill>
                  <a:schemeClr val="tx1"/>
                </a:solidFill>
              </a:rPr>
              <a:t>, which is the damaged and unsalable goods, </a:t>
            </a:r>
            <a:r>
              <a:rPr lang="en-US" sz="2400" dirty="0">
                <a:solidFill>
                  <a:schemeClr val="tx1"/>
                </a:solidFill>
              </a:rPr>
              <a:t>that block us off from God…we’re going to have to get rid of them promptly and without regret.</a:t>
            </a:r>
          </a:p>
        </p:txBody>
      </p:sp>
    </p:spTree>
    <p:extLst>
      <p:ext uri="{BB962C8B-B14F-4D97-AF65-F5344CB8AC3E}">
        <p14:creationId xmlns:p14="http://schemas.microsoft.com/office/powerpoint/2010/main" val="250082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05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8C21F2-3CF4-7799-948F-54D63BC0ADC7}"/>
              </a:ext>
            </a:extLst>
          </p:cNvPr>
          <p:cNvSpPr>
            <a:spLocks noGrp="1"/>
          </p:cNvSpPr>
          <p:nvPr>
            <p:ph type="title"/>
          </p:nvPr>
        </p:nvSpPr>
        <p:spPr>
          <a:xfrm>
            <a:off x="1653041" y="5649684"/>
            <a:ext cx="8676222" cy="1066801"/>
          </a:xfrm>
        </p:spPr>
        <p:txBody>
          <a:bodyPr vert="horz" lIns="91440" tIns="45720" rIns="91440" bIns="45720" rtlCol="0" anchor="b">
            <a:normAutofit/>
          </a:bodyPr>
          <a:lstStyle/>
          <a:p>
            <a:pPr algn="ctr">
              <a:lnSpc>
                <a:spcPct val="90000"/>
              </a:lnSpc>
            </a:pPr>
            <a:r>
              <a:rPr lang="en-US" sz="1900" b="1" dirty="0">
                <a:effectLst>
                  <a:glow rad="38100">
                    <a:schemeClr val="bg1">
                      <a:lumMod val="65000"/>
                      <a:lumOff val="35000"/>
                      <a:alpha val="50000"/>
                    </a:schemeClr>
                  </a:glow>
                  <a:outerShdw blurRad="28575" dist="31750" dir="13200000" algn="tl" rotWithShape="0">
                    <a:srgbClr val="000000">
                      <a:alpha val="25000"/>
                    </a:srgbClr>
                  </a:outerShdw>
                </a:effectLst>
              </a:rPr>
              <a:t>How to access </a:t>
            </a:r>
            <a:r>
              <a:rPr lang="en-US" sz="1900" b="1" dirty="0">
                <a:effectLst>
                  <a:glow rad="38100">
                    <a:schemeClr val="bg1">
                      <a:lumMod val="65000"/>
                      <a:lumOff val="35000"/>
                      <a:alpha val="50000"/>
                    </a:schemeClr>
                  </a:glow>
                  <a:outerShdw blurRad="28575" dist="31750" dir="13200000" algn="tl" rotWithShape="0">
                    <a:srgbClr val="000000">
                      <a:alpha val="25000"/>
                    </a:srgbClr>
                  </a:outerShdw>
                </a:effectLst>
                <a:hlinkClick r:id="rId3"/>
              </a:rPr>
              <a:t>Surrender School </a:t>
            </a:r>
            <a:br>
              <a:rPr lang="en-US" sz="1900" b="1" dirty="0">
                <a:effectLst>
                  <a:glow rad="38100">
                    <a:schemeClr val="bg1">
                      <a:lumMod val="65000"/>
                      <a:lumOff val="35000"/>
                      <a:alpha val="50000"/>
                    </a:schemeClr>
                  </a:glow>
                  <a:outerShdw blurRad="28575" dist="31750" dir="13200000" algn="tl" rotWithShape="0">
                    <a:srgbClr val="000000">
                      <a:alpha val="25000"/>
                    </a:srgbClr>
                  </a:outerShdw>
                </a:effectLst>
              </a:rPr>
            </a:br>
            <a:br>
              <a:rPr lang="en-US" sz="1900" b="1"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1900" b="1" dirty="0">
                <a:effectLst>
                  <a:glow rad="38100">
                    <a:schemeClr val="bg1">
                      <a:lumMod val="65000"/>
                      <a:lumOff val="35000"/>
                      <a:alpha val="50000"/>
                    </a:schemeClr>
                  </a:glow>
                  <a:outerShdw blurRad="28575" dist="31750" dir="13200000" algn="tl" rotWithShape="0">
                    <a:srgbClr val="000000">
                      <a:alpha val="25000"/>
                    </a:srgbClr>
                  </a:outerShdw>
                </a:effectLst>
              </a:rPr>
              <a:t>Joe and Charlie Previous Sessions, Homework and Documents.</a:t>
            </a:r>
          </a:p>
        </p:txBody>
      </p:sp>
      <p:pic>
        <p:nvPicPr>
          <p:cNvPr id="3" name="Picture 2">
            <a:extLst>
              <a:ext uri="{FF2B5EF4-FFF2-40B4-BE49-F238E27FC236}">
                <a16:creationId xmlns:a16="http://schemas.microsoft.com/office/drawing/2014/main" id="{BE678432-946D-4352-EF2B-41ABFDEC51FA}"/>
              </a:ext>
            </a:extLst>
          </p:cNvPr>
          <p:cNvPicPr>
            <a:picLocks noChangeAspect="1"/>
          </p:cNvPicPr>
          <p:nvPr/>
        </p:nvPicPr>
        <p:blipFill>
          <a:blip r:embed="rId4"/>
          <a:stretch>
            <a:fillRect/>
          </a:stretch>
        </p:blipFill>
        <p:spPr>
          <a:xfrm>
            <a:off x="712297" y="141515"/>
            <a:ext cx="10767406" cy="5464459"/>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666615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26000"/>
            <a:lum/>
          </a:blip>
          <a:srcRect/>
          <a:stretch>
            <a:fillRect t="-27000" b="-2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2AD81E-983E-E8CA-CFE9-D981FC8E6CAD}"/>
              </a:ext>
            </a:extLst>
          </p:cNvPr>
          <p:cNvSpPr txBox="1"/>
          <p:nvPr/>
        </p:nvSpPr>
        <p:spPr>
          <a:xfrm>
            <a:off x="358140" y="1337268"/>
            <a:ext cx="11475720" cy="4924425"/>
          </a:xfrm>
          <a:prstGeom prst="rect">
            <a:avLst/>
          </a:prstGeom>
          <a:noFill/>
        </p:spPr>
        <p:txBody>
          <a:bodyPr wrap="square">
            <a:spAutoFit/>
          </a:bodyPr>
          <a:lstStyle/>
          <a:p>
            <a:r>
              <a:rPr lang="en-US" sz="2200" dirty="0"/>
              <a:t>When those flawed thinking processes leave our minds, then our mind is opened up for God’s thinking to enter. </a:t>
            </a:r>
            <a:r>
              <a:rPr lang="en-US" sz="2400" b="1" dirty="0"/>
              <a:t>But it's only after they are gone that God can enter</a:t>
            </a:r>
            <a:r>
              <a:rPr lang="en-US" sz="2400" dirty="0"/>
              <a:t>.</a:t>
            </a:r>
          </a:p>
          <a:p>
            <a:endParaRPr lang="en-US" sz="2200" dirty="0"/>
          </a:p>
          <a:p>
            <a:r>
              <a:rPr lang="en-US" sz="2400" b="1" dirty="0"/>
              <a:t>The flawed thinking processes in our mind that blocks God out are our resentments fear, guilt and remorse associated with the harms done to other people.</a:t>
            </a:r>
            <a:r>
              <a:rPr lang="en-US" sz="2200" dirty="0"/>
              <a:t> And as long as our mind is occupied with those thoughts then God’s thoughts can't come in.</a:t>
            </a:r>
          </a:p>
          <a:p>
            <a:endParaRPr lang="en-US" sz="2200" dirty="0"/>
          </a:p>
          <a:p>
            <a:r>
              <a:rPr lang="en-US" sz="2200" b="1" dirty="0"/>
              <a:t>God dwells in each of us and we know the difference between right and wrong.</a:t>
            </a:r>
          </a:p>
          <a:p>
            <a:endParaRPr lang="en-US" sz="2200" dirty="0"/>
          </a:p>
          <a:p>
            <a:r>
              <a:rPr lang="en-US" sz="2200" dirty="0"/>
              <a:t>If I want God to direct my thinking then I’m going to have to do something about these resentments, fear, guilt and remorse. </a:t>
            </a:r>
          </a:p>
          <a:p>
            <a:endParaRPr lang="en-US" sz="2200" dirty="0"/>
          </a:p>
          <a:p>
            <a:r>
              <a:rPr lang="en-US" sz="2200" b="1" dirty="0"/>
              <a:t>And if I do my part, then God can direct my thinking. But until I’ve done my part, God can't, it's just that simple.</a:t>
            </a:r>
          </a:p>
        </p:txBody>
      </p:sp>
      <p:sp>
        <p:nvSpPr>
          <p:cNvPr id="4" name="Subtitle 5">
            <a:extLst>
              <a:ext uri="{FF2B5EF4-FFF2-40B4-BE49-F238E27FC236}">
                <a16:creationId xmlns:a16="http://schemas.microsoft.com/office/drawing/2014/main" id="{89504C99-2ACC-89A8-281C-7EA9CF5E0975}"/>
              </a:ext>
            </a:extLst>
          </p:cNvPr>
          <p:cNvSpPr txBox="1">
            <a:spLocks/>
          </p:cNvSpPr>
          <p:nvPr/>
        </p:nvSpPr>
        <p:spPr>
          <a:xfrm>
            <a:off x="551123" y="350971"/>
            <a:ext cx="11089754" cy="912044"/>
          </a:xfrm>
          <a:prstGeom prst="rect">
            <a:avLst/>
          </a:prstGeom>
          <a:no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2800" dirty="0">
                <a:hlinkClick r:id="rId5"/>
              </a:rPr>
              <a:t>HOW IT WORKS</a:t>
            </a:r>
            <a:r>
              <a:rPr lang="en-US" sz="2800" dirty="0"/>
              <a:t> - </a:t>
            </a:r>
            <a:r>
              <a:rPr lang="en-US" sz="2800" dirty="0">
                <a:hlinkClick r:id="rId6"/>
              </a:rPr>
              <a:t>STEP 4 (Part 1)</a:t>
            </a:r>
            <a:br>
              <a:rPr lang="en-US" sz="2800" dirty="0"/>
            </a:br>
            <a:r>
              <a:rPr lang="en-US" sz="2800" dirty="0">
                <a:solidFill>
                  <a:schemeClr val="tx2">
                    <a:lumMod val="60000"/>
                    <a:lumOff val="40000"/>
                  </a:schemeClr>
                </a:solidFill>
              </a:rPr>
              <a:t>How it Works – Flawed Thinking</a:t>
            </a:r>
          </a:p>
        </p:txBody>
      </p:sp>
      <p:pic>
        <p:nvPicPr>
          <p:cNvPr id="5" name="05 Flawed Thinking">
            <a:hlinkClick r:id="" action="ppaction://media"/>
            <a:extLst>
              <a:ext uri="{FF2B5EF4-FFF2-40B4-BE49-F238E27FC236}">
                <a16:creationId xmlns:a16="http://schemas.microsoft.com/office/drawing/2014/main" id="{6E24DECC-C5DD-60B5-0138-588FA48D295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03585" y="563311"/>
            <a:ext cx="487363" cy="487363"/>
          </a:xfrm>
          <a:prstGeom prst="rect">
            <a:avLst/>
          </a:prstGeom>
        </p:spPr>
      </p:pic>
      <p:pic>
        <p:nvPicPr>
          <p:cNvPr id="7" name="Picture 6" descr="A book cover with a blue figure&#10;&#10;Description automatically generated">
            <a:extLst>
              <a:ext uri="{FF2B5EF4-FFF2-40B4-BE49-F238E27FC236}">
                <a16:creationId xmlns:a16="http://schemas.microsoft.com/office/drawing/2014/main" id="{93A34C83-BBCE-3181-0596-2159D724D46A}"/>
              </a:ext>
            </a:extLst>
          </p:cNvPr>
          <p:cNvPicPr>
            <a:picLocks noChangeAspect="1"/>
          </p:cNvPicPr>
          <p:nvPr/>
        </p:nvPicPr>
        <p:blipFill>
          <a:blip r:embed="rId8">
            <a:alphaModFix amt="70000"/>
            <a:lum/>
          </a:blip>
          <a:stretch>
            <a:fillRect/>
          </a:stretch>
        </p:blipFill>
        <p:spPr>
          <a:xfrm>
            <a:off x="10549890" y="3211098"/>
            <a:ext cx="1642110" cy="2309634"/>
          </a:xfrm>
          <a:prstGeom prst="rect">
            <a:avLst/>
          </a:prstGeom>
          <a:ln>
            <a:noFill/>
          </a:ln>
          <a:effectLst>
            <a:softEdge rad="112500"/>
          </a:effectLst>
        </p:spPr>
      </p:pic>
    </p:spTree>
    <p:extLst>
      <p:ext uri="{BB962C8B-B14F-4D97-AF65-F5344CB8AC3E}">
        <p14:creationId xmlns:p14="http://schemas.microsoft.com/office/powerpoint/2010/main" val="394247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31BE97-3B57-93C0-88AD-996F20E8CF57}"/>
              </a:ext>
            </a:extLst>
          </p:cNvPr>
          <p:cNvSpPr txBox="1"/>
          <p:nvPr/>
        </p:nvSpPr>
        <p:spPr>
          <a:xfrm>
            <a:off x="380592" y="1245870"/>
            <a:ext cx="5231538" cy="5262979"/>
          </a:xfrm>
          <a:prstGeom prst="rect">
            <a:avLst/>
          </a:prstGeom>
          <a:gradFill>
            <a:gsLst>
              <a:gs pos="0">
                <a:schemeClr val="accent1">
                  <a:lumMod val="5000"/>
                  <a:lumOff val="95000"/>
                </a:schemeClr>
              </a:gs>
              <a:gs pos="83000">
                <a:schemeClr val="accent1">
                  <a:lumMod val="45000"/>
                  <a:lumOff val="55000"/>
                </a:schemeClr>
              </a:gs>
              <a:gs pos="100000">
                <a:schemeClr val="accent1">
                  <a:lumMod val="30000"/>
                  <a:lumOff val="70000"/>
                </a:schemeClr>
              </a:gs>
            </a:gsLst>
            <a:lin ang="10800000" scaled="1"/>
          </a:gradFill>
        </p:spPr>
        <p:txBody>
          <a:bodyPr wrap="square">
            <a:spAutoFit/>
          </a:bodyPr>
          <a:lstStyle/>
          <a:p>
            <a:r>
              <a:rPr lang="en-US" sz="2800" b="1" dirty="0">
                <a:solidFill>
                  <a:srgbClr val="FFFFFF"/>
                </a:solidFill>
                <a:hlinkClick r:id="rId2"/>
              </a:rPr>
              <a:t>AA Big Book – How it Works - Page 64</a:t>
            </a:r>
            <a:endParaRPr lang="en-US" sz="2800" b="1" dirty="0">
              <a:solidFill>
                <a:srgbClr val="FFFFFF"/>
              </a:solidFill>
            </a:endParaRPr>
          </a:p>
          <a:p>
            <a:pPr lvl="1"/>
            <a:r>
              <a:rPr lang="en-US" sz="2800" i="1" dirty="0"/>
              <a:t>“We did exactly the same thing with our lives. We took stock honestly. </a:t>
            </a:r>
            <a:r>
              <a:rPr lang="en-US" sz="2800" b="1" i="1" dirty="0"/>
              <a:t>First, we searched out the flaws in our make-up which caused our failure.</a:t>
            </a:r>
            <a:r>
              <a:rPr lang="en-US" sz="2800" i="1" dirty="0"/>
              <a:t> Being convinced that self, manifested in various ways, was what had defeated us, we considered its common manifestations.”</a:t>
            </a:r>
          </a:p>
        </p:txBody>
      </p:sp>
      <p:sp>
        <p:nvSpPr>
          <p:cNvPr id="5" name="Subtitle 5">
            <a:extLst>
              <a:ext uri="{FF2B5EF4-FFF2-40B4-BE49-F238E27FC236}">
                <a16:creationId xmlns:a16="http://schemas.microsoft.com/office/drawing/2014/main" id="{91E7223F-B87A-D170-7B3A-6A9C1B60FEBD}"/>
              </a:ext>
            </a:extLst>
          </p:cNvPr>
          <p:cNvSpPr txBox="1">
            <a:spLocks/>
          </p:cNvSpPr>
          <p:nvPr/>
        </p:nvSpPr>
        <p:spPr>
          <a:xfrm>
            <a:off x="380592" y="257302"/>
            <a:ext cx="11430815" cy="931418"/>
          </a:xfrm>
          <a:prstGeom prst="rect">
            <a:avLst/>
          </a:prstGeom>
          <a:solidFill>
            <a:schemeClr val="accent1"/>
          </a:solid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2800" dirty="0">
                <a:hlinkClick r:id="rId2"/>
              </a:rPr>
              <a:t>HOW IT WORKS</a:t>
            </a:r>
            <a:r>
              <a:rPr lang="en-US" sz="2800" dirty="0"/>
              <a:t> - </a:t>
            </a:r>
            <a:r>
              <a:rPr lang="en-US" sz="2800" dirty="0">
                <a:hlinkClick r:id="rId3"/>
              </a:rPr>
              <a:t>STEP 4 (Part 1)</a:t>
            </a:r>
            <a:br>
              <a:rPr lang="en-US" sz="2800" dirty="0"/>
            </a:br>
            <a:r>
              <a:rPr lang="en-US" sz="2800" dirty="0">
                <a:solidFill>
                  <a:schemeClr val="bg1"/>
                </a:solidFill>
              </a:rPr>
              <a:t>How it Works – Personal Inventory</a:t>
            </a:r>
            <a:endParaRPr lang="en-US" sz="2800" dirty="0"/>
          </a:p>
        </p:txBody>
      </p:sp>
      <p:pic>
        <p:nvPicPr>
          <p:cNvPr id="7" name="Picture 6" descr="Cartoon of a person walking towards a person's feet&#10;&#10;Description automatically generated">
            <a:extLst>
              <a:ext uri="{FF2B5EF4-FFF2-40B4-BE49-F238E27FC236}">
                <a16:creationId xmlns:a16="http://schemas.microsoft.com/office/drawing/2014/main" id="{FC25E4C4-2EC2-5C7C-368A-B3E471B946E6}"/>
              </a:ext>
            </a:extLst>
          </p:cNvPr>
          <p:cNvPicPr>
            <a:picLocks noChangeAspect="1"/>
          </p:cNvPicPr>
          <p:nvPr/>
        </p:nvPicPr>
        <p:blipFill>
          <a:blip r:embed="rId4">
            <a:lum/>
            <a:alphaModFix amt="70000"/>
          </a:blip>
          <a:stretch>
            <a:fillRect/>
          </a:stretch>
        </p:blipFill>
        <p:spPr>
          <a:xfrm>
            <a:off x="6095999" y="1694229"/>
            <a:ext cx="5821680" cy="4366260"/>
          </a:xfrm>
          <a:prstGeom prst="rect">
            <a:avLst/>
          </a:prstGeom>
          <a:ln>
            <a:noFill/>
          </a:ln>
          <a:effectLst>
            <a:softEdge rad="112500"/>
          </a:effectLst>
        </p:spPr>
      </p:pic>
      <p:sp>
        <p:nvSpPr>
          <p:cNvPr id="9" name="Rectangle: Rounded Corners 8">
            <a:extLst>
              <a:ext uri="{FF2B5EF4-FFF2-40B4-BE49-F238E27FC236}">
                <a16:creationId xmlns:a16="http://schemas.microsoft.com/office/drawing/2014/main" id="{741E8A5C-0228-E78F-00FF-372D28D39229}"/>
              </a:ext>
            </a:extLst>
          </p:cNvPr>
          <p:cNvSpPr/>
          <p:nvPr/>
        </p:nvSpPr>
        <p:spPr>
          <a:xfrm>
            <a:off x="7836061" y="5289630"/>
            <a:ext cx="2419109" cy="578735"/>
          </a:xfrm>
          <a:prstGeom prst="roundRect">
            <a:avLst/>
          </a:prstGeom>
          <a:solidFill>
            <a:srgbClr val="FFFF00">
              <a:alpha val="33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4857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BF7C7F-4248-5091-1A73-BC82AB441B00}"/>
              </a:ext>
            </a:extLst>
          </p:cNvPr>
          <p:cNvSpPr txBox="1"/>
          <p:nvPr/>
        </p:nvSpPr>
        <p:spPr>
          <a:xfrm>
            <a:off x="4771698" y="1461512"/>
            <a:ext cx="7039710" cy="4401205"/>
          </a:xfrm>
          <a:prstGeom prst="rect">
            <a:avLst/>
          </a:prstGeom>
          <a:gradFill>
            <a:gsLst>
              <a:gs pos="0">
                <a:schemeClr val="accent1">
                  <a:lumMod val="5000"/>
                  <a:lumOff val="95000"/>
                </a:schemeClr>
              </a:gs>
              <a:gs pos="83000">
                <a:schemeClr val="accent1">
                  <a:lumMod val="45000"/>
                  <a:lumOff val="55000"/>
                </a:schemeClr>
              </a:gs>
              <a:gs pos="100000">
                <a:schemeClr val="accent1">
                  <a:lumMod val="30000"/>
                  <a:lumOff val="70000"/>
                </a:schemeClr>
              </a:gs>
            </a:gsLst>
            <a:lin ang="10800000" scaled="1"/>
          </a:gradFill>
        </p:spPr>
        <p:txBody>
          <a:bodyPr wrap="square">
            <a:spAutoFit/>
          </a:bodyPr>
          <a:lstStyle>
            <a:defPPr>
              <a:defRPr lang="en-US"/>
            </a:defPPr>
            <a:lvl1pPr>
              <a:defRPr sz="2800" b="1">
                <a:solidFill>
                  <a:srgbClr val="FFFFFF"/>
                </a:solidFill>
              </a:defRPr>
            </a:lvl1pPr>
            <a:lvl2pPr lvl="1">
              <a:defRPr sz="2800"/>
            </a:lvl2pPr>
          </a:lstStyle>
          <a:p>
            <a:r>
              <a:rPr lang="en-US" sz="2800" b="1" dirty="0">
                <a:solidFill>
                  <a:srgbClr val="FFFFFF"/>
                </a:solidFill>
                <a:hlinkClick r:id="rId2"/>
              </a:rPr>
              <a:t>AA Big Book – How it Works - Page 64</a:t>
            </a:r>
            <a:endParaRPr lang="en-US" sz="2800" b="1" dirty="0">
              <a:solidFill>
                <a:srgbClr val="FFFFFF"/>
              </a:solidFill>
            </a:endParaRPr>
          </a:p>
          <a:p>
            <a:pPr lvl="1"/>
            <a:r>
              <a:rPr lang="en-US" b="0" i="1" dirty="0">
                <a:solidFill>
                  <a:schemeClr val="tx1"/>
                </a:solidFill>
              </a:rPr>
              <a:t>“</a:t>
            </a:r>
            <a:r>
              <a:rPr lang="en-US" b="1" i="1" dirty="0">
                <a:solidFill>
                  <a:schemeClr val="tx1"/>
                </a:solidFill>
              </a:rPr>
              <a:t>Resentment is the “number one” offender. It destroys more alcoholics than anything else</a:t>
            </a:r>
            <a:r>
              <a:rPr lang="en-US" b="0" i="1" dirty="0">
                <a:solidFill>
                  <a:schemeClr val="tx1"/>
                </a:solidFill>
              </a:rPr>
              <a:t>. </a:t>
            </a:r>
            <a:r>
              <a:rPr lang="en-US" b="1" i="1" dirty="0">
                <a:solidFill>
                  <a:schemeClr val="tx1"/>
                </a:solidFill>
              </a:rPr>
              <a:t>From it stem all forms of spiritual disease, for we have been not only mentally and physically ill, we have been spiritually sick. </a:t>
            </a:r>
            <a:r>
              <a:rPr lang="en-US" b="0" i="1" dirty="0">
                <a:solidFill>
                  <a:schemeClr val="tx1"/>
                </a:solidFill>
              </a:rPr>
              <a:t>When the spiritual malady is overcome, we straighten out mentally and physically. </a:t>
            </a:r>
            <a:r>
              <a:rPr lang="en-US" i="1" dirty="0">
                <a:solidFill>
                  <a:schemeClr val="tx1"/>
                </a:solidFill>
              </a:rPr>
              <a:t>In dealing with resentments, we set them on paper.”</a:t>
            </a:r>
          </a:p>
        </p:txBody>
      </p:sp>
      <p:sp>
        <p:nvSpPr>
          <p:cNvPr id="3" name="Subtitle 5">
            <a:extLst>
              <a:ext uri="{FF2B5EF4-FFF2-40B4-BE49-F238E27FC236}">
                <a16:creationId xmlns:a16="http://schemas.microsoft.com/office/drawing/2014/main" id="{8FD0CDD7-7F8E-B4A1-FA1B-3AEB9E71AB0E}"/>
              </a:ext>
            </a:extLst>
          </p:cNvPr>
          <p:cNvSpPr txBox="1">
            <a:spLocks/>
          </p:cNvSpPr>
          <p:nvPr/>
        </p:nvSpPr>
        <p:spPr>
          <a:xfrm>
            <a:off x="380592" y="257302"/>
            <a:ext cx="11430815" cy="931418"/>
          </a:xfrm>
          <a:prstGeom prst="rect">
            <a:avLst/>
          </a:prstGeom>
          <a:solidFill>
            <a:schemeClr val="accent1"/>
          </a:solid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2800" dirty="0">
                <a:hlinkClick r:id="rId2"/>
              </a:rPr>
              <a:t>HOW IT WORKS</a:t>
            </a:r>
            <a:r>
              <a:rPr lang="en-US" sz="2800" dirty="0"/>
              <a:t> - </a:t>
            </a:r>
            <a:r>
              <a:rPr lang="en-US" sz="2800" dirty="0">
                <a:hlinkClick r:id="rId3"/>
              </a:rPr>
              <a:t>STEP 4 (Part 1)</a:t>
            </a:r>
            <a:br>
              <a:rPr lang="en-US" sz="2800" dirty="0"/>
            </a:br>
            <a:r>
              <a:rPr lang="en-US" sz="2800" dirty="0">
                <a:solidFill>
                  <a:schemeClr val="bg1"/>
                </a:solidFill>
              </a:rPr>
              <a:t>How it Works – Personal Inventory</a:t>
            </a:r>
            <a:endParaRPr lang="en-US" sz="2800" dirty="0"/>
          </a:p>
        </p:txBody>
      </p:sp>
      <p:pic>
        <p:nvPicPr>
          <p:cNvPr id="4" name="Picture 3">
            <a:extLst>
              <a:ext uri="{FF2B5EF4-FFF2-40B4-BE49-F238E27FC236}">
                <a16:creationId xmlns:a16="http://schemas.microsoft.com/office/drawing/2014/main" id="{F610AB87-EDA9-A754-BD4A-96259DB33920}"/>
              </a:ext>
            </a:extLst>
          </p:cNvPr>
          <p:cNvPicPr>
            <a:picLocks noChangeAspect="1"/>
          </p:cNvPicPr>
          <p:nvPr/>
        </p:nvPicPr>
        <p:blipFill>
          <a:blip r:embed="rId4">
            <a:lum/>
            <a:alphaModFix amt="70000"/>
          </a:blip>
          <a:stretch>
            <a:fillRect/>
          </a:stretch>
        </p:blipFill>
        <p:spPr>
          <a:xfrm>
            <a:off x="258028" y="1339919"/>
            <a:ext cx="4644390" cy="4644390"/>
          </a:xfrm>
          <a:prstGeom prst="rect">
            <a:avLst/>
          </a:prstGeom>
          <a:ln>
            <a:noFill/>
          </a:ln>
          <a:effectLst>
            <a:softEdge rad="112500"/>
          </a:effectLst>
        </p:spPr>
      </p:pic>
    </p:spTree>
    <p:extLst>
      <p:ext uri="{BB962C8B-B14F-4D97-AF65-F5344CB8AC3E}">
        <p14:creationId xmlns:p14="http://schemas.microsoft.com/office/powerpoint/2010/main" val="1157808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DC7AF5-334F-083A-2701-F47BA7E5C0DD}"/>
              </a:ext>
            </a:extLst>
          </p:cNvPr>
          <p:cNvSpPr txBox="1"/>
          <p:nvPr/>
        </p:nvSpPr>
        <p:spPr>
          <a:xfrm>
            <a:off x="511492" y="1399460"/>
            <a:ext cx="7009447" cy="4893647"/>
          </a:xfrm>
          <a:prstGeom prst="rect">
            <a:avLst/>
          </a:prstGeom>
          <a:gradFill>
            <a:gsLst>
              <a:gs pos="0">
                <a:schemeClr val="accent1">
                  <a:lumMod val="5000"/>
                  <a:lumOff val="95000"/>
                </a:schemeClr>
              </a:gs>
              <a:gs pos="83000">
                <a:schemeClr val="accent1">
                  <a:lumMod val="45000"/>
                  <a:lumOff val="55000"/>
                </a:schemeClr>
              </a:gs>
              <a:gs pos="100000">
                <a:schemeClr val="accent1">
                  <a:lumMod val="30000"/>
                  <a:lumOff val="70000"/>
                </a:schemeClr>
              </a:gs>
            </a:gsLst>
            <a:lin ang="10800000" scaled="1"/>
          </a:gradFill>
        </p:spPr>
        <p:txBody>
          <a:bodyPr wrap="square">
            <a:spAutoFit/>
          </a:bodyPr>
          <a:lstStyle/>
          <a:p>
            <a:r>
              <a:rPr lang="en-US" sz="2400" dirty="0"/>
              <a:t>So the first thing we’re going to do is look at these resentments. </a:t>
            </a:r>
          </a:p>
          <a:p>
            <a:endParaRPr lang="en-US" sz="2400" dirty="0"/>
          </a:p>
          <a:p>
            <a:r>
              <a:rPr lang="en-US" sz="2400" dirty="0"/>
              <a:t>The word resentment is made from two old words. </a:t>
            </a:r>
            <a:r>
              <a:rPr lang="en-US" sz="2400" b="1" dirty="0"/>
              <a:t>First are the letters </a:t>
            </a:r>
            <a:r>
              <a:rPr lang="en-US" sz="2400" b="1" dirty="0">
                <a:solidFill>
                  <a:srgbClr val="FF0000"/>
                </a:solidFill>
              </a:rPr>
              <a:t>RE</a:t>
            </a:r>
            <a:r>
              <a:rPr lang="en-US" sz="2400" b="1" dirty="0"/>
              <a:t>.</a:t>
            </a:r>
          </a:p>
          <a:p>
            <a:endParaRPr lang="en-US" sz="2400" dirty="0"/>
          </a:p>
          <a:p>
            <a:r>
              <a:rPr lang="en-US" sz="2400" b="1" dirty="0"/>
              <a:t>When you see RE in front of another words it always means “to do again”; </a:t>
            </a:r>
            <a:r>
              <a:rPr lang="en-US" sz="2400" dirty="0"/>
              <a:t>like repaint, replay, redo. </a:t>
            </a:r>
          </a:p>
          <a:p>
            <a:endParaRPr lang="en-US" sz="2400" dirty="0"/>
          </a:p>
          <a:p>
            <a:r>
              <a:rPr lang="en-US" sz="2400" dirty="0"/>
              <a:t>The last part of this word, </a:t>
            </a:r>
            <a:r>
              <a:rPr lang="en-US" sz="2400" b="1" dirty="0"/>
              <a:t>“</a:t>
            </a:r>
            <a:r>
              <a:rPr lang="en-US" sz="2400" b="1" dirty="0">
                <a:solidFill>
                  <a:srgbClr val="FF0000"/>
                </a:solidFill>
              </a:rPr>
              <a:t>SENTMENT</a:t>
            </a:r>
            <a:r>
              <a:rPr lang="en-US" sz="2400" b="1" dirty="0"/>
              <a:t>”</a:t>
            </a:r>
            <a:r>
              <a:rPr lang="en-US" sz="2400" dirty="0"/>
              <a:t> comes from an old word called “</a:t>
            </a:r>
            <a:r>
              <a:rPr lang="en-US" sz="2400" b="1" dirty="0" err="1"/>
              <a:t>sentire</a:t>
            </a:r>
            <a:r>
              <a:rPr lang="en-US" sz="2400" dirty="0"/>
              <a:t>”, </a:t>
            </a:r>
            <a:r>
              <a:rPr lang="en-US" sz="2400" b="1" dirty="0"/>
              <a:t>which means to feel.</a:t>
            </a:r>
          </a:p>
          <a:p>
            <a:endParaRPr lang="en-US" sz="2400" dirty="0"/>
          </a:p>
          <a:p>
            <a:r>
              <a:rPr lang="en-US" sz="2400" b="1" dirty="0">
                <a:solidFill>
                  <a:srgbClr val="FF0000"/>
                </a:solidFill>
              </a:rPr>
              <a:t>Resentment means to re-feel</a:t>
            </a:r>
            <a:r>
              <a:rPr lang="en-US" sz="2400" b="1" dirty="0"/>
              <a:t>!</a:t>
            </a:r>
          </a:p>
        </p:txBody>
      </p:sp>
      <p:sp>
        <p:nvSpPr>
          <p:cNvPr id="4" name="Subtitle 5">
            <a:extLst>
              <a:ext uri="{FF2B5EF4-FFF2-40B4-BE49-F238E27FC236}">
                <a16:creationId xmlns:a16="http://schemas.microsoft.com/office/drawing/2014/main" id="{7075AB40-E6C9-63C1-8EDD-A507B257146E}"/>
              </a:ext>
            </a:extLst>
          </p:cNvPr>
          <p:cNvSpPr txBox="1">
            <a:spLocks/>
          </p:cNvSpPr>
          <p:nvPr/>
        </p:nvSpPr>
        <p:spPr>
          <a:xfrm>
            <a:off x="380592" y="257302"/>
            <a:ext cx="11430815" cy="931418"/>
          </a:xfrm>
          <a:prstGeom prst="rect">
            <a:avLst/>
          </a:prstGeom>
          <a:solidFill>
            <a:schemeClr val="accent1"/>
          </a:solid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2800" dirty="0">
                <a:hlinkClick r:id="rId4"/>
              </a:rPr>
              <a:t>HOW IT WORKS</a:t>
            </a:r>
            <a:r>
              <a:rPr lang="en-US" sz="2800" dirty="0"/>
              <a:t> - </a:t>
            </a:r>
            <a:r>
              <a:rPr lang="en-US" sz="2800" dirty="0">
                <a:hlinkClick r:id="rId5"/>
              </a:rPr>
              <a:t>STEP 4 (Part 1)</a:t>
            </a:r>
            <a:br>
              <a:rPr lang="en-US" sz="2800" dirty="0"/>
            </a:br>
            <a:r>
              <a:rPr lang="en-US" sz="2800" dirty="0">
                <a:solidFill>
                  <a:schemeClr val="bg1"/>
                </a:solidFill>
              </a:rPr>
              <a:t>How it Works – Definition of Resentment</a:t>
            </a:r>
            <a:endParaRPr lang="en-US" sz="2800" dirty="0"/>
          </a:p>
        </p:txBody>
      </p:sp>
      <p:pic>
        <p:nvPicPr>
          <p:cNvPr id="6" name="Picture 5" descr="A yellow and black text&#10;&#10;Description automatically generated">
            <a:extLst>
              <a:ext uri="{FF2B5EF4-FFF2-40B4-BE49-F238E27FC236}">
                <a16:creationId xmlns:a16="http://schemas.microsoft.com/office/drawing/2014/main" id="{BC15AFCF-C6E0-08ED-3E40-FFB2FDCB6EBB}"/>
              </a:ext>
            </a:extLst>
          </p:cNvPr>
          <p:cNvPicPr>
            <a:picLocks noChangeAspect="1"/>
          </p:cNvPicPr>
          <p:nvPr/>
        </p:nvPicPr>
        <p:blipFill>
          <a:blip r:embed="rId6">
            <a:alphaModFix amt="70000"/>
            <a:lum/>
          </a:blip>
          <a:stretch>
            <a:fillRect/>
          </a:stretch>
        </p:blipFill>
        <p:spPr>
          <a:xfrm>
            <a:off x="7765972" y="4208024"/>
            <a:ext cx="3844036" cy="2103120"/>
          </a:xfrm>
          <a:prstGeom prst="rect">
            <a:avLst/>
          </a:prstGeom>
          <a:ln>
            <a:noFill/>
          </a:ln>
          <a:effectLst>
            <a:softEdge rad="112500"/>
          </a:effectLst>
        </p:spPr>
      </p:pic>
      <p:pic>
        <p:nvPicPr>
          <p:cNvPr id="8" name="Picture 7" descr="A close-up of a foot tied to a large metal ball&#10;&#10;Description automatically generated">
            <a:extLst>
              <a:ext uri="{FF2B5EF4-FFF2-40B4-BE49-F238E27FC236}">
                <a16:creationId xmlns:a16="http://schemas.microsoft.com/office/drawing/2014/main" id="{12841E9D-E98A-2EB9-B35A-F2125F9D2EB9}"/>
              </a:ext>
            </a:extLst>
          </p:cNvPr>
          <p:cNvPicPr>
            <a:picLocks noChangeAspect="1"/>
          </p:cNvPicPr>
          <p:nvPr/>
        </p:nvPicPr>
        <p:blipFill>
          <a:blip r:embed="rId7">
            <a:lum/>
            <a:alphaModFix amt="70000"/>
          </a:blip>
          <a:stretch>
            <a:fillRect/>
          </a:stretch>
        </p:blipFill>
        <p:spPr>
          <a:xfrm>
            <a:off x="7564574" y="1399460"/>
            <a:ext cx="4246833" cy="2790527"/>
          </a:xfrm>
          <a:prstGeom prst="rect">
            <a:avLst/>
          </a:prstGeom>
          <a:ln>
            <a:noFill/>
          </a:ln>
          <a:effectLst>
            <a:softEdge rad="112500"/>
          </a:effectLst>
        </p:spPr>
      </p:pic>
      <p:pic>
        <p:nvPicPr>
          <p:cNvPr id="9" name="06 Resentment defined">
            <a:hlinkClick r:id="" action="ppaction://media"/>
            <a:extLst>
              <a:ext uri="{FF2B5EF4-FFF2-40B4-BE49-F238E27FC236}">
                <a16:creationId xmlns:a16="http://schemas.microsoft.com/office/drawing/2014/main" id="{BC4E81C1-5A80-E70C-5F2C-077D203D4DB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37875" y="303174"/>
            <a:ext cx="487363" cy="487363"/>
          </a:xfrm>
          <a:prstGeom prst="rect">
            <a:avLst/>
          </a:prstGeom>
        </p:spPr>
      </p:pic>
    </p:spTree>
    <p:extLst>
      <p:ext uri="{BB962C8B-B14F-4D97-AF65-F5344CB8AC3E}">
        <p14:creationId xmlns:p14="http://schemas.microsoft.com/office/powerpoint/2010/main" val="29472615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83000">
              <a:schemeClr val="accent1">
                <a:lumMod val="45000"/>
                <a:lumOff val="55000"/>
              </a:schemeClr>
            </a:gs>
            <a:gs pos="100000">
              <a:schemeClr val="accent1">
                <a:lumMod val="30000"/>
                <a:lumOff val="70000"/>
              </a:schemeClr>
            </a:gs>
          </a:gsLst>
          <a:lin ang="108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3CFBF5-7472-F9DF-4AC5-D32E55E63BB0}"/>
              </a:ext>
            </a:extLst>
          </p:cNvPr>
          <p:cNvSpPr txBox="1"/>
          <p:nvPr/>
        </p:nvSpPr>
        <p:spPr>
          <a:xfrm>
            <a:off x="5586413" y="4758235"/>
            <a:ext cx="6097904" cy="1938992"/>
          </a:xfrm>
          <a:prstGeom prst="rect">
            <a:avLst/>
          </a:prstGeom>
          <a:solidFill>
            <a:schemeClr val="accent2">
              <a:lumMod val="60000"/>
              <a:lumOff val="40000"/>
              <a:alpha val="76000"/>
            </a:schemeClr>
          </a:solidFill>
        </p:spPr>
        <p:txBody>
          <a:bodyPr wrap="square">
            <a:spAutoFit/>
          </a:bodyPr>
          <a:lstStyle/>
          <a:p>
            <a:r>
              <a:rPr lang="en-US" sz="2000" dirty="0"/>
              <a:t>… it seems as though when I replay this thing, each time I tend to change it just a little bit. </a:t>
            </a:r>
          </a:p>
          <a:p>
            <a:pPr marL="285750" indent="-285750">
              <a:buFont typeface="Arial" panose="020B0604020202020204" pitchFamily="34" charset="0"/>
              <a:buChar char="•"/>
            </a:pPr>
            <a:r>
              <a:rPr lang="en-US" sz="2000" b="1" dirty="0"/>
              <a:t>I tend to make what they did to me just a little bit worse.</a:t>
            </a:r>
          </a:p>
          <a:p>
            <a:pPr marL="285750" indent="-285750">
              <a:buFont typeface="Arial" panose="020B0604020202020204" pitchFamily="34" charset="0"/>
              <a:buChar char="•"/>
            </a:pPr>
            <a:r>
              <a:rPr lang="en-US" sz="2000" b="1" dirty="0"/>
              <a:t>I tend to make what I did just a little bit less. I tend to make the pain just a little bit deeper</a:t>
            </a:r>
          </a:p>
        </p:txBody>
      </p:sp>
      <p:pic>
        <p:nvPicPr>
          <p:cNvPr id="10" name="Picture 9" descr="A person sitting at a desk with several computer screens&#10;&#10;Description automatically generated">
            <a:extLst>
              <a:ext uri="{FF2B5EF4-FFF2-40B4-BE49-F238E27FC236}">
                <a16:creationId xmlns:a16="http://schemas.microsoft.com/office/drawing/2014/main" id="{D4E84C6F-DB8F-6812-7CB6-623138C3BA4E}"/>
              </a:ext>
            </a:extLst>
          </p:cNvPr>
          <p:cNvPicPr>
            <a:picLocks noChangeAspect="1"/>
          </p:cNvPicPr>
          <p:nvPr/>
        </p:nvPicPr>
        <p:blipFill>
          <a:blip r:embed="rId3">
            <a:alphaModFix amt="70000"/>
            <a:lum/>
          </a:blip>
          <a:stretch>
            <a:fillRect/>
          </a:stretch>
        </p:blipFill>
        <p:spPr>
          <a:xfrm>
            <a:off x="628649" y="4077520"/>
            <a:ext cx="4957763" cy="2780479"/>
          </a:xfrm>
          <a:prstGeom prst="rect">
            <a:avLst/>
          </a:prstGeom>
          <a:ln>
            <a:noFill/>
          </a:ln>
          <a:effectLst>
            <a:softEdge rad="112500"/>
          </a:effectLst>
        </p:spPr>
      </p:pic>
      <p:sp>
        <p:nvSpPr>
          <p:cNvPr id="11" name="Subtitle 5">
            <a:extLst>
              <a:ext uri="{FF2B5EF4-FFF2-40B4-BE49-F238E27FC236}">
                <a16:creationId xmlns:a16="http://schemas.microsoft.com/office/drawing/2014/main" id="{B16F9487-F280-173B-4CB7-A6FE4D254741}"/>
              </a:ext>
            </a:extLst>
          </p:cNvPr>
          <p:cNvSpPr txBox="1">
            <a:spLocks/>
          </p:cNvSpPr>
          <p:nvPr/>
        </p:nvSpPr>
        <p:spPr>
          <a:xfrm>
            <a:off x="532992" y="126163"/>
            <a:ext cx="11430815" cy="931418"/>
          </a:xfrm>
          <a:prstGeom prst="rect">
            <a:avLst/>
          </a:prstGeom>
          <a:solidFill>
            <a:schemeClr val="accent1"/>
          </a:solid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2800" dirty="0">
                <a:hlinkClick r:id="rId4"/>
              </a:rPr>
              <a:t>HOW IT WORKS</a:t>
            </a:r>
            <a:r>
              <a:rPr lang="en-US" sz="2800" dirty="0"/>
              <a:t> - </a:t>
            </a:r>
            <a:r>
              <a:rPr lang="en-US" sz="2800" dirty="0">
                <a:hlinkClick r:id="rId5"/>
              </a:rPr>
              <a:t>STEP 4 (Part 1)</a:t>
            </a:r>
            <a:br>
              <a:rPr lang="en-US" sz="2800" dirty="0"/>
            </a:br>
            <a:r>
              <a:rPr lang="en-US" sz="2800" dirty="0">
                <a:solidFill>
                  <a:schemeClr val="bg1"/>
                </a:solidFill>
              </a:rPr>
              <a:t>How it Works – Definition of Resentment</a:t>
            </a:r>
            <a:endParaRPr lang="en-US" sz="2800" dirty="0"/>
          </a:p>
        </p:txBody>
      </p:sp>
      <p:sp>
        <p:nvSpPr>
          <p:cNvPr id="7" name="TextBox 6">
            <a:extLst>
              <a:ext uri="{FF2B5EF4-FFF2-40B4-BE49-F238E27FC236}">
                <a16:creationId xmlns:a16="http://schemas.microsoft.com/office/drawing/2014/main" id="{1665EA3D-135D-D9C9-A6F4-463AF66B3325}"/>
              </a:ext>
            </a:extLst>
          </p:cNvPr>
          <p:cNvSpPr txBox="1"/>
          <p:nvPr/>
        </p:nvSpPr>
        <p:spPr>
          <a:xfrm>
            <a:off x="532992" y="1157621"/>
            <a:ext cx="6097904" cy="2862322"/>
          </a:xfrm>
          <a:prstGeom prst="rect">
            <a:avLst/>
          </a:prstGeom>
          <a:solidFill>
            <a:schemeClr val="accent1">
              <a:alpha val="56000"/>
            </a:schemeClr>
          </a:solidFill>
        </p:spPr>
        <p:txBody>
          <a:bodyPr wrap="square">
            <a:spAutoFit/>
          </a:bodyPr>
          <a:lstStyle/>
          <a:p>
            <a:r>
              <a:rPr lang="en-US" sz="2000" dirty="0"/>
              <a:t>Now when they do that, that’s a </a:t>
            </a:r>
            <a:r>
              <a:rPr lang="en-US" sz="2000" b="1" dirty="0"/>
              <a:t>wrong on their part</a:t>
            </a:r>
            <a:r>
              <a:rPr lang="en-US" sz="2000" dirty="0"/>
              <a:t> for doing so, </a:t>
            </a:r>
            <a:r>
              <a:rPr lang="en-US" sz="2000" b="1" dirty="0"/>
              <a:t>that’s not a resentment.</a:t>
            </a:r>
          </a:p>
          <a:p>
            <a:endParaRPr lang="en-US" sz="2000" dirty="0"/>
          </a:p>
          <a:p>
            <a:r>
              <a:rPr lang="en-US" sz="2000" b="1" dirty="0"/>
              <a:t>It doesn’t become a resentment until</a:t>
            </a:r>
            <a:r>
              <a:rPr lang="en-US" sz="2000" dirty="0"/>
              <a:t> </a:t>
            </a:r>
            <a:r>
              <a:rPr lang="en-US" sz="2000" b="1" dirty="0"/>
              <a:t>… I replay that thing in my mind, and I feel the pain the second time.</a:t>
            </a:r>
          </a:p>
          <a:p>
            <a:endParaRPr lang="en-US" sz="2000" b="1" dirty="0"/>
          </a:p>
          <a:p>
            <a:r>
              <a:rPr lang="en-US" sz="2000" b="1" dirty="0"/>
              <a:t>The first time they did it to me hurt me, but when I go over it and replay it, and feel the pain the second time then I’m doing it to myself now. </a:t>
            </a:r>
          </a:p>
        </p:txBody>
      </p:sp>
      <p:pic>
        <p:nvPicPr>
          <p:cNvPr id="18" name="Picture 17" descr="A cartoon of a person pointing&#10;&#10;Description automatically generated">
            <a:extLst>
              <a:ext uri="{FF2B5EF4-FFF2-40B4-BE49-F238E27FC236}">
                <a16:creationId xmlns:a16="http://schemas.microsoft.com/office/drawing/2014/main" id="{C88E995E-5A95-97AC-3DCA-67B6A1037CFD}"/>
              </a:ext>
            </a:extLst>
          </p:cNvPr>
          <p:cNvPicPr>
            <a:picLocks noChangeAspect="1"/>
          </p:cNvPicPr>
          <p:nvPr/>
        </p:nvPicPr>
        <p:blipFill>
          <a:blip r:embed="rId6">
            <a:lum/>
            <a:alphaModFix amt="70000"/>
          </a:blip>
          <a:stretch>
            <a:fillRect/>
          </a:stretch>
        </p:blipFill>
        <p:spPr>
          <a:xfrm flipH="1">
            <a:off x="9024339" y="1517782"/>
            <a:ext cx="2939468" cy="3362016"/>
          </a:xfrm>
          <a:prstGeom prst="rect">
            <a:avLst/>
          </a:prstGeom>
          <a:ln>
            <a:noFill/>
          </a:ln>
          <a:effectLst>
            <a:softEdge rad="112500"/>
          </a:effectLst>
        </p:spPr>
      </p:pic>
      <p:pic>
        <p:nvPicPr>
          <p:cNvPr id="20" name="Picture 19" descr="A cartoon of a person shrugging his shoulders&#10;&#10;Description automatically generated">
            <a:extLst>
              <a:ext uri="{FF2B5EF4-FFF2-40B4-BE49-F238E27FC236}">
                <a16:creationId xmlns:a16="http://schemas.microsoft.com/office/drawing/2014/main" id="{171B8280-9EDE-CE05-DBAD-C2FA0408828F}"/>
              </a:ext>
            </a:extLst>
          </p:cNvPr>
          <p:cNvPicPr>
            <a:picLocks noChangeAspect="1"/>
          </p:cNvPicPr>
          <p:nvPr/>
        </p:nvPicPr>
        <p:blipFill>
          <a:blip r:embed="rId7">
            <a:alphaModFix amt="70000"/>
            <a:lum/>
          </a:blip>
          <a:stretch>
            <a:fillRect/>
          </a:stretch>
        </p:blipFill>
        <p:spPr>
          <a:xfrm>
            <a:off x="6564721" y="1617822"/>
            <a:ext cx="2830267" cy="2951348"/>
          </a:xfrm>
          <a:prstGeom prst="rect">
            <a:avLst/>
          </a:prstGeom>
          <a:ln>
            <a:noFill/>
          </a:ln>
          <a:effectLst>
            <a:softEdge rad="112500"/>
          </a:effectLst>
        </p:spPr>
      </p:pic>
    </p:spTree>
    <p:extLst>
      <p:ext uri="{BB962C8B-B14F-4D97-AF65-F5344CB8AC3E}">
        <p14:creationId xmlns:p14="http://schemas.microsoft.com/office/powerpoint/2010/main" val="45166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1B925B-F864-2B66-369B-8E6F85FD69B7}"/>
              </a:ext>
            </a:extLst>
          </p:cNvPr>
          <p:cNvSpPr txBox="1"/>
          <p:nvPr/>
        </p:nvSpPr>
        <p:spPr>
          <a:xfrm>
            <a:off x="5035061" y="1400798"/>
            <a:ext cx="6488723" cy="5262979"/>
          </a:xfrm>
          <a:prstGeom prst="rect">
            <a:avLst/>
          </a:prstGeom>
          <a:noFill/>
        </p:spPr>
        <p:txBody>
          <a:bodyPr wrap="square">
            <a:spAutoFit/>
          </a:bodyPr>
          <a:lstStyle/>
          <a:p>
            <a:r>
              <a:rPr lang="en-US" sz="2400" dirty="0"/>
              <a:t>…alcoholics have up here in our heads a little resentment replay machine!</a:t>
            </a:r>
          </a:p>
          <a:p>
            <a:endParaRPr lang="en-US" sz="2400" dirty="0"/>
          </a:p>
          <a:p>
            <a:r>
              <a:rPr lang="en-US" sz="2400" dirty="0"/>
              <a:t>Now there’s a </a:t>
            </a:r>
            <a:r>
              <a:rPr lang="en-US" sz="2400" b="1" dirty="0"/>
              <a:t>bad thing about a resentment</a:t>
            </a:r>
            <a:r>
              <a:rPr lang="en-US" sz="2400" dirty="0"/>
              <a:t>, </a:t>
            </a:r>
            <a:r>
              <a:rPr lang="en-US" sz="2400" b="1" dirty="0"/>
              <a:t>each time you play it over in your head</a:t>
            </a:r>
            <a:r>
              <a:rPr lang="en-US" sz="2400" dirty="0"/>
              <a:t>, each time you throw it out there, after a while it turns around and comes back at you…</a:t>
            </a:r>
            <a:r>
              <a:rPr lang="en-US" sz="2400" b="1" dirty="0"/>
              <a:t>When it comes back at you it comes back as </a:t>
            </a:r>
            <a:r>
              <a:rPr lang="en-US" sz="2400" b="1" u="sng" dirty="0">
                <a:solidFill>
                  <a:schemeClr val="accent2"/>
                </a:solidFill>
              </a:rPr>
              <a:t>self-resentment!</a:t>
            </a:r>
          </a:p>
          <a:p>
            <a:endParaRPr lang="en-US" sz="2400" dirty="0"/>
          </a:p>
          <a:p>
            <a:r>
              <a:rPr lang="en-US" sz="2400" b="1" dirty="0"/>
              <a:t>After a while </a:t>
            </a:r>
            <a:r>
              <a:rPr lang="en-US" sz="2400" b="1" dirty="0">
                <a:solidFill>
                  <a:schemeClr val="accent2"/>
                </a:solidFill>
              </a:rPr>
              <a:t>self-resentment</a:t>
            </a:r>
            <a:r>
              <a:rPr lang="en-US" sz="2400" b="1" dirty="0"/>
              <a:t> turns to </a:t>
            </a:r>
            <a:r>
              <a:rPr lang="en-US" sz="2400" b="1" dirty="0">
                <a:solidFill>
                  <a:schemeClr val="accent2"/>
                </a:solidFill>
              </a:rPr>
              <a:t>self-pity</a:t>
            </a:r>
            <a:r>
              <a:rPr lang="en-US" sz="2400" b="1" dirty="0"/>
              <a:t>.</a:t>
            </a:r>
          </a:p>
          <a:p>
            <a:endParaRPr lang="en-US" sz="2400" dirty="0"/>
          </a:p>
          <a:p>
            <a:r>
              <a:rPr lang="en-US" sz="2400" b="1" dirty="0"/>
              <a:t>God is absolutely, completely blocked out of our mind through these resentments.</a:t>
            </a:r>
          </a:p>
          <a:p>
            <a:endParaRPr lang="en-US" sz="2400" dirty="0"/>
          </a:p>
        </p:txBody>
      </p:sp>
      <p:sp>
        <p:nvSpPr>
          <p:cNvPr id="6" name="Subtitle 5">
            <a:extLst>
              <a:ext uri="{FF2B5EF4-FFF2-40B4-BE49-F238E27FC236}">
                <a16:creationId xmlns:a16="http://schemas.microsoft.com/office/drawing/2014/main" id="{E38E3888-ECB9-BE9F-9C52-73FCB3A523C5}"/>
              </a:ext>
            </a:extLst>
          </p:cNvPr>
          <p:cNvSpPr txBox="1">
            <a:spLocks/>
          </p:cNvSpPr>
          <p:nvPr/>
        </p:nvSpPr>
        <p:spPr>
          <a:xfrm>
            <a:off x="439208" y="348901"/>
            <a:ext cx="11430815" cy="931418"/>
          </a:xfrm>
          <a:prstGeom prst="rect">
            <a:avLst/>
          </a:prstGeom>
          <a:solidFill>
            <a:schemeClr val="accent1"/>
          </a:solid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2800" dirty="0">
                <a:hlinkClick r:id="rId4"/>
              </a:rPr>
              <a:t>HOW IT WORKS</a:t>
            </a:r>
            <a:r>
              <a:rPr lang="en-US" sz="2800" dirty="0"/>
              <a:t> - </a:t>
            </a:r>
            <a:r>
              <a:rPr lang="en-US" sz="2800" dirty="0">
                <a:hlinkClick r:id="rId5"/>
              </a:rPr>
              <a:t>STEP 4 (Part 1)</a:t>
            </a:r>
            <a:br>
              <a:rPr lang="en-US" sz="2800" dirty="0"/>
            </a:br>
            <a:r>
              <a:rPr lang="en-US" sz="2800" dirty="0">
                <a:solidFill>
                  <a:schemeClr val="bg1"/>
                </a:solidFill>
              </a:rPr>
              <a:t>How it Works – Self-Resentment and Self-Pity</a:t>
            </a:r>
            <a:endParaRPr lang="en-US" sz="2800" dirty="0"/>
          </a:p>
        </p:txBody>
      </p:sp>
      <p:pic>
        <p:nvPicPr>
          <p:cNvPr id="8" name="Picture 7" descr="A person sitting at a desk with many screens&#10;&#10;Description automatically generated">
            <a:extLst>
              <a:ext uri="{FF2B5EF4-FFF2-40B4-BE49-F238E27FC236}">
                <a16:creationId xmlns:a16="http://schemas.microsoft.com/office/drawing/2014/main" id="{6D39C08D-004C-2561-6A5A-E7A945053AA6}"/>
              </a:ext>
            </a:extLst>
          </p:cNvPr>
          <p:cNvPicPr>
            <a:picLocks noChangeAspect="1"/>
          </p:cNvPicPr>
          <p:nvPr/>
        </p:nvPicPr>
        <p:blipFill>
          <a:blip r:embed="rId6">
            <a:lum/>
            <a:alphaModFix amt="70000"/>
          </a:blip>
          <a:stretch>
            <a:fillRect/>
          </a:stretch>
        </p:blipFill>
        <p:spPr>
          <a:xfrm>
            <a:off x="580293" y="1620236"/>
            <a:ext cx="4454769" cy="4454769"/>
          </a:xfrm>
          <a:prstGeom prst="rect">
            <a:avLst/>
          </a:prstGeom>
          <a:ln>
            <a:noFill/>
          </a:ln>
          <a:effectLst>
            <a:softEdge rad="112500"/>
          </a:effectLst>
        </p:spPr>
      </p:pic>
      <p:pic>
        <p:nvPicPr>
          <p:cNvPr id="9" name="07-Self Resentment-Pity">
            <a:hlinkClick r:id="" action="ppaction://media"/>
            <a:extLst>
              <a:ext uri="{FF2B5EF4-FFF2-40B4-BE49-F238E27FC236}">
                <a16:creationId xmlns:a16="http://schemas.microsoft.com/office/drawing/2014/main" id="{740DB394-5E3F-CB9D-3016-6359A38E4D9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36421" y="609514"/>
            <a:ext cx="487363" cy="487363"/>
          </a:xfrm>
          <a:prstGeom prst="rect">
            <a:avLst/>
          </a:prstGeom>
        </p:spPr>
      </p:pic>
    </p:spTree>
    <p:extLst>
      <p:ext uri="{BB962C8B-B14F-4D97-AF65-F5344CB8AC3E}">
        <p14:creationId xmlns:p14="http://schemas.microsoft.com/office/powerpoint/2010/main" val="323695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506"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3000" tmFilter="0, 0; .2, .5; .8, .5; 1, 0"/>
                                        <p:tgtEl>
                                          <p:spTgt spid="3">
                                            <p:txEl>
                                              <p:pRg st="0" end="0"/>
                                            </p:txEl>
                                          </p:spTgt>
                                        </p:tgtEl>
                                      </p:cBhvr>
                                    </p:animEffect>
                                    <p:animScale>
                                      <p:cBhvr>
                                        <p:cTn id="11" dur="1500" autoRev="1" fill="hold"/>
                                        <p:tgtEl>
                                          <p:spTgt spid="3">
                                            <p:txEl>
                                              <p:pRg st="0" end="0"/>
                                            </p:txEl>
                                          </p:spTgt>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3000" tmFilter="0, 0; .2, .5; .8, .5; 1, 0"/>
                                        <p:tgtEl>
                                          <p:spTgt spid="3">
                                            <p:txEl>
                                              <p:pRg st="2" end="2"/>
                                            </p:txEl>
                                          </p:spTgt>
                                        </p:tgtEl>
                                      </p:cBhvr>
                                    </p:animEffect>
                                    <p:animScale>
                                      <p:cBhvr>
                                        <p:cTn id="16" dur="1500" autoRev="1" fill="hold"/>
                                        <p:tgtEl>
                                          <p:spTgt spid="3">
                                            <p:txEl>
                                              <p:pRg st="2" end="2"/>
                                            </p:txEl>
                                          </p:spTgt>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nodeType="clickEffect">
                                  <p:stCondLst>
                                    <p:cond delay="0"/>
                                  </p:stCondLst>
                                  <p:childTnLst>
                                    <p:animEffect transition="out" filter="fade">
                                      <p:cBhvr>
                                        <p:cTn id="20" dur="3000" tmFilter="0, 0; .2, .5; .8, .5; 1, 0"/>
                                        <p:tgtEl>
                                          <p:spTgt spid="3">
                                            <p:txEl>
                                              <p:pRg st="4" end="4"/>
                                            </p:txEl>
                                          </p:spTgt>
                                        </p:tgtEl>
                                      </p:cBhvr>
                                    </p:animEffect>
                                    <p:animScale>
                                      <p:cBhvr>
                                        <p:cTn id="21" dur="1500" autoRev="1" fill="hold"/>
                                        <p:tgtEl>
                                          <p:spTgt spid="3">
                                            <p:txEl>
                                              <p:pRg st="4" end="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5">
            <a:extLst>
              <a:ext uri="{FF2B5EF4-FFF2-40B4-BE49-F238E27FC236}">
                <a16:creationId xmlns:a16="http://schemas.microsoft.com/office/drawing/2014/main" id="{1381D1F2-1255-0D36-A61B-FCB10EE0E623}"/>
              </a:ext>
            </a:extLst>
          </p:cNvPr>
          <p:cNvSpPr txBox="1">
            <a:spLocks/>
          </p:cNvSpPr>
          <p:nvPr/>
        </p:nvSpPr>
        <p:spPr>
          <a:xfrm>
            <a:off x="380592" y="286183"/>
            <a:ext cx="11430815" cy="931418"/>
          </a:xfrm>
          <a:prstGeom prst="rect">
            <a:avLst/>
          </a:prstGeom>
          <a:solidFill>
            <a:schemeClr val="accent1"/>
          </a:solid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2800" dirty="0">
                <a:hlinkClick r:id="rId4"/>
              </a:rPr>
              <a:t>HOW IT WORKS</a:t>
            </a:r>
            <a:r>
              <a:rPr lang="en-US" sz="2800" dirty="0"/>
              <a:t> - </a:t>
            </a:r>
            <a:r>
              <a:rPr lang="en-US" sz="2800" dirty="0">
                <a:hlinkClick r:id="rId5"/>
              </a:rPr>
              <a:t>STEP 4 (Part 1)</a:t>
            </a:r>
            <a:br>
              <a:rPr lang="en-US" sz="2800" dirty="0"/>
            </a:br>
            <a:r>
              <a:rPr lang="en-US" sz="2800" dirty="0">
                <a:solidFill>
                  <a:schemeClr val="bg1"/>
                </a:solidFill>
              </a:rPr>
              <a:t>How it Works –Review of Resentment</a:t>
            </a:r>
            <a:endParaRPr lang="en-US" sz="2800" dirty="0"/>
          </a:p>
        </p:txBody>
      </p:sp>
      <p:pic>
        <p:nvPicPr>
          <p:cNvPr id="4" name="Picture 3">
            <a:extLst>
              <a:ext uri="{FF2B5EF4-FFF2-40B4-BE49-F238E27FC236}">
                <a16:creationId xmlns:a16="http://schemas.microsoft.com/office/drawing/2014/main" id="{2CD415A3-031B-401C-EE1E-7F05A72A38CC}"/>
              </a:ext>
            </a:extLst>
          </p:cNvPr>
          <p:cNvPicPr>
            <a:picLocks noChangeAspect="1"/>
          </p:cNvPicPr>
          <p:nvPr/>
        </p:nvPicPr>
        <p:blipFill>
          <a:blip r:embed="rId6"/>
          <a:stretch>
            <a:fillRect/>
          </a:stretch>
        </p:blipFill>
        <p:spPr>
          <a:xfrm>
            <a:off x="2491740" y="1283033"/>
            <a:ext cx="7147722" cy="5037323"/>
          </a:xfrm>
          <a:prstGeom prst="rect">
            <a:avLst/>
          </a:prstGeom>
        </p:spPr>
      </p:pic>
      <p:pic>
        <p:nvPicPr>
          <p:cNvPr id="5" name="08- Resentments form">
            <a:hlinkClick r:id="" action="ppaction://media"/>
            <a:extLst>
              <a:ext uri="{FF2B5EF4-FFF2-40B4-BE49-F238E27FC236}">
                <a16:creationId xmlns:a16="http://schemas.microsoft.com/office/drawing/2014/main" id="{D4B8E664-AC01-5D41-6601-6B94C64A539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75925" y="595473"/>
            <a:ext cx="487363" cy="487363"/>
          </a:xfrm>
          <a:prstGeom prst="rect">
            <a:avLst/>
          </a:prstGeom>
        </p:spPr>
      </p:pic>
    </p:spTree>
    <p:extLst>
      <p:ext uri="{BB962C8B-B14F-4D97-AF65-F5344CB8AC3E}">
        <p14:creationId xmlns:p14="http://schemas.microsoft.com/office/powerpoint/2010/main" val="191143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5">
            <a:extLst>
              <a:ext uri="{FF2B5EF4-FFF2-40B4-BE49-F238E27FC236}">
                <a16:creationId xmlns:a16="http://schemas.microsoft.com/office/drawing/2014/main" id="{44A131C1-14FD-B8AE-EA1E-4CADB06C9CFC}"/>
              </a:ext>
            </a:extLst>
          </p:cNvPr>
          <p:cNvSpPr txBox="1">
            <a:spLocks/>
          </p:cNvSpPr>
          <p:nvPr/>
        </p:nvSpPr>
        <p:spPr>
          <a:xfrm>
            <a:off x="380592" y="286183"/>
            <a:ext cx="11430815" cy="931418"/>
          </a:xfrm>
          <a:prstGeom prst="rect">
            <a:avLst/>
          </a:prstGeom>
          <a:solidFill>
            <a:schemeClr val="accent1"/>
          </a:solid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2800" dirty="0">
                <a:hlinkClick r:id="rId2"/>
              </a:rPr>
              <a:t>HOW IT WORKS</a:t>
            </a:r>
            <a:r>
              <a:rPr lang="en-US" sz="2800" dirty="0"/>
              <a:t> - </a:t>
            </a:r>
            <a:r>
              <a:rPr lang="en-US" sz="2800" dirty="0">
                <a:hlinkClick r:id="rId3"/>
              </a:rPr>
              <a:t>STEP 4 (Part 1)</a:t>
            </a:r>
            <a:br>
              <a:rPr lang="en-US" sz="2800" dirty="0"/>
            </a:br>
            <a:r>
              <a:rPr lang="en-US" sz="2800" dirty="0">
                <a:solidFill>
                  <a:schemeClr val="bg1"/>
                </a:solidFill>
              </a:rPr>
              <a:t>How it Works –Review of Resentment</a:t>
            </a:r>
            <a:endParaRPr lang="en-US" sz="2800" dirty="0"/>
          </a:p>
        </p:txBody>
      </p:sp>
      <p:pic>
        <p:nvPicPr>
          <p:cNvPr id="8" name="Picture 7">
            <a:extLst>
              <a:ext uri="{FF2B5EF4-FFF2-40B4-BE49-F238E27FC236}">
                <a16:creationId xmlns:a16="http://schemas.microsoft.com/office/drawing/2014/main" id="{B1FF4481-7D90-BD97-7EA2-B18426B978D4}"/>
              </a:ext>
            </a:extLst>
          </p:cNvPr>
          <p:cNvPicPr>
            <a:picLocks noChangeAspect="1"/>
          </p:cNvPicPr>
          <p:nvPr/>
        </p:nvPicPr>
        <p:blipFill>
          <a:blip r:embed="rId4"/>
          <a:stretch>
            <a:fillRect/>
          </a:stretch>
        </p:blipFill>
        <p:spPr>
          <a:xfrm>
            <a:off x="3935392" y="1388001"/>
            <a:ext cx="5395578" cy="5096883"/>
          </a:xfrm>
          <a:prstGeom prst="rect">
            <a:avLst/>
          </a:prstGeom>
        </p:spPr>
      </p:pic>
    </p:spTree>
    <p:extLst>
      <p:ext uri="{BB962C8B-B14F-4D97-AF65-F5344CB8AC3E}">
        <p14:creationId xmlns:p14="http://schemas.microsoft.com/office/powerpoint/2010/main" val="471366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83000">
              <a:schemeClr val="accent1">
                <a:lumMod val="45000"/>
                <a:lumOff val="55000"/>
              </a:schemeClr>
            </a:gs>
            <a:gs pos="100000">
              <a:schemeClr val="accent1">
                <a:lumMod val="30000"/>
                <a:lumOff val="70000"/>
              </a:schemeClr>
            </a:gs>
          </a:gsLst>
          <a:lin ang="10800000" scaled="1"/>
        </a:gradFill>
        <a:effectLst/>
      </p:bgPr>
    </p:bg>
    <p:spTree>
      <p:nvGrpSpPr>
        <p:cNvPr id="1" name=""/>
        <p:cNvGrpSpPr/>
        <p:nvPr/>
      </p:nvGrpSpPr>
      <p:grpSpPr>
        <a:xfrm>
          <a:off x="0" y="0"/>
          <a:ext cx="0" cy="0"/>
          <a:chOff x="0" y="0"/>
          <a:chExt cx="0" cy="0"/>
        </a:xfrm>
      </p:grpSpPr>
      <p:sp>
        <p:nvSpPr>
          <p:cNvPr id="2" name="Subtitle 5">
            <a:extLst>
              <a:ext uri="{FF2B5EF4-FFF2-40B4-BE49-F238E27FC236}">
                <a16:creationId xmlns:a16="http://schemas.microsoft.com/office/drawing/2014/main" id="{D758467C-1AD3-7272-61BC-0DB513218EE1}"/>
              </a:ext>
            </a:extLst>
          </p:cNvPr>
          <p:cNvSpPr txBox="1">
            <a:spLocks/>
          </p:cNvSpPr>
          <p:nvPr/>
        </p:nvSpPr>
        <p:spPr>
          <a:xfrm>
            <a:off x="380592" y="13279"/>
            <a:ext cx="11430815" cy="931418"/>
          </a:xfrm>
          <a:prstGeom prst="rect">
            <a:avLst/>
          </a:prstGeom>
          <a:solidFill>
            <a:schemeClr val="accent1"/>
          </a:solid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2800" dirty="0">
                <a:hlinkClick r:id="rId3"/>
              </a:rPr>
              <a:t>HOW IT WORKS</a:t>
            </a:r>
            <a:r>
              <a:rPr lang="en-US" sz="2800" dirty="0"/>
              <a:t> - </a:t>
            </a:r>
            <a:r>
              <a:rPr lang="en-US" sz="2800" dirty="0">
                <a:hlinkClick r:id="rId4"/>
              </a:rPr>
              <a:t>STEP 4 (Part 1)</a:t>
            </a:r>
            <a:br>
              <a:rPr lang="en-US" sz="2800" dirty="0"/>
            </a:br>
            <a:r>
              <a:rPr lang="en-US" sz="2800" dirty="0">
                <a:solidFill>
                  <a:schemeClr val="bg1"/>
                </a:solidFill>
              </a:rPr>
              <a:t>How it Works –Resentment Form (Column 1)</a:t>
            </a:r>
            <a:endParaRPr lang="en-US" sz="2800" dirty="0"/>
          </a:p>
        </p:txBody>
      </p:sp>
      <p:sp>
        <p:nvSpPr>
          <p:cNvPr id="4" name="TextBox 3">
            <a:extLst>
              <a:ext uri="{FF2B5EF4-FFF2-40B4-BE49-F238E27FC236}">
                <a16:creationId xmlns:a16="http://schemas.microsoft.com/office/drawing/2014/main" id="{6293642A-7106-0797-EC14-962FAAF084EE}"/>
              </a:ext>
            </a:extLst>
          </p:cNvPr>
          <p:cNvSpPr txBox="1"/>
          <p:nvPr/>
        </p:nvSpPr>
        <p:spPr>
          <a:xfrm>
            <a:off x="580073" y="1513046"/>
            <a:ext cx="5304912" cy="4154984"/>
          </a:xfrm>
          <a:prstGeom prst="rect">
            <a:avLst/>
          </a:prstGeom>
          <a:noFill/>
        </p:spPr>
        <p:txBody>
          <a:bodyPr wrap="square">
            <a:spAutoFit/>
          </a:bodyPr>
          <a:lstStyle/>
          <a:p>
            <a:r>
              <a:rPr lang="en-US" sz="2400" b="1" dirty="0">
                <a:solidFill>
                  <a:srgbClr val="FFFFFF"/>
                </a:solidFill>
                <a:hlinkClick r:id="rId3"/>
              </a:rPr>
              <a:t>AA Big Book – How it Works - Page 65</a:t>
            </a:r>
            <a:endParaRPr lang="en-US" sz="2400" b="1" dirty="0">
              <a:solidFill>
                <a:srgbClr val="FFFFFF"/>
              </a:solidFill>
            </a:endParaRPr>
          </a:p>
          <a:p>
            <a:pPr lvl="1"/>
            <a:r>
              <a:rPr lang="en-US" sz="2400" i="1" dirty="0"/>
              <a:t>“In dealing with resentments we set them on paper. </a:t>
            </a:r>
          </a:p>
          <a:p>
            <a:pPr lvl="1"/>
            <a:endParaRPr lang="en-US" sz="2400" i="1" dirty="0"/>
          </a:p>
          <a:p>
            <a:pPr lvl="1"/>
            <a:r>
              <a:rPr lang="en-US" sz="2400" b="1" i="1" dirty="0"/>
              <a:t>We listed people, institutions or</a:t>
            </a:r>
          </a:p>
          <a:p>
            <a:pPr lvl="1"/>
            <a:r>
              <a:rPr lang="en-US" sz="2400" b="1" i="1" dirty="0"/>
              <a:t>principles with whom we were angry.”</a:t>
            </a:r>
            <a:r>
              <a:rPr lang="en-US" sz="2400" i="1" dirty="0"/>
              <a:t> (Complete Column 1 from top to bottom. </a:t>
            </a:r>
          </a:p>
          <a:p>
            <a:endParaRPr lang="en-US" sz="2400" dirty="0"/>
          </a:p>
          <a:p>
            <a:r>
              <a:rPr lang="en-US" sz="2400" b="1" dirty="0"/>
              <a:t>Do nothing on Columns 2, 3,4 or 5 until Column 1 is complete.)</a:t>
            </a:r>
          </a:p>
        </p:txBody>
      </p:sp>
      <p:pic>
        <p:nvPicPr>
          <p:cNvPr id="6" name="Picture 5">
            <a:extLst>
              <a:ext uri="{FF2B5EF4-FFF2-40B4-BE49-F238E27FC236}">
                <a16:creationId xmlns:a16="http://schemas.microsoft.com/office/drawing/2014/main" id="{2F5363FF-FCD3-320B-DBCC-6B1ED85A70AC}"/>
              </a:ext>
            </a:extLst>
          </p:cNvPr>
          <p:cNvPicPr>
            <a:picLocks noChangeAspect="1"/>
          </p:cNvPicPr>
          <p:nvPr/>
        </p:nvPicPr>
        <p:blipFill>
          <a:blip r:embed="rId5"/>
          <a:stretch>
            <a:fillRect/>
          </a:stretch>
        </p:blipFill>
        <p:spPr>
          <a:xfrm>
            <a:off x="7280910" y="1055202"/>
            <a:ext cx="3036659" cy="5733393"/>
          </a:xfrm>
          <a:prstGeom prst="rect">
            <a:avLst/>
          </a:prstGeom>
        </p:spPr>
      </p:pic>
      <p:sp>
        <p:nvSpPr>
          <p:cNvPr id="7" name="TextBox 6">
            <a:extLst>
              <a:ext uri="{FF2B5EF4-FFF2-40B4-BE49-F238E27FC236}">
                <a16:creationId xmlns:a16="http://schemas.microsoft.com/office/drawing/2014/main" id="{8705D820-71C5-F3D2-18E5-5AE771B04A70}"/>
              </a:ext>
            </a:extLst>
          </p:cNvPr>
          <p:cNvSpPr txBox="1"/>
          <p:nvPr/>
        </p:nvSpPr>
        <p:spPr>
          <a:xfrm>
            <a:off x="7599089" y="2074557"/>
            <a:ext cx="2400300" cy="584775"/>
          </a:xfrm>
          <a:prstGeom prst="rect">
            <a:avLst/>
          </a:prstGeom>
          <a:noFill/>
        </p:spPr>
        <p:txBody>
          <a:bodyPr wrap="square" rtlCol="0">
            <a:spAutoFit/>
          </a:bodyPr>
          <a:lstStyle/>
          <a:p>
            <a:r>
              <a:rPr lang="en-US" sz="3200" dirty="0"/>
              <a:t>Mr. Brown</a:t>
            </a:r>
          </a:p>
        </p:txBody>
      </p:sp>
      <p:sp>
        <p:nvSpPr>
          <p:cNvPr id="8" name="TextBox 7">
            <a:extLst>
              <a:ext uri="{FF2B5EF4-FFF2-40B4-BE49-F238E27FC236}">
                <a16:creationId xmlns:a16="http://schemas.microsoft.com/office/drawing/2014/main" id="{F41DEE31-D9FD-6756-BE31-3CA982E6FCE0}"/>
              </a:ext>
            </a:extLst>
          </p:cNvPr>
          <p:cNvSpPr txBox="1"/>
          <p:nvPr/>
        </p:nvSpPr>
        <p:spPr>
          <a:xfrm>
            <a:off x="7599089" y="2844225"/>
            <a:ext cx="2400300" cy="584775"/>
          </a:xfrm>
          <a:prstGeom prst="rect">
            <a:avLst/>
          </a:prstGeom>
          <a:noFill/>
        </p:spPr>
        <p:txBody>
          <a:bodyPr wrap="square" rtlCol="0">
            <a:spAutoFit/>
          </a:bodyPr>
          <a:lstStyle/>
          <a:p>
            <a:r>
              <a:rPr lang="en-US" sz="3200" dirty="0"/>
              <a:t>Mrs. Jones</a:t>
            </a:r>
          </a:p>
        </p:txBody>
      </p:sp>
      <p:sp>
        <p:nvSpPr>
          <p:cNvPr id="9" name="TextBox 8">
            <a:extLst>
              <a:ext uri="{FF2B5EF4-FFF2-40B4-BE49-F238E27FC236}">
                <a16:creationId xmlns:a16="http://schemas.microsoft.com/office/drawing/2014/main" id="{E77C613C-D0FA-261A-03EC-CDF5E8ACF54A}"/>
              </a:ext>
            </a:extLst>
          </p:cNvPr>
          <p:cNvSpPr txBox="1"/>
          <p:nvPr/>
        </p:nvSpPr>
        <p:spPr>
          <a:xfrm>
            <a:off x="7599088" y="3613893"/>
            <a:ext cx="2562181" cy="584775"/>
          </a:xfrm>
          <a:prstGeom prst="rect">
            <a:avLst/>
          </a:prstGeom>
          <a:noFill/>
        </p:spPr>
        <p:txBody>
          <a:bodyPr wrap="square" rtlCol="0">
            <a:spAutoFit/>
          </a:bodyPr>
          <a:lstStyle/>
          <a:p>
            <a:r>
              <a:rPr lang="en-US" sz="3200" dirty="0"/>
              <a:t>My Employer</a:t>
            </a:r>
          </a:p>
        </p:txBody>
      </p:sp>
      <p:sp>
        <p:nvSpPr>
          <p:cNvPr id="10" name="TextBox 9">
            <a:extLst>
              <a:ext uri="{FF2B5EF4-FFF2-40B4-BE49-F238E27FC236}">
                <a16:creationId xmlns:a16="http://schemas.microsoft.com/office/drawing/2014/main" id="{FE551FD5-C0E2-AE6A-DFB5-5E76F3C00DA2}"/>
              </a:ext>
            </a:extLst>
          </p:cNvPr>
          <p:cNvSpPr txBox="1"/>
          <p:nvPr/>
        </p:nvSpPr>
        <p:spPr>
          <a:xfrm>
            <a:off x="7599089" y="4518247"/>
            <a:ext cx="2400300" cy="584775"/>
          </a:xfrm>
          <a:prstGeom prst="rect">
            <a:avLst/>
          </a:prstGeom>
          <a:noFill/>
        </p:spPr>
        <p:txBody>
          <a:bodyPr wrap="square" rtlCol="0">
            <a:spAutoFit/>
          </a:bodyPr>
          <a:lstStyle/>
          <a:p>
            <a:r>
              <a:rPr lang="en-US" sz="3200" dirty="0"/>
              <a:t>My Wife</a:t>
            </a:r>
          </a:p>
        </p:txBody>
      </p:sp>
    </p:spTree>
    <p:extLst>
      <p:ext uri="{BB962C8B-B14F-4D97-AF65-F5344CB8AC3E}">
        <p14:creationId xmlns:p14="http://schemas.microsoft.com/office/powerpoint/2010/main" val="24688745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055AA7"/>
        </a:solidFill>
        <a:effectLst/>
      </p:bgPr>
    </p:bg>
    <p:spTree>
      <p:nvGrpSpPr>
        <p:cNvPr id="1" name=""/>
        <p:cNvGrpSpPr/>
        <p:nvPr/>
      </p:nvGrpSpPr>
      <p:grpSpPr>
        <a:xfrm>
          <a:off x="0" y="0"/>
          <a:ext cx="0" cy="0"/>
          <a:chOff x="0" y="0"/>
          <a:chExt cx="0" cy="0"/>
        </a:xfrm>
      </p:grpSpPr>
      <p:sp>
        <p:nvSpPr>
          <p:cNvPr id="2" name="Subtitle 5">
            <a:extLst>
              <a:ext uri="{FF2B5EF4-FFF2-40B4-BE49-F238E27FC236}">
                <a16:creationId xmlns:a16="http://schemas.microsoft.com/office/drawing/2014/main" id="{D758467C-1AD3-7272-61BC-0DB513218EE1}"/>
              </a:ext>
            </a:extLst>
          </p:cNvPr>
          <p:cNvSpPr txBox="1">
            <a:spLocks/>
          </p:cNvSpPr>
          <p:nvPr/>
        </p:nvSpPr>
        <p:spPr>
          <a:xfrm>
            <a:off x="380592" y="13279"/>
            <a:ext cx="11689488" cy="883859"/>
          </a:xfrm>
          <a:prstGeom prst="rect">
            <a:avLst/>
          </a:prstGeom>
          <a:no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2800" dirty="0">
                <a:hlinkClick r:id="rId4"/>
              </a:rPr>
              <a:t>HOW IT WORKS</a:t>
            </a:r>
            <a:r>
              <a:rPr lang="en-US" sz="2800" dirty="0"/>
              <a:t> - </a:t>
            </a:r>
            <a:r>
              <a:rPr lang="en-US" sz="2800" dirty="0">
                <a:hlinkClick r:id="rId5"/>
              </a:rPr>
              <a:t>STEP 4 (Part 1)</a:t>
            </a:r>
            <a:br>
              <a:rPr lang="en-US" sz="2800" dirty="0"/>
            </a:br>
            <a:r>
              <a:rPr lang="en-US" sz="2800" dirty="0">
                <a:solidFill>
                  <a:schemeClr val="bg1"/>
                </a:solidFill>
              </a:rPr>
              <a:t>How it Works –Resentment Form (Columns 1, 2, and 3)</a:t>
            </a:r>
            <a:endParaRPr lang="en-US" sz="2800" dirty="0"/>
          </a:p>
        </p:txBody>
      </p:sp>
      <p:sp>
        <p:nvSpPr>
          <p:cNvPr id="5" name="TextBox 4">
            <a:extLst>
              <a:ext uri="{FF2B5EF4-FFF2-40B4-BE49-F238E27FC236}">
                <a16:creationId xmlns:a16="http://schemas.microsoft.com/office/drawing/2014/main" id="{B2DD201C-879C-6985-906E-85DCEA7C29A1}"/>
              </a:ext>
            </a:extLst>
          </p:cNvPr>
          <p:cNvSpPr txBox="1"/>
          <p:nvPr/>
        </p:nvSpPr>
        <p:spPr>
          <a:xfrm>
            <a:off x="137160" y="1445081"/>
            <a:ext cx="2983230" cy="4893647"/>
          </a:xfrm>
          <a:prstGeom prst="rect">
            <a:avLst/>
          </a:prstGeom>
          <a:solidFill>
            <a:schemeClr val="bg2">
              <a:alpha val="65000"/>
            </a:schemeClr>
          </a:solidFill>
        </p:spPr>
        <p:txBody>
          <a:bodyPr wrap="square">
            <a:spAutoFit/>
          </a:bodyPr>
          <a:lstStyle/>
          <a:p>
            <a:r>
              <a:rPr lang="en-US" sz="2400" b="1" dirty="0">
                <a:solidFill>
                  <a:srgbClr val="FFFFFF"/>
                </a:solidFill>
                <a:hlinkClick r:id="rId4"/>
              </a:rPr>
              <a:t>AA Big Book – How it Works - Page 65</a:t>
            </a:r>
            <a:endParaRPr lang="en-US" sz="2400" b="1" dirty="0">
              <a:solidFill>
                <a:srgbClr val="FFFFFF"/>
              </a:solidFill>
            </a:endParaRPr>
          </a:p>
          <a:p>
            <a:pPr lvl="1"/>
            <a:r>
              <a:rPr lang="en-US" sz="2400" b="1" i="1" u="none" strike="noStrike" baseline="0" dirty="0">
                <a:solidFill>
                  <a:srgbClr val="000000"/>
                </a:solidFill>
              </a:rPr>
              <a:t>“We ask ourselves why we were angry.”</a:t>
            </a:r>
          </a:p>
          <a:p>
            <a:endParaRPr lang="en-US" sz="2400" b="1" dirty="0">
              <a:solidFill>
                <a:srgbClr val="000000"/>
              </a:solidFill>
            </a:endParaRPr>
          </a:p>
          <a:p>
            <a:r>
              <a:rPr lang="en-US" sz="2400" b="0" i="0" u="none" strike="noStrike" baseline="0" dirty="0">
                <a:solidFill>
                  <a:srgbClr val="000000"/>
                </a:solidFill>
              </a:rPr>
              <a:t>(Complete Column 2 from top to bottom.</a:t>
            </a:r>
          </a:p>
          <a:p>
            <a:endParaRPr lang="en-US" sz="2400" dirty="0">
              <a:solidFill>
                <a:srgbClr val="000000"/>
              </a:solidFill>
            </a:endParaRPr>
          </a:p>
          <a:p>
            <a:r>
              <a:rPr lang="en-US" sz="2400" b="0" i="0" u="none" strike="noStrike" baseline="0" dirty="0">
                <a:solidFill>
                  <a:srgbClr val="000000"/>
                </a:solidFill>
              </a:rPr>
              <a:t>Do nothing on Columns 3,4 or 5 until Column 2 is complete.) </a:t>
            </a:r>
            <a:endParaRPr lang="en-US" sz="2400" dirty="0"/>
          </a:p>
        </p:txBody>
      </p:sp>
      <p:pic>
        <p:nvPicPr>
          <p:cNvPr id="12" name="Picture 11">
            <a:extLst>
              <a:ext uri="{FF2B5EF4-FFF2-40B4-BE49-F238E27FC236}">
                <a16:creationId xmlns:a16="http://schemas.microsoft.com/office/drawing/2014/main" id="{25D7A3D6-3D54-2102-CCE7-C73B1F86F01E}"/>
              </a:ext>
            </a:extLst>
          </p:cNvPr>
          <p:cNvPicPr>
            <a:picLocks noChangeAspect="1"/>
          </p:cNvPicPr>
          <p:nvPr/>
        </p:nvPicPr>
        <p:blipFill>
          <a:blip r:embed="rId6"/>
          <a:stretch>
            <a:fillRect/>
          </a:stretch>
        </p:blipFill>
        <p:spPr>
          <a:xfrm>
            <a:off x="3120390" y="997311"/>
            <a:ext cx="8691017" cy="5789188"/>
          </a:xfrm>
          <a:prstGeom prst="rect">
            <a:avLst/>
          </a:prstGeom>
        </p:spPr>
      </p:pic>
      <p:sp>
        <p:nvSpPr>
          <p:cNvPr id="7" name="TextBox 6">
            <a:extLst>
              <a:ext uri="{FF2B5EF4-FFF2-40B4-BE49-F238E27FC236}">
                <a16:creationId xmlns:a16="http://schemas.microsoft.com/office/drawing/2014/main" id="{8705D820-71C5-F3D2-18E5-5AE771B04A70}"/>
              </a:ext>
            </a:extLst>
          </p:cNvPr>
          <p:cNvSpPr txBox="1"/>
          <p:nvPr/>
        </p:nvSpPr>
        <p:spPr>
          <a:xfrm>
            <a:off x="4221522" y="1865420"/>
            <a:ext cx="2400300" cy="584775"/>
          </a:xfrm>
          <a:prstGeom prst="rect">
            <a:avLst/>
          </a:prstGeom>
          <a:noFill/>
        </p:spPr>
        <p:txBody>
          <a:bodyPr wrap="square" rtlCol="0">
            <a:spAutoFit/>
          </a:bodyPr>
          <a:lstStyle/>
          <a:p>
            <a:r>
              <a:rPr lang="en-US" sz="3200" dirty="0">
                <a:solidFill>
                  <a:schemeClr val="bg1">
                    <a:lumMod val="75000"/>
                  </a:schemeClr>
                </a:solidFill>
              </a:rPr>
              <a:t>Mr. Brown</a:t>
            </a:r>
          </a:p>
        </p:txBody>
      </p:sp>
      <p:sp>
        <p:nvSpPr>
          <p:cNvPr id="8" name="TextBox 7">
            <a:extLst>
              <a:ext uri="{FF2B5EF4-FFF2-40B4-BE49-F238E27FC236}">
                <a16:creationId xmlns:a16="http://schemas.microsoft.com/office/drawing/2014/main" id="{F41DEE31-D9FD-6756-BE31-3CA982E6FCE0}"/>
              </a:ext>
            </a:extLst>
          </p:cNvPr>
          <p:cNvSpPr txBox="1"/>
          <p:nvPr/>
        </p:nvSpPr>
        <p:spPr>
          <a:xfrm>
            <a:off x="4221522" y="2782209"/>
            <a:ext cx="2400300" cy="584775"/>
          </a:xfrm>
          <a:prstGeom prst="rect">
            <a:avLst/>
          </a:prstGeom>
          <a:noFill/>
        </p:spPr>
        <p:txBody>
          <a:bodyPr wrap="square" rtlCol="0">
            <a:spAutoFit/>
          </a:bodyPr>
          <a:lstStyle/>
          <a:p>
            <a:r>
              <a:rPr lang="en-US" sz="3200" dirty="0">
                <a:solidFill>
                  <a:schemeClr val="bg1">
                    <a:lumMod val="75000"/>
                  </a:schemeClr>
                </a:solidFill>
              </a:rPr>
              <a:t>Mrs. Jones</a:t>
            </a:r>
          </a:p>
        </p:txBody>
      </p:sp>
      <p:sp>
        <p:nvSpPr>
          <p:cNvPr id="9" name="TextBox 8">
            <a:extLst>
              <a:ext uri="{FF2B5EF4-FFF2-40B4-BE49-F238E27FC236}">
                <a16:creationId xmlns:a16="http://schemas.microsoft.com/office/drawing/2014/main" id="{E77C613C-D0FA-261A-03EC-CDF5E8ACF54A}"/>
              </a:ext>
            </a:extLst>
          </p:cNvPr>
          <p:cNvSpPr txBox="1"/>
          <p:nvPr/>
        </p:nvSpPr>
        <p:spPr>
          <a:xfrm>
            <a:off x="4221522" y="3556473"/>
            <a:ext cx="2562181" cy="584775"/>
          </a:xfrm>
          <a:prstGeom prst="rect">
            <a:avLst/>
          </a:prstGeom>
          <a:noFill/>
        </p:spPr>
        <p:txBody>
          <a:bodyPr wrap="square" rtlCol="0">
            <a:spAutoFit/>
          </a:bodyPr>
          <a:lstStyle/>
          <a:p>
            <a:r>
              <a:rPr lang="en-US" sz="3200" dirty="0">
                <a:solidFill>
                  <a:schemeClr val="bg1">
                    <a:lumMod val="75000"/>
                  </a:schemeClr>
                </a:solidFill>
              </a:rPr>
              <a:t>My Employer</a:t>
            </a:r>
          </a:p>
        </p:txBody>
      </p:sp>
      <p:sp>
        <p:nvSpPr>
          <p:cNvPr id="10" name="TextBox 9">
            <a:extLst>
              <a:ext uri="{FF2B5EF4-FFF2-40B4-BE49-F238E27FC236}">
                <a16:creationId xmlns:a16="http://schemas.microsoft.com/office/drawing/2014/main" id="{FE551FD5-C0E2-AE6A-DFB5-5E76F3C00DA2}"/>
              </a:ext>
            </a:extLst>
          </p:cNvPr>
          <p:cNvSpPr txBox="1"/>
          <p:nvPr/>
        </p:nvSpPr>
        <p:spPr>
          <a:xfrm>
            <a:off x="4221522" y="4499139"/>
            <a:ext cx="2400300" cy="584775"/>
          </a:xfrm>
          <a:prstGeom prst="rect">
            <a:avLst/>
          </a:prstGeom>
          <a:noFill/>
        </p:spPr>
        <p:txBody>
          <a:bodyPr wrap="square" rtlCol="0">
            <a:spAutoFit/>
          </a:bodyPr>
          <a:lstStyle/>
          <a:p>
            <a:r>
              <a:rPr lang="en-US" sz="3200" dirty="0">
                <a:solidFill>
                  <a:schemeClr val="bg1">
                    <a:lumMod val="75000"/>
                  </a:schemeClr>
                </a:solidFill>
              </a:rPr>
              <a:t>My Wife</a:t>
            </a:r>
          </a:p>
        </p:txBody>
      </p:sp>
      <p:sp>
        <p:nvSpPr>
          <p:cNvPr id="14" name="TextBox 13">
            <a:extLst>
              <a:ext uri="{FF2B5EF4-FFF2-40B4-BE49-F238E27FC236}">
                <a16:creationId xmlns:a16="http://schemas.microsoft.com/office/drawing/2014/main" id="{ABD30392-7829-F5D7-E699-BF549572E890}"/>
              </a:ext>
            </a:extLst>
          </p:cNvPr>
          <p:cNvSpPr txBox="1"/>
          <p:nvPr/>
        </p:nvSpPr>
        <p:spPr>
          <a:xfrm>
            <a:off x="7317061" y="1775916"/>
            <a:ext cx="4346686" cy="923330"/>
          </a:xfrm>
          <a:prstGeom prst="rect">
            <a:avLst/>
          </a:prstGeom>
          <a:noFill/>
        </p:spPr>
        <p:txBody>
          <a:bodyPr wrap="square">
            <a:spAutoFit/>
          </a:bodyPr>
          <a:lstStyle/>
          <a:p>
            <a:r>
              <a:rPr lang="en-US" b="1" dirty="0">
                <a:solidFill>
                  <a:schemeClr val="bg2">
                    <a:lumMod val="50000"/>
                  </a:schemeClr>
                </a:solidFill>
              </a:rPr>
              <a:t>His attention to my wife.</a:t>
            </a:r>
          </a:p>
          <a:p>
            <a:r>
              <a:rPr lang="en-US" b="1" dirty="0">
                <a:solidFill>
                  <a:schemeClr val="bg2">
                    <a:lumMod val="50000"/>
                  </a:schemeClr>
                </a:solidFill>
              </a:rPr>
              <a:t>Told my wife of my mistress.</a:t>
            </a:r>
          </a:p>
          <a:p>
            <a:r>
              <a:rPr lang="en-US" b="1" dirty="0">
                <a:solidFill>
                  <a:schemeClr val="bg2">
                    <a:lumMod val="50000"/>
                  </a:schemeClr>
                </a:solidFill>
              </a:rPr>
              <a:t>Brown may get my job at the office.</a:t>
            </a:r>
          </a:p>
        </p:txBody>
      </p:sp>
      <p:sp>
        <p:nvSpPr>
          <p:cNvPr id="16" name="TextBox 15">
            <a:extLst>
              <a:ext uri="{FF2B5EF4-FFF2-40B4-BE49-F238E27FC236}">
                <a16:creationId xmlns:a16="http://schemas.microsoft.com/office/drawing/2014/main" id="{EA135912-8C81-6938-E2B0-AF8977C549EC}"/>
              </a:ext>
            </a:extLst>
          </p:cNvPr>
          <p:cNvSpPr txBox="1"/>
          <p:nvPr/>
        </p:nvSpPr>
        <p:spPr>
          <a:xfrm>
            <a:off x="7317061" y="2599723"/>
            <a:ext cx="4279967" cy="923330"/>
          </a:xfrm>
          <a:prstGeom prst="rect">
            <a:avLst/>
          </a:prstGeom>
          <a:noFill/>
        </p:spPr>
        <p:txBody>
          <a:bodyPr wrap="square">
            <a:spAutoFit/>
          </a:bodyPr>
          <a:lstStyle/>
          <a:p>
            <a:r>
              <a:rPr lang="en-US" b="1" dirty="0"/>
              <a:t>She’s a nut—she snubbed me. She committed her husband for drinking. He’s my friend. She’s a gossip.</a:t>
            </a:r>
          </a:p>
        </p:txBody>
      </p:sp>
      <p:sp>
        <p:nvSpPr>
          <p:cNvPr id="18" name="TextBox 17">
            <a:extLst>
              <a:ext uri="{FF2B5EF4-FFF2-40B4-BE49-F238E27FC236}">
                <a16:creationId xmlns:a16="http://schemas.microsoft.com/office/drawing/2014/main" id="{9F466624-B42A-4092-60CE-57C2FBD52856}"/>
              </a:ext>
            </a:extLst>
          </p:cNvPr>
          <p:cNvSpPr txBox="1"/>
          <p:nvPr/>
        </p:nvSpPr>
        <p:spPr>
          <a:xfrm>
            <a:off x="7317061" y="3469181"/>
            <a:ext cx="4346686" cy="923330"/>
          </a:xfrm>
          <a:prstGeom prst="rect">
            <a:avLst/>
          </a:prstGeom>
          <a:noFill/>
        </p:spPr>
        <p:txBody>
          <a:bodyPr wrap="square">
            <a:spAutoFit/>
          </a:bodyPr>
          <a:lstStyle/>
          <a:p>
            <a:r>
              <a:rPr lang="en-US" b="1" dirty="0">
                <a:solidFill>
                  <a:schemeClr val="bg2">
                    <a:lumMod val="50000"/>
                  </a:schemeClr>
                </a:solidFill>
              </a:rPr>
              <a:t>Unreasonable—Unjust—Overbearing—Threatens to fire me for drinking and padding my expense account.</a:t>
            </a:r>
          </a:p>
        </p:txBody>
      </p:sp>
      <p:sp>
        <p:nvSpPr>
          <p:cNvPr id="20" name="TextBox 19">
            <a:extLst>
              <a:ext uri="{FF2B5EF4-FFF2-40B4-BE49-F238E27FC236}">
                <a16:creationId xmlns:a16="http://schemas.microsoft.com/office/drawing/2014/main" id="{24BAE300-0579-D8E7-62D8-C70C8AEB18E4}"/>
              </a:ext>
            </a:extLst>
          </p:cNvPr>
          <p:cNvSpPr txBox="1"/>
          <p:nvPr/>
        </p:nvSpPr>
        <p:spPr>
          <a:xfrm>
            <a:off x="7317061" y="4437583"/>
            <a:ext cx="4346686" cy="646331"/>
          </a:xfrm>
          <a:prstGeom prst="rect">
            <a:avLst/>
          </a:prstGeom>
          <a:noFill/>
        </p:spPr>
        <p:txBody>
          <a:bodyPr wrap="square">
            <a:spAutoFit/>
          </a:bodyPr>
          <a:lstStyle/>
          <a:p>
            <a:r>
              <a:rPr lang="en-US" b="1" dirty="0"/>
              <a:t>Misunderstands and nags. Likes Brown. Wants house put in her name.</a:t>
            </a:r>
          </a:p>
        </p:txBody>
      </p:sp>
      <p:pic>
        <p:nvPicPr>
          <p:cNvPr id="21" name="09 Column 2">
            <a:hlinkClick r:id="" action="ppaction://media"/>
            <a:extLst>
              <a:ext uri="{FF2B5EF4-FFF2-40B4-BE49-F238E27FC236}">
                <a16:creationId xmlns:a16="http://schemas.microsoft.com/office/drawing/2014/main" id="{7C777A8C-A42B-1F0E-B203-5838026DA17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46722" y="335864"/>
            <a:ext cx="487363" cy="487363"/>
          </a:xfrm>
          <a:prstGeom prst="rect">
            <a:avLst/>
          </a:prstGeom>
        </p:spPr>
      </p:pic>
    </p:spTree>
    <p:extLst>
      <p:ext uri="{BB962C8B-B14F-4D97-AF65-F5344CB8AC3E}">
        <p14:creationId xmlns:p14="http://schemas.microsoft.com/office/powerpoint/2010/main" val="182438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012881-AF11-7FC7-66D4-DED89E5FCD92}"/>
              </a:ext>
            </a:extLst>
          </p:cNvPr>
          <p:cNvSpPr>
            <a:spLocks noGrp="1"/>
          </p:cNvSpPr>
          <p:nvPr>
            <p:ph type="ctrTitle"/>
          </p:nvPr>
        </p:nvSpPr>
        <p:spPr/>
        <p:txBody>
          <a:bodyPr>
            <a:normAutofit/>
          </a:bodyPr>
          <a:lstStyle/>
          <a:p>
            <a:r>
              <a:rPr lang="en-US" dirty="0"/>
              <a:t>messages from the surrender school Board</a:t>
            </a:r>
          </a:p>
        </p:txBody>
      </p:sp>
    </p:spTree>
    <p:extLst>
      <p:ext uri="{BB962C8B-B14F-4D97-AF65-F5344CB8AC3E}">
        <p14:creationId xmlns:p14="http://schemas.microsoft.com/office/powerpoint/2010/main" val="24608459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08110F-199B-1B1D-2A43-996AD44E6E12}"/>
              </a:ext>
            </a:extLst>
          </p:cNvPr>
          <p:cNvSpPr txBox="1"/>
          <p:nvPr/>
        </p:nvSpPr>
        <p:spPr>
          <a:xfrm>
            <a:off x="608020" y="1900536"/>
            <a:ext cx="6742349" cy="4401205"/>
          </a:xfrm>
          <a:prstGeom prst="rect">
            <a:avLst/>
          </a:prstGeom>
          <a:gradFill>
            <a:gsLst>
              <a:gs pos="0">
                <a:schemeClr val="accent1">
                  <a:lumMod val="5000"/>
                  <a:lumOff val="95000"/>
                </a:schemeClr>
              </a:gs>
              <a:gs pos="83000">
                <a:schemeClr val="accent1">
                  <a:lumMod val="45000"/>
                  <a:lumOff val="55000"/>
                </a:schemeClr>
              </a:gs>
              <a:gs pos="100000">
                <a:schemeClr val="accent1">
                  <a:lumMod val="30000"/>
                  <a:lumOff val="70000"/>
                </a:schemeClr>
              </a:gs>
            </a:gsLst>
            <a:lin ang="10800000" scaled="1"/>
          </a:gradFill>
        </p:spPr>
        <p:txBody>
          <a:bodyPr wrap="square">
            <a:spAutoFit/>
          </a:bodyPr>
          <a:lstStyle/>
          <a:p>
            <a:r>
              <a:rPr lang="en-US" sz="2800" dirty="0"/>
              <a:t>….part of that forgiving process can start right here when I begin to realize it's not them, it’s what they’ve done that’s got me upset</a:t>
            </a:r>
          </a:p>
          <a:p>
            <a:endParaRPr lang="en-US" sz="2800" dirty="0"/>
          </a:p>
          <a:p>
            <a:pPr marL="342900" indent="-342900">
              <a:buFont typeface="+mj-lt"/>
              <a:buAutoNum type="arabicPeriod"/>
            </a:pPr>
            <a:r>
              <a:rPr lang="en-US" sz="2800" dirty="0"/>
              <a:t>I learned how resentful I really am, how much that blocks me from God.</a:t>
            </a:r>
          </a:p>
          <a:p>
            <a:pPr marL="342900" indent="-342900">
              <a:buFont typeface="+mj-lt"/>
              <a:buAutoNum type="arabicPeriod"/>
            </a:pPr>
            <a:r>
              <a:rPr lang="en-US" sz="2800" dirty="0"/>
              <a:t>I learned it’s not them I resent; it’s what they’ve done to me that I actually resent.</a:t>
            </a:r>
          </a:p>
          <a:p>
            <a:endParaRPr lang="en-US" sz="2800" dirty="0"/>
          </a:p>
        </p:txBody>
      </p:sp>
      <p:sp>
        <p:nvSpPr>
          <p:cNvPr id="4" name="Subtitle 5">
            <a:extLst>
              <a:ext uri="{FF2B5EF4-FFF2-40B4-BE49-F238E27FC236}">
                <a16:creationId xmlns:a16="http://schemas.microsoft.com/office/drawing/2014/main" id="{F9B26336-9971-B219-FADF-9B57077AA01C}"/>
              </a:ext>
            </a:extLst>
          </p:cNvPr>
          <p:cNvSpPr txBox="1">
            <a:spLocks/>
          </p:cNvSpPr>
          <p:nvPr/>
        </p:nvSpPr>
        <p:spPr>
          <a:xfrm>
            <a:off x="608020" y="435310"/>
            <a:ext cx="11267457" cy="883859"/>
          </a:xfrm>
          <a:prstGeom prst="rect">
            <a:avLst/>
          </a:prstGeom>
          <a:solidFill>
            <a:schemeClr val="accent1"/>
          </a:solid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2800" dirty="0">
                <a:hlinkClick r:id="rId3"/>
              </a:rPr>
              <a:t>HOW IT WORKS</a:t>
            </a:r>
            <a:r>
              <a:rPr lang="en-US" sz="2800" dirty="0"/>
              <a:t> - </a:t>
            </a:r>
            <a:r>
              <a:rPr lang="en-US" sz="2800" dirty="0">
                <a:hlinkClick r:id="rId4"/>
              </a:rPr>
              <a:t>STEP 4 (Part 1)</a:t>
            </a:r>
            <a:br>
              <a:rPr lang="en-US" sz="2800" dirty="0"/>
            </a:br>
            <a:r>
              <a:rPr lang="en-US" sz="2800" dirty="0">
                <a:solidFill>
                  <a:schemeClr val="bg1"/>
                </a:solidFill>
              </a:rPr>
              <a:t>How it Works –Resentment Form (Columns 1, And 2 - Complete)</a:t>
            </a:r>
            <a:endParaRPr lang="en-US" sz="2800" dirty="0"/>
          </a:p>
        </p:txBody>
      </p:sp>
      <p:pic>
        <p:nvPicPr>
          <p:cNvPr id="10" name="Picture 9" descr="Cartoon of two men pointing at each other&#10;&#10;Description automatically generated">
            <a:extLst>
              <a:ext uri="{FF2B5EF4-FFF2-40B4-BE49-F238E27FC236}">
                <a16:creationId xmlns:a16="http://schemas.microsoft.com/office/drawing/2014/main" id="{915EA27C-65C5-D61F-6E60-8E9697D51B9E}"/>
              </a:ext>
            </a:extLst>
          </p:cNvPr>
          <p:cNvPicPr>
            <a:picLocks noChangeAspect="1"/>
          </p:cNvPicPr>
          <p:nvPr/>
        </p:nvPicPr>
        <p:blipFill rotWithShape="1">
          <a:blip r:embed="rId5">
            <a:alphaModFix amt="70000"/>
            <a:lum/>
          </a:blip>
          <a:srcRect b="22813"/>
          <a:stretch/>
        </p:blipFill>
        <p:spPr>
          <a:xfrm>
            <a:off x="7244757" y="2237867"/>
            <a:ext cx="4630720" cy="3726541"/>
          </a:xfrm>
          <a:prstGeom prst="rect">
            <a:avLst/>
          </a:prstGeom>
          <a:ln>
            <a:noFill/>
          </a:ln>
          <a:effectLst>
            <a:softEdge rad="112500"/>
          </a:effectLst>
        </p:spPr>
      </p:pic>
    </p:spTree>
    <p:extLst>
      <p:ext uri="{BB962C8B-B14F-4D97-AF65-F5344CB8AC3E}">
        <p14:creationId xmlns:p14="http://schemas.microsoft.com/office/powerpoint/2010/main" val="34071824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2FDA8D-A509-78CA-B592-00500949A679}"/>
              </a:ext>
            </a:extLst>
          </p:cNvPr>
          <p:cNvSpPr txBox="1"/>
          <p:nvPr/>
        </p:nvSpPr>
        <p:spPr>
          <a:xfrm>
            <a:off x="4627074" y="1149543"/>
            <a:ext cx="7115908" cy="5262979"/>
          </a:xfrm>
          <a:prstGeom prst="rect">
            <a:avLst/>
          </a:prstGeom>
          <a:noFill/>
        </p:spPr>
        <p:txBody>
          <a:bodyPr wrap="square">
            <a:spAutoFit/>
          </a:bodyPr>
          <a:lstStyle/>
          <a:p>
            <a:r>
              <a:rPr lang="en-US" sz="2800" b="1" dirty="0">
                <a:solidFill>
                  <a:srgbClr val="FFFFFF"/>
                </a:solidFill>
                <a:hlinkClick r:id="rId4"/>
              </a:rPr>
              <a:t>AA Big Book – How it Works - Pages 64 &amp; 65</a:t>
            </a:r>
            <a:endParaRPr lang="en-US" sz="2800" b="1" dirty="0">
              <a:solidFill>
                <a:srgbClr val="FFFFFF"/>
              </a:solidFill>
            </a:endParaRPr>
          </a:p>
          <a:p>
            <a:pPr lvl="1"/>
            <a:r>
              <a:rPr lang="en-US" sz="2800" i="1" dirty="0"/>
              <a:t>“</a:t>
            </a:r>
            <a:r>
              <a:rPr lang="en-US" sz="2800" b="1" i="1" dirty="0"/>
              <a:t>In most cases it was found that our self-esteem, our pocketbooks, our ambitions, our personal relationships (including sex) were hurt or threatened.</a:t>
            </a:r>
            <a:r>
              <a:rPr lang="en-US" sz="2800" i="1" dirty="0"/>
              <a:t> So we were sore. We were “burned up.” </a:t>
            </a:r>
          </a:p>
          <a:p>
            <a:pPr lvl="1"/>
            <a:endParaRPr lang="en-US" sz="2800" i="1" dirty="0"/>
          </a:p>
          <a:p>
            <a:pPr lvl="1"/>
            <a:r>
              <a:rPr lang="en-US" sz="2800" i="1" dirty="0"/>
              <a:t>On our grudge list we set opposite each name our injuries. Was it our self-esteem, our security, our ambitions, our personal, or sex relations, which had been interfered with? We were usually as definite as this example:”</a:t>
            </a:r>
          </a:p>
        </p:txBody>
      </p:sp>
      <p:pic>
        <p:nvPicPr>
          <p:cNvPr id="6" name="Picture 5" descr="A red and white sign with white text&#10;&#10;Description automatically generated">
            <a:extLst>
              <a:ext uri="{FF2B5EF4-FFF2-40B4-BE49-F238E27FC236}">
                <a16:creationId xmlns:a16="http://schemas.microsoft.com/office/drawing/2014/main" id="{0B75E9F9-BA2D-A29F-2C5B-0CD898D9CDDD}"/>
              </a:ext>
            </a:extLst>
          </p:cNvPr>
          <p:cNvPicPr>
            <a:picLocks noChangeAspect="1"/>
          </p:cNvPicPr>
          <p:nvPr/>
        </p:nvPicPr>
        <p:blipFill>
          <a:blip r:embed="rId5">
            <a:lum/>
            <a:alphaModFix amt="70000"/>
          </a:blip>
          <a:stretch>
            <a:fillRect/>
          </a:stretch>
        </p:blipFill>
        <p:spPr>
          <a:xfrm>
            <a:off x="451338" y="974479"/>
            <a:ext cx="1371600" cy="1485900"/>
          </a:xfrm>
          <a:prstGeom prst="rect">
            <a:avLst/>
          </a:prstGeom>
          <a:ln>
            <a:noFill/>
          </a:ln>
          <a:effectLst>
            <a:softEdge rad="112500"/>
          </a:effectLst>
        </p:spPr>
      </p:pic>
      <p:pic>
        <p:nvPicPr>
          <p:cNvPr id="8" name="Picture 7" descr="A red stamp with text&#10;&#10;Description automatically generated">
            <a:extLst>
              <a:ext uri="{FF2B5EF4-FFF2-40B4-BE49-F238E27FC236}">
                <a16:creationId xmlns:a16="http://schemas.microsoft.com/office/drawing/2014/main" id="{AD457D73-A473-9639-D5E7-4E0FC8F41D30}"/>
              </a:ext>
            </a:extLst>
          </p:cNvPr>
          <p:cNvPicPr>
            <a:picLocks noChangeAspect="1"/>
          </p:cNvPicPr>
          <p:nvPr/>
        </p:nvPicPr>
        <p:blipFill>
          <a:blip r:embed="rId6">
            <a:lum/>
            <a:alphaModFix amt="70000"/>
          </a:blip>
          <a:stretch>
            <a:fillRect/>
          </a:stretch>
        </p:blipFill>
        <p:spPr>
          <a:xfrm>
            <a:off x="302724" y="3417641"/>
            <a:ext cx="2162175" cy="1714500"/>
          </a:xfrm>
          <a:prstGeom prst="rect">
            <a:avLst/>
          </a:prstGeom>
          <a:ln>
            <a:noFill/>
          </a:ln>
          <a:effectLst>
            <a:softEdge rad="112500"/>
          </a:effectLst>
        </p:spPr>
      </p:pic>
      <p:pic>
        <p:nvPicPr>
          <p:cNvPr id="10" name="Picture 9" descr="A cartoon of a purse with coins falling&#10;&#10;Description automatically generated">
            <a:extLst>
              <a:ext uri="{FF2B5EF4-FFF2-40B4-BE49-F238E27FC236}">
                <a16:creationId xmlns:a16="http://schemas.microsoft.com/office/drawing/2014/main" id="{B05B04DB-B348-BA2C-FF2B-21B832EF172D}"/>
              </a:ext>
            </a:extLst>
          </p:cNvPr>
          <p:cNvPicPr>
            <a:picLocks noChangeAspect="1"/>
          </p:cNvPicPr>
          <p:nvPr/>
        </p:nvPicPr>
        <p:blipFill>
          <a:blip r:embed="rId7">
            <a:alphaModFix amt="70000"/>
            <a:lum/>
          </a:blip>
          <a:stretch>
            <a:fillRect/>
          </a:stretch>
        </p:blipFill>
        <p:spPr>
          <a:xfrm>
            <a:off x="1760049" y="1503116"/>
            <a:ext cx="1409700" cy="1914525"/>
          </a:xfrm>
          <a:prstGeom prst="rect">
            <a:avLst/>
          </a:prstGeom>
          <a:ln>
            <a:noFill/>
          </a:ln>
          <a:effectLst>
            <a:softEdge rad="112500"/>
          </a:effectLst>
        </p:spPr>
      </p:pic>
      <p:pic>
        <p:nvPicPr>
          <p:cNvPr id="12" name="Picture 11" descr="A cartoon of a child and child hugging&#10;&#10;Description automatically generated">
            <a:extLst>
              <a:ext uri="{FF2B5EF4-FFF2-40B4-BE49-F238E27FC236}">
                <a16:creationId xmlns:a16="http://schemas.microsoft.com/office/drawing/2014/main" id="{6E492F58-0349-3063-9FD8-392593BBD71F}"/>
              </a:ext>
            </a:extLst>
          </p:cNvPr>
          <p:cNvPicPr>
            <a:picLocks noChangeAspect="1"/>
          </p:cNvPicPr>
          <p:nvPr/>
        </p:nvPicPr>
        <p:blipFill>
          <a:blip r:embed="rId8">
            <a:alphaModFix amt="70000"/>
            <a:lum/>
          </a:blip>
          <a:stretch>
            <a:fillRect/>
          </a:stretch>
        </p:blipFill>
        <p:spPr>
          <a:xfrm>
            <a:off x="2274032" y="3946278"/>
            <a:ext cx="2252503" cy="2466244"/>
          </a:xfrm>
          <a:prstGeom prst="rect">
            <a:avLst/>
          </a:prstGeom>
          <a:ln>
            <a:noFill/>
          </a:ln>
          <a:effectLst>
            <a:softEdge rad="112500"/>
          </a:effectLst>
        </p:spPr>
      </p:pic>
      <p:sp>
        <p:nvSpPr>
          <p:cNvPr id="13" name="Subtitle 5">
            <a:extLst>
              <a:ext uri="{FF2B5EF4-FFF2-40B4-BE49-F238E27FC236}">
                <a16:creationId xmlns:a16="http://schemas.microsoft.com/office/drawing/2014/main" id="{CAFBF514-D00F-C3AE-2DAB-74C5288B4795}"/>
              </a:ext>
            </a:extLst>
          </p:cNvPr>
          <p:cNvSpPr txBox="1">
            <a:spLocks/>
          </p:cNvSpPr>
          <p:nvPr/>
        </p:nvSpPr>
        <p:spPr>
          <a:xfrm>
            <a:off x="2274032" y="265684"/>
            <a:ext cx="8416674" cy="883859"/>
          </a:xfrm>
          <a:prstGeom prst="rect">
            <a:avLst/>
          </a:prstGeom>
          <a:solidFill>
            <a:schemeClr val="accent1"/>
          </a:solid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2800" dirty="0">
                <a:hlinkClick r:id="rId4"/>
              </a:rPr>
              <a:t>HOW IT WORKS</a:t>
            </a:r>
            <a:r>
              <a:rPr lang="en-US" sz="2800" dirty="0"/>
              <a:t> - </a:t>
            </a:r>
            <a:r>
              <a:rPr lang="en-US" sz="2800" dirty="0">
                <a:hlinkClick r:id="rId9"/>
              </a:rPr>
              <a:t>STEP 4 (Part 1)</a:t>
            </a:r>
            <a:br>
              <a:rPr lang="en-US" sz="2800" dirty="0"/>
            </a:br>
            <a:r>
              <a:rPr lang="en-US" sz="2800" dirty="0">
                <a:solidFill>
                  <a:schemeClr val="bg1"/>
                </a:solidFill>
              </a:rPr>
              <a:t>How it Works –Resentment Form (Column 3)</a:t>
            </a:r>
            <a:endParaRPr lang="en-US" sz="2800" dirty="0"/>
          </a:p>
        </p:txBody>
      </p:sp>
      <p:pic>
        <p:nvPicPr>
          <p:cNvPr id="14" name="11 Column 3">
            <a:hlinkClick r:id="" action="ppaction://media"/>
            <a:extLst>
              <a:ext uri="{FF2B5EF4-FFF2-40B4-BE49-F238E27FC236}">
                <a16:creationId xmlns:a16="http://schemas.microsoft.com/office/drawing/2014/main" id="{F50E5EE1-D1B0-C6D6-601E-4A89FCC05FF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898118" y="445478"/>
            <a:ext cx="487363" cy="487363"/>
          </a:xfrm>
          <a:prstGeom prst="rect">
            <a:avLst/>
          </a:prstGeom>
        </p:spPr>
      </p:pic>
    </p:spTree>
    <p:extLst>
      <p:ext uri="{BB962C8B-B14F-4D97-AF65-F5344CB8AC3E}">
        <p14:creationId xmlns:p14="http://schemas.microsoft.com/office/powerpoint/2010/main" val="1261790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1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D1CA3D-9DC6-268B-11C6-D5494BB621D1}"/>
              </a:ext>
            </a:extLst>
          </p:cNvPr>
          <p:cNvPicPr>
            <a:picLocks noChangeAspect="1"/>
          </p:cNvPicPr>
          <p:nvPr/>
        </p:nvPicPr>
        <p:blipFill>
          <a:blip r:embed="rId3"/>
          <a:stretch>
            <a:fillRect/>
          </a:stretch>
        </p:blipFill>
        <p:spPr>
          <a:xfrm>
            <a:off x="3709353" y="1331728"/>
            <a:ext cx="7961970" cy="5289021"/>
          </a:xfrm>
          <a:prstGeom prst="rect">
            <a:avLst/>
          </a:prstGeom>
        </p:spPr>
      </p:pic>
      <p:sp>
        <p:nvSpPr>
          <p:cNvPr id="3" name="Subtitle 5">
            <a:extLst>
              <a:ext uri="{FF2B5EF4-FFF2-40B4-BE49-F238E27FC236}">
                <a16:creationId xmlns:a16="http://schemas.microsoft.com/office/drawing/2014/main" id="{156457A8-1CAF-91FF-2AD6-0488BDDA162C}"/>
              </a:ext>
            </a:extLst>
          </p:cNvPr>
          <p:cNvSpPr txBox="1">
            <a:spLocks/>
          </p:cNvSpPr>
          <p:nvPr/>
        </p:nvSpPr>
        <p:spPr>
          <a:xfrm>
            <a:off x="1804607" y="304896"/>
            <a:ext cx="8582786" cy="102683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3200" dirty="0">
                <a:hlinkClick r:id="rId4"/>
              </a:rPr>
              <a:t>HOW IT WORKS</a:t>
            </a:r>
            <a:r>
              <a:rPr lang="en-US" sz="3200" dirty="0"/>
              <a:t> - </a:t>
            </a:r>
            <a:r>
              <a:rPr lang="en-US" sz="3200" dirty="0">
                <a:hlinkClick r:id="rId5"/>
              </a:rPr>
              <a:t>STEP 4</a:t>
            </a:r>
            <a:br>
              <a:rPr lang="en-US" sz="3200" dirty="0"/>
            </a:br>
            <a:r>
              <a:rPr lang="en-US" sz="3200" dirty="0">
                <a:solidFill>
                  <a:schemeClr val="bg1">
                    <a:lumMod val="85000"/>
                    <a:lumOff val="15000"/>
                  </a:schemeClr>
                </a:solidFill>
              </a:rPr>
              <a:t>Basic Instincts of Life</a:t>
            </a:r>
          </a:p>
        </p:txBody>
      </p:sp>
      <p:sp>
        <p:nvSpPr>
          <p:cNvPr id="5" name="TextBox 4">
            <a:extLst>
              <a:ext uri="{FF2B5EF4-FFF2-40B4-BE49-F238E27FC236}">
                <a16:creationId xmlns:a16="http://schemas.microsoft.com/office/drawing/2014/main" id="{2CE0B1C1-2E11-5BAD-27E7-4192DC1CC676}"/>
              </a:ext>
            </a:extLst>
          </p:cNvPr>
          <p:cNvSpPr txBox="1"/>
          <p:nvPr/>
        </p:nvSpPr>
        <p:spPr>
          <a:xfrm>
            <a:off x="316522" y="2012575"/>
            <a:ext cx="2883877" cy="3693319"/>
          </a:xfrm>
          <a:prstGeom prst="rect">
            <a:avLst/>
          </a:prstGeom>
          <a:noFill/>
        </p:spPr>
        <p:txBody>
          <a:bodyPr wrap="square">
            <a:spAutoFit/>
          </a:bodyPr>
          <a:lstStyle/>
          <a:p>
            <a:r>
              <a:rPr lang="en-US" dirty="0"/>
              <a:t>If you threaten my </a:t>
            </a:r>
            <a:r>
              <a:rPr lang="en-US" b="1" dirty="0">
                <a:solidFill>
                  <a:schemeClr val="accent2"/>
                </a:solidFill>
              </a:rPr>
              <a:t>social instinct </a:t>
            </a:r>
            <a:r>
              <a:rPr lang="en-US" dirty="0"/>
              <a:t>in any way, my self-esteem, my personal relations, you’re going to upset me, make me </a:t>
            </a:r>
            <a:r>
              <a:rPr lang="en-US" b="1" dirty="0">
                <a:solidFill>
                  <a:srgbClr val="FF0000"/>
                </a:solidFill>
              </a:rPr>
              <a:t>angry</a:t>
            </a:r>
            <a:r>
              <a:rPr lang="en-US" dirty="0"/>
              <a:t>. If you threaten my </a:t>
            </a:r>
            <a:r>
              <a:rPr lang="en-US" b="1" dirty="0">
                <a:solidFill>
                  <a:schemeClr val="accent2"/>
                </a:solidFill>
              </a:rPr>
              <a:t>security, either material or emotional</a:t>
            </a:r>
            <a:r>
              <a:rPr lang="en-US" dirty="0"/>
              <a:t>, you’re going to upset me and make me </a:t>
            </a:r>
            <a:r>
              <a:rPr lang="en-US" b="1" dirty="0">
                <a:solidFill>
                  <a:srgbClr val="FF0000"/>
                </a:solidFill>
              </a:rPr>
              <a:t>angry</a:t>
            </a:r>
            <a:r>
              <a:rPr lang="en-US" dirty="0"/>
              <a:t>. If you threaten my </a:t>
            </a:r>
            <a:r>
              <a:rPr lang="en-US" b="1" dirty="0">
                <a:solidFill>
                  <a:schemeClr val="accent2"/>
                </a:solidFill>
              </a:rPr>
              <a:t>sex life i</a:t>
            </a:r>
            <a:r>
              <a:rPr lang="en-US" dirty="0"/>
              <a:t>n anyway, you’re going to upset me and make me </a:t>
            </a:r>
            <a:r>
              <a:rPr lang="en-US" b="1" dirty="0">
                <a:solidFill>
                  <a:srgbClr val="FF0000"/>
                </a:solidFill>
              </a:rPr>
              <a:t>angry.</a:t>
            </a:r>
          </a:p>
        </p:txBody>
      </p:sp>
      <p:sp>
        <p:nvSpPr>
          <p:cNvPr id="6" name="Oval 5">
            <a:extLst>
              <a:ext uri="{FF2B5EF4-FFF2-40B4-BE49-F238E27FC236}">
                <a16:creationId xmlns:a16="http://schemas.microsoft.com/office/drawing/2014/main" id="{3A99631A-281F-0F57-A790-F7547654FD8A}"/>
              </a:ext>
            </a:extLst>
          </p:cNvPr>
          <p:cNvSpPr/>
          <p:nvPr/>
        </p:nvSpPr>
        <p:spPr>
          <a:xfrm>
            <a:off x="4114800" y="1711569"/>
            <a:ext cx="1981200" cy="504093"/>
          </a:xfrm>
          <a:prstGeom prst="ellipse">
            <a:avLst/>
          </a:prstGeom>
          <a:noFill/>
          <a:ln w="412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99B1BD1-8770-A37A-CE68-D70A76FFA336}"/>
              </a:ext>
            </a:extLst>
          </p:cNvPr>
          <p:cNvSpPr/>
          <p:nvPr/>
        </p:nvSpPr>
        <p:spPr>
          <a:xfrm>
            <a:off x="9396793" y="1711569"/>
            <a:ext cx="1981200" cy="504093"/>
          </a:xfrm>
          <a:prstGeom prst="ellipse">
            <a:avLst/>
          </a:prstGeom>
          <a:noFill/>
          <a:ln w="412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13CBB4B-61C2-C817-D046-14837C78F39A}"/>
              </a:ext>
            </a:extLst>
          </p:cNvPr>
          <p:cNvSpPr/>
          <p:nvPr/>
        </p:nvSpPr>
        <p:spPr>
          <a:xfrm>
            <a:off x="6757354" y="1760528"/>
            <a:ext cx="1981200" cy="504093"/>
          </a:xfrm>
          <a:prstGeom prst="ellipse">
            <a:avLst/>
          </a:prstGeom>
          <a:noFill/>
          <a:ln w="412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61DEFBD7-8352-8628-F4EE-2C039660E260}"/>
              </a:ext>
            </a:extLst>
          </p:cNvPr>
          <p:cNvCxnSpPr>
            <a:cxnSpLocks/>
          </p:cNvCxnSpPr>
          <p:nvPr/>
        </p:nvCxnSpPr>
        <p:spPr>
          <a:xfrm flipV="1">
            <a:off x="2869595" y="1886673"/>
            <a:ext cx="1245205" cy="328989"/>
          </a:xfrm>
          <a:prstGeom prst="straightConnector1">
            <a:avLst/>
          </a:prstGeom>
          <a:ln w="412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41B3FAB-FD8E-67AB-50C7-0DEEEAA5A4FD}"/>
              </a:ext>
            </a:extLst>
          </p:cNvPr>
          <p:cNvCxnSpPr>
            <a:cxnSpLocks/>
          </p:cNvCxnSpPr>
          <p:nvPr/>
        </p:nvCxnSpPr>
        <p:spPr>
          <a:xfrm flipV="1">
            <a:off x="2921261" y="2163077"/>
            <a:ext cx="4136032" cy="1460353"/>
          </a:xfrm>
          <a:prstGeom prst="straightConnector1">
            <a:avLst/>
          </a:prstGeom>
          <a:ln w="412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0305A64-D26F-9000-D3F0-F4AFA27AF383}"/>
              </a:ext>
            </a:extLst>
          </p:cNvPr>
          <p:cNvCxnSpPr>
            <a:cxnSpLocks/>
          </p:cNvCxnSpPr>
          <p:nvPr/>
        </p:nvCxnSpPr>
        <p:spPr>
          <a:xfrm flipV="1">
            <a:off x="2972014" y="2194215"/>
            <a:ext cx="6960079" cy="2858431"/>
          </a:xfrm>
          <a:prstGeom prst="straightConnector1">
            <a:avLst/>
          </a:prstGeom>
          <a:ln w="412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79860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C22ECA21-EDD2-91C9-830B-6CB8341106F1}"/>
              </a:ext>
            </a:extLst>
          </p:cNvPr>
          <p:cNvSpPr txBox="1">
            <a:spLocks/>
          </p:cNvSpPr>
          <p:nvPr/>
        </p:nvSpPr>
        <p:spPr>
          <a:xfrm>
            <a:off x="1887663" y="279717"/>
            <a:ext cx="8416674" cy="472638"/>
          </a:xfrm>
          <a:prstGeom prst="rect">
            <a:avLst/>
          </a:prstGeom>
          <a:solidFill>
            <a:schemeClr val="accent1"/>
          </a:solid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2800" dirty="0">
                <a:solidFill>
                  <a:schemeClr val="bg1"/>
                </a:solidFill>
              </a:rPr>
              <a:t>How it Works –Resentment Form (Column 3)</a:t>
            </a:r>
            <a:endParaRPr lang="en-US" sz="2800" dirty="0"/>
          </a:p>
        </p:txBody>
      </p:sp>
      <p:sp>
        <p:nvSpPr>
          <p:cNvPr id="7" name="TextBox 6">
            <a:extLst>
              <a:ext uri="{FF2B5EF4-FFF2-40B4-BE49-F238E27FC236}">
                <a16:creationId xmlns:a16="http://schemas.microsoft.com/office/drawing/2014/main" id="{5DDBFBA5-F20F-195C-4F6C-3CB6044A8181}"/>
              </a:ext>
            </a:extLst>
          </p:cNvPr>
          <p:cNvSpPr txBox="1"/>
          <p:nvPr/>
        </p:nvSpPr>
        <p:spPr>
          <a:xfrm>
            <a:off x="455978" y="935895"/>
            <a:ext cx="4127597" cy="5509200"/>
          </a:xfrm>
          <a:prstGeom prst="rect">
            <a:avLst/>
          </a:prstGeom>
          <a:solidFill>
            <a:schemeClr val="bg2"/>
          </a:solidFill>
        </p:spPr>
        <p:txBody>
          <a:bodyPr wrap="square">
            <a:spAutoFit/>
          </a:bodyPr>
          <a:lstStyle/>
          <a:p>
            <a:r>
              <a:rPr lang="en-US" sz="2200" b="1" dirty="0">
                <a:solidFill>
                  <a:srgbClr val="FFFFFF"/>
                </a:solidFill>
                <a:hlinkClick r:id="rId2"/>
              </a:rPr>
              <a:t>AA Big Book – How it Works - Page 65</a:t>
            </a:r>
            <a:endParaRPr lang="en-US" sz="2200" b="1" dirty="0">
              <a:solidFill>
                <a:srgbClr val="FFFFFF"/>
              </a:solidFill>
            </a:endParaRPr>
          </a:p>
          <a:p>
            <a:r>
              <a:rPr lang="en-US" sz="2200" b="0" i="0" u="none" strike="noStrike" baseline="0" dirty="0">
                <a:solidFill>
                  <a:srgbClr val="000000"/>
                </a:solidFill>
              </a:rPr>
              <a:t>On our grudge list we set opposite each name our injuries. </a:t>
            </a:r>
            <a:r>
              <a:rPr lang="en-US" sz="2200" b="1" i="0" u="none" strike="noStrike" baseline="0" dirty="0">
                <a:solidFill>
                  <a:srgbClr val="000000"/>
                </a:solidFill>
              </a:rPr>
              <a:t>Was it our self-esteem, our security, our ambitions, our sex instinct, </a:t>
            </a:r>
            <a:r>
              <a:rPr lang="en-US" sz="2200" b="0" i="0" u="none" strike="noStrike" baseline="0" dirty="0">
                <a:solidFill>
                  <a:srgbClr val="000000"/>
                </a:solidFill>
              </a:rPr>
              <a:t>which caused the harm? </a:t>
            </a:r>
          </a:p>
          <a:p>
            <a:endParaRPr lang="en-US" sz="2200" dirty="0">
              <a:solidFill>
                <a:srgbClr val="000000"/>
              </a:solidFill>
            </a:endParaRPr>
          </a:p>
          <a:p>
            <a:r>
              <a:rPr lang="en-US" sz="2200" b="0" i="0" u="none" strike="noStrike" baseline="0" dirty="0">
                <a:solidFill>
                  <a:srgbClr val="000000"/>
                </a:solidFill>
              </a:rPr>
              <a:t>(Complete each column within Column 3 going from top to bottom. Starting with the Self-Esteem Column and finishing with the Sexual Ambitions Column. </a:t>
            </a:r>
          </a:p>
          <a:p>
            <a:endParaRPr lang="en-US" sz="2200" dirty="0">
              <a:solidFill>
                <a:srgbClr val="000000"/>
              </a:solidFill>
            </a:endParaRPr>
          </a:p>
          <a:p>
            <a:r>
              <a:rPr lang="en-US" sz="2200" b="0" i="0" u="none" strike="noStrike" baseline="0" dirty="0">
                <a:solidFill>
                  <a:srgbClr val="000000"/>
                </a:solidFill>
              </a:rPr>
              <a:t>Do nothing on Column 4 or 5 until Column 3 is complete.) </a:t>
            </a:r>
            <a:endParaRPr lang="en-US" sz="2200" dirty="0"/>
          </a:p>
        </p:txBody>
      </p:sp>
      <p:pic>
        <p:nvPicPr>
          <p:cNvPr id="11" name="Picture 10" descr="A screenshot of a chart&#10;&#10;Description automatically generated">
            <a:extLst>
              <a:ext uri="{FF2B5EF4-FFF2-40B4-BE49-F238E27FC236}">
                <a16:creationId xmlns:a16="http://schemas.microsoft.com/office/drawing/2014/main" id="{C77F892B-9503-7F53-5306-944D7416945C}"/>
              </a:ext>
            </a:extLst>
          </p:cNvPr>
          <p:cNvPicPr>
            <a:picLocks noChangeAspect="1"/>
          </p:cNvPicPr>
          <p:nvPr/>
        </p:nvPicPr>
        <p:blipFill>
          <a:blip r:embed="rId3"/>
          <a:stretch>
            <a:fillRect/>
          </a:stretch>
        </p:blipFill>
        <p:spPr>
          <a:xfrm>
            <a:off x="5984111" y="835702"/>
            <a:ext cx="5047008" cy="5715648"/>
          </a:xfrm>
          <a:prstGeom prst="rect">
            <a:avLst/>
          </a:prstGeom>
        </p:spPr>
      </p:pic>
    </p:spTree>
    <p:extLst>
      <p:ext uri="{BB962C8B-B14F-4D97-AF65-F5344CB8AC3E}">
        <p14:creationId xmlns:p14="http://schemas.microsoft.com/office/powerpoint/2010/main" val="37228529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gradFill>
          <a:gsLst>
            <a:gs pos="14000">
              <a:schemeClr val="accent6">
                <a:lumMod val="60000"/>
                <a:lumOff val="40000"/>
              </a:schemeClr>
            </a:gs>
            <a:gs pos="7400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Subtitle 5">
            <a:extLst>
              <a:ext uri="{FF2B5EF4-FFF2-40B4-BE49-F238E27FC236}">
                <a16:creationId xmlns:a16="http://schemas.microsoft.com/office/drawing/2014/main" id="{517CB8D5-CCCE-A915-434D-C3837E895FB0}"/>
              </a:ext>
            </a:extLst>
          </p:cNvPr>
          <p:cNvSpPr txBox="1">
            <a:spLocks/>
          </p:cNvSpPr>
          <p:nvPr/>
        </p:nvSpPr>
        <p:spPr>
          <a:xfrm>
            <a:off x="1307000" y="289130"/>
            <a:ext cx="9577999" cy="883859"/>
          </a:xfrm>
          <a:prstGeom prst="rect">
            <a:avLst/>
          </a:prstGeom>
          <a:solidFill>
            <a:schemeClr val="accent1"/>
          </a:solid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2800" dirty="0">
                <a:hlinkClick r:id="rId2"/>
              </a:rPr>
              <a:t>HOW IT WORKS</a:t>
            </a:r>
            <a:r>
              <a:rPr lang="en-US" sz="2800" dirty="0"/>
              <a:t> - </a:t>
            </a:r>
            <a:r>
              <a:rPr lang="en-US" sz="2800" dirty="0">
                <a:hlinkClick r:id="rId3"/>
              </a:rPr>
              <a:t>STEP 4 (Part 1)</a:t>
            </a:r>
            <a:br>
              <a:rPr lang="en-US" sz="2800" dirty="0"/>
            </a:br>
            <a:r>
              <a:rPr lang="en-US" sz="2800" dirty="0">
                <a:solidFill>
                  <a:schemeClr val="bg1"/>
                </a:solidFill>
              </a:rPr>
              <a:t>How it Works –Resentment Form (Columns 1, 2, and 3) Review</a:t>
            </a:r>
            <a:endParaRPr lang="en-US" sz="2800" dirty="0"/>
          </a:p>
        </p:txBody>
      </p:sp>
      <p:sp>
        <p:nvSpPr>
          <p:cNvPr id="6" name="TextBox 5">
            <a:extLst>
              <a:ext uri="{FF2B5EF4-FFF2-40B4-BE49-F238E27FC236}">
                <a16:creationId xmlns:a16="http://schemas.microsoft.com/office/drawing/2014/main" id="{1D5BCF9F-2F66-8C75-8E2F-C32B962B6418}"/>
              </a:ext>
            </a:extLst>
          </p:cNvPr>
          <p:cNvSpPr txBox="1"/>
          <p:nvPr/>
        </p:nvSpPr>
        <p:spPr>
          <a:xfrm>
            <a:off x="445477" y="1376405"/>
            <a:ext cx="6564923" cy="4893647"/>
          </a:xfrm>
          <a:prstGeom prst="rect">
            <a:avLst/>
          </a:prstGeom>
          <a:solidFill>
            <a:schemeClr val="accent1">
              <a:lumMod val="60000"/>
              <a:lumOff val="40000"/>
            </a:schemeClr>
          </a:solidFill>
        </p:spPr>
        <p:txBody>
          <a:bodyPr wrap="square">
            <a:spAutoFit/>
          </a:bodyPr>
          <a:lstStyle/>
          <a:p>
            <a:r>
              <a:rPr lang="en-US" sz="2400" b="1" dirty="0"/>
              <a:t>Column 1</a:t>
            </a:r>
          </a:p>
          <a:p>
            <a:r>
              <a:rPr lang="en-US" sz="2400" dirty="0"/>
              <a:t>We listed the people we’re angry with, resentful at.</a:t>
            </a:r>
          </a:p>
          <a:p>
            <a:r>
              <a:rPr lang="en-US" sz="2400" dirty="0"/>
              <a:t>And we realize how resentful we really are, and how much that blocks us off from the sunlight of the spirit.</a:t>
            </a:r>
          </a:p>
          <a:p>
            <a:r>
              <a:rPr lang="en-US" sz="2400" b="1" dirty="0"/>
              <a:t>Column 2</a:t>
            </a:r>
          </a:p>
          <a:p>
            <a:r>
              <a:rPr lang="en-US" sz="2400" dirty="0"/>
              <a:t>We learned it’s not them we’re resentful at; it’s what they’ve done to us.</a:t>
            </a:r>
          </a:p>
          <a:p>
            <a:r>
              <a:rPr lang="en-US" sz="2400" b="1" dirty="0"/>
              <a:t>Column 3</a:t>
            </a:r>
          </a:p>
          <a:p>
            <a:r>
              <a:rPr lang="en-US" sz="2400" dirty="0"/>
              <a:t>We learned it’s not even what they’ve done to us. It’s how we choose to react to it based on our relationship with God and whether our instincts are under control or not.</a:t>
            </a:r>
          </a:p>
        </p:txBody>
      </p:sp>
      <p:sp>
        <p:nvSpPr>
          <p:cNvPr id="10" name="TextBox 9">
            <a:extLst>
              <a:ext uri="{FF2B5EF4-FFF2-40B4-BE49-F238E27FC236}">
                <a16:creationId xmlns:a16="http://schemas.microsoft.com/office/drawing/2014/main" id="{BF4738B0-34BD-785A-6AED-59DCCF0CE994}"/>
              </a:ext>
            </a:extLst>
          </p:cNvPr>
          <p:cNvSpPr txBox="1"/>
          <p:nvPr/>
        </p:nvSpPr>
        <p:spPr>
          <a:xfrm>
            <a:off x="7338646" y="2357734"/>
            <a:ext cx="4407877" cy="2308324"/>
          </a:xfrm>
          <a:prstGeom prst="rect">
            <a:avLst/>
          </a:prstGeom>
          <a:solidFill>
            <a:schemeClr val="bg2"/>
          </a:solidFill>
        </p:spPr>
        <p:txBody>
          <a:bodyPr wrap="square">
            <a:spAutoFit/>
          </a:bodyPr>
          <a:lstStyle/>
          <a:p>
            <a:r>
              <a:rPr lang="en-US" sz="2400" b="1" dirty="0"/>
              <a:t>Column 1 </a:t>
            </a:r>
            <a:r>
              <a:rPr lang="en-US" sz="2400" dirty="0"/>
              <a:t>- how many resentments we have </a:t>
            </a:r>
          </a:p>
          <a:p>
            <a:r>
              <a:rPr lang="en-US" sz="2400" b="1" dirty="0"/>
              <a:t>Column 2</a:t>
            </a:r>
            <a:r>
              <a:rPr lang="en-US" sz="2400" dirty="0"/>
              <a:t> - the cause of the resentment </a:t>
            </a:r>
          </a:p>
          <a:p>
            <a:r>
              <a:rPr lang="en-US" sz="2400" b="1" dirty="0"/>
              <a:t>Column 3</a:t>
            </a:r>
            <a:r>
              <a:rPr lang="en-US" sz="2400" dirty="0"/>
              <a:t> - the part of self that was affected</a:t>
            </a:r>
          </a:p>
        </p:txBody>
      </p:sp>
    </p:spTree>
    <p:extLst>
      <p:ext uri="{BB962C8B-B14F-4D97-AF65-F5344CB8AC3E}">
        <p14:creationId xmlns:p14="http://schemas.microsoft.com/office/powerpoint/2010/main" val="5743615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ubtitle 5">
            <a:extLst>
              <a:ext uri="{FF2B5EF4-FFF2-40B4-BE49-F238E27FC236}">
                <a16:creationId xmlns:a16="http://schemas.microsoft.com/office/drawing/2014/main" id="{E9E5195C-8907-6515-4256-9D0D5688980B}"/>
              </a:ext>
            </a:extLst>
          </p:cNvPr>
          <p:cNvSpPr txBox="1">
            <a:spLocks/>
          </p:cNvSpPr>
          <p:nvPr/>
        </p:nvSpPr>
        <p:spPr>
          <a:xfrm>
            <a:off x="476490" y="47323"/>
            <a:ext cx="11239018" cy="489145"/>
          </a:xfrm>
          <a:prstGeom prst="rect">
            <a:avLst/>
          </a:prstGeom>
          <a:solidFill>
            <a:schemeClr val="accent1"/>
          </a:solid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2800" dirty="0">
                <a:solidFill>
                  <a:schemeClr val="bg1"/>
                </a:solidFill>
              </a:rPr>
              <a:t>How it Works –Resentment Form (Columns 1, 2, and 3) Completed</a:t>
            </a:r>
            <a:endParaRPr lang="en-US" sz="2800" dirty="0"/>
          </a:p>
        </p:txBody>
      </p:sp>
      <p:grpSp>
        <p:nvGrpSpPr>
          <p:cNvPr id="32" name="Group 31">
            <a:extLst>
              <a:ext uri="{FF2B5EF4-FFF2-40B4-BE49-F238E27FC236}">
                <a16:creationId xmlns:a16="http://schemas.microsoft.com/office/drawing/2014/main" id="{A25EDCEA-610D-F558-A658-E3FF45784F87}"/>
              </a:ext>
            </a:extLst>
          </p:cNvPr>
          <p:cNvGrpSpPr/>
          <p:nvPr/>
        </p:nvGrpSpPr>
        <p:grpSpPr>
          <a:xfrm>
            <a:off x="1028819" y="498072"/>
            <a:ext cx="10412149" cy="6278756"/>
            <a:chOff x="1605246" y="517581"/>
            <a:chExt cx="9429750" cy="6147043"/>
          </a:xfrm>
        </p:grpSpPr>
        <p:pic>
          <p:nvPicPr>
            <p:cNvPr id="4" name="Picture 3">
              <a:extLst>
                <a:ext uri="{FF2B5EF4-FFF2-40B4-BE49-F238E27FC236}">
                  <a16:creationId xmlns:a16="http://schemas.microsoft.com/office/drawing/2014/main" id="{38FB8E6A-B14A-961A-F7BA-BEF83D88115B}"/>
                </a:ext>
              </a:extLst>
            </p:cNvPr>
            <p:cNvPicPr>
              <a:picLocks noChangeAspect="1"/>
            </p:cNvPicPr>
            <p:nvPr/>
          </p:nvPicPr>
          <p:blipFill>
            <a:blip r:embed="rId3"/>
            <a:stretch>
              <a:fillRect/>
            </a:stretch>
          </p:blipFill>
          <p:spPr>
            <a:xfrm>
              <a:off x="1605246" y="517581"/>
              <a:ext cx="9429750" cy="6147043"/>
            </a:xfrm>
            <a:prstGeom prst="rect">
              <a:avLst/>
            </a:prstGeom>
          </p:spPr>
        </p:pic>
        <p:sp>
          <p:nvSpPr>
            <p:cNvPr id="2" name="TextBox 1">
              <a:extLst>
                <a:ext uri="{FF2B5EF4-FFF2-40B4-BE49-F238E27FC236}">
                  <a16:creationId xmlns:a16="http://schemas.microsoft.com/office/drawing/2014/main" id="{9FD1F80C-EABA-EE1C-6C0D-4040DFFE9B8A}"/>
                </a:ext>
              </a:extLst>
            </p:cNvPr>
            <p:cNvSpPr txBox="1"/>
            <p:nvPr/>
          </p:nvSpPr>
          <p:spPr>
            <a:xfrm>
              <a:off x="2031975" y="3666120"/>
              <a:ext cx="1259161" cy="338554"/>
            </a:xfrm>
            <a:prstGeom prst="rect">
              <a:avLst/>
            </a:prstGeom>
            <a:noFill/>
          </p:spPr>
          <p:txBody>
            <a:bodyPr wrap="square" rtlCol="0">
              <a:spAutoFit/>
            </a:bodyPr>
            <a:lstStyle/>
            <a:p>
              <a:r>
                <a:rPr lang="en-US" sz="1600" b="1" dirty="0">
                  <a:solidFill>
                    <a:srgbClr val="00B0F0"/>
                  </a:solidFill>
                </a:rPr>
                <a:t>Mr. Brown</a:t>
              </a:r>
            </a:p>
          </p:txBody>
        </p:sp>
        <p:sp>
          <p:nvSpPr>
            <p:cNvPr id="3" name="TextBox 2">
              <a:extLst>
                <a:ext uri="{FF2B5EF4-FFF2-40B4-BE49-F238E27FC236}">
                  <a16:creationId xmlns:a16="http://schemas.microsoft.com/office/drawing/2014/main" id="{D5645457-2F6B-2DE6-B15C-47998743E11B}"/>
                </a:ext>
              </a:extLst>
            </p:cNvPr>
            <p:cNvSpPr txBox="1"/>
            <p:nvPr/>
          </p:nvSpPr>
          <p:spPr>
            <a:xfrm>
              <a:off x="2031975" y="4208318"/>
              <a:ext cx="1259161" cy="338554"/>
            </a:xfrm>
            <a:prstGeom prst="rect">
              <a:avLst/>
            </a:prstGeom>
            <a:noFill/>
          </p:spPr>
          <p:txBody>
            <a:bodyPr wrap="square" rtlCol="0">
              <a:spAutoFit/>
            </a:bodyPr>
            <a:lstStyle/>
            <a:p>
              <a:r>
                <a:rPr lang="en-US" sz="1600" b="1" dirty="0">
                  <a:solidFill>
                    <a:srgbClr val="00B0F0"/>
                  </a:solidFill>
                </a:rPr>
                <a:t>Mrs. Jones</a:t>
              </a:r>
            </a:p>
          </p:txBody>
        </p:sp>
        <p:sp>
          <p:nvSpPr>
            <p:cNvPr id="6" name="TextBox 5">
              <a:extLst>
                <a:ext uri="{FF2B5EF4-FFF2-40B4-BE49-F238E27FC236}">
                  <a16:creationId xmlns:a16="http://schemas.microsoft.com/office/drawing/2014/main" id="{266CC03D-8C4B-061D-5018-2A1B220457AC}"/>
                </a:ext>
              </a:extLst>
            </p:cNvPr>
            <p:cNvSpPr txBox="1"/>
            <p:nvPr/>
          </p:nvSpPr>
          <p:spPr>
            <a:xfrm>
              <a:off x="2031976" y="4776345"/>
              <a:ext cx="1344081" cy="338554"/>
            </a:xfrm>
            <a:prstGeom prst="rect">
              <a:avLst/>
            </a:prstGeom>
            <a:noFill/>
          </p:spPr>
          <p:txBody>
            <a:bodyPr wrap="square" rtlCol="0">
              <a:spAutoFit/>
            </a:bodyPr>
            <a:lstStyle/>
            <a:p>
              <a:r>
                <a:rPr lang="en-US" sz="1600" b="1" dirty="0">
                  <a:solidFill>
                    <a:srgbClr val="00B0F0"/>
                  </a:solidFill>
                </a:rPr>
                <a:t>My Employer</a:t>
              </a:r>
            </a:p>
          </p:txBody>
        </p:sp>
        <p:sp>
          <p:nvSpPr>
            <p:cNvPr id="7" name="TextBox 6">
              <a:extLst>
                <a:ext uri="{FF2B5EF4-FFF2-40B4-BE49-F238E27FC236}">
                  <a16:creationId xmlns:a16="http://schemas.microsoft.com/office/drawing/2014/main" id="{50004A75-574A-E2BC-EEDA-9865F8768A2F}"/>
                </a:ext>
              </a:extLst>
            </p:cNvPr>
            <p:cNvSpPr txBox="1"/>
            <p:nvPr/>
          </p:nvSpPr>
          <p:spPr>
            <a:xfrm>
              <a:off x="2031974" y="5324566"/>
              <a:ext cx="1259161" cy="338554"/>
            </a:xfrm>
            <a:prstGeom prst="rect">
              <a:avLst/>
            </a:prstGeom>
            <a:noFill/>
          </p:spPr>
          <p:txBody>
            <a:bodyPr wrap="square" rtlCol="0">
              <a:spAutoFit/>
            </a:bodyPr>
            <a:lstStyle/>
            <a:p>
              <a:r>
                <a:rPr lang="en-US" sz="1600" b="1" dirty="0">
                  <a:solidFill>
                    <a:srgbClr val="00B0F0"/>
                  </a:solidFill>
                </a:rPr>
                <a:t>My Wife</a:t>
              </a:r>
            </a:p>
          </p:txBody>
        </p:sp>
        <p:sp>
          <p:nvSpPr>
            <p:cNvPr id="8" name="TextBox 7">
              <a:extLst>
                <a:ext uri="{FF2B5EF4-FFF2-40B4-BE49-F238E27FC236}">
                  <a16:creationId xmlns:a16="http://schemas.microsoft.com/office/drawing/2014/main" id="{326F9B55-FF5D-8D7A-D89E-0CFE3168FF7F}"/>
                </a:ext>
              </a:extLst>
            </p:cNvPr>
            <p:cNvSpPr txBox="1"/>
            <p:nvPr/>
          </p:nvSpPr>
          <p:spPr>
            <a:xfrm>
              <a:off x="4468010" y="3340165"/>
              <a:ext cx="2583181" cy="600164"/>
            </a:xfrm>
            <a:prstGeom prst="rect">
              <a:avLst/>
            </a:prstGeom>
            <a:noFill/>
          </p:spPr>
          <p:txBody>
            <a:bodyPr wrap="square">
              <a:spAutoFit/>
            </a:bodyPr>
            <a:lstStyle/>
            <a:p>
              <a:r>
                <a:rPr lang="en-US" sz="1100" b="1" dirty="0">
                  <a:solidFill>
                    <a:srgbClr val="7030A0"/>
                  </a:solidFill>
                </a:rPr>
                <a:t>His attention to my wife.</a:t>
              </a:r>
            </a:p>
            <a:p>
              <a:r>
                <a:rPr lang="en-US" sz="1100" b="1" dirty="0">
                  <a:solidFill>
                    <a:srgbClr val="7030A0"/>
                  </a:solidFill>
                </a:rPr>
                <a:t>Told my wife of my mistress.</a:t>
              </a:r>
            </a:p>
            <a:p>
              <a:r>
                <a:rPr lang="en-US" sz="1100" b="1" dirty="0">
                  <a:solidFill>
                    <a:srgbClr val="7030A0"/>
                  </a:solidFill>
                </a:rPr>
                <a:t>Brown may get my job at the office.</a:t>
              </a:r>
            </a:p>
          </p:txBody>
        </p:sp>
        <p:sp>
          <p:nvSpPr>
            <p:cNvPr id="9" name="TextBox 8">
              <a:extLst>
                <a:ext uri="{FF2B5EF4-FFF2-40B4-BE49-F238E27FC236}">
                  <a16:creationId xmlns:a16="http://schemas.microsoft.com/office/drawing/2014/main" id="{20EE7B0A-4D84-D417-41F7-BA576BE091AD}"/>
                </a:ext>
              </a:extLst>
            </p:cNvPr>
            <p:cNvSpPr txBox="1"/>
            <p:nvPr/>
          </p:nvSpPr>
          <p:spPr>
            <a:xfrm>
              <a:off x="4472006" y="3921833"/>
              <a:ext cx="2777490" cy="600164"/>
            </a:xfrm>
            <a:prstGeom prst="rect">
              <a:avLst/>
            </a:prstGeom>
            <a:noFill/>
          </p:spPr>
          <p:txBody>
            <a:bodyPr wrap="square">
              <a:spAutoFit/>
            </a:bodyPr>
            <a:lstStyle/>
            <a:p>
              <a:r>
                <a:rPr lang="en-US" sz="1100" b="1" dirty="0">
                  <a:solidFill>
                    <a:srgbClr val="7030A0"/>
                  </a:solidFill>
                </a:rPr>
                <a:t>She’s a nut—she snubbed me. She committed her husband for drinking. He’s my friend. She’s a gossip.</a:t>
              </a:r>
            </a:p>
          </p:txBody>
        </p:sp>
        <p:sp>
          <p:nvSpPr>
            <p:cNvPr id="10" name="TextBox 9">
              <a:extLst>
                <a:ext uri="{FF2B5EF4-FFF2-40B4-BE49-F238E27FC236}">
                  <a16:creationId xmlns:a16="http://schemas.microsoft.com/office/drawing/2014/main" id="{1E026FC6-4BF0-9AD9-C915-C21CA64AFE6C}"/>
                </a:ext>
              </a:extLst>
            </p:cNvPr>
            <p:cNvSpPr txBox="1"/>
            <p:nvPr/>
          </p:nvSpPr>
          <p:spPr>
            <a:xfrm>
              <a:off x="4468010" y="4503501"/>
              <a:ext cx="2777490" cy="600164"/>
            </a:xfrm>
            <a:prstGeom prst="rect">
              <a:avLst/>
            </a:prstGeom>
            <a:noFill/>
          </p:spPr>
          <p:txBody>
            <a:bodyPr wrap="square">
              <a:spAutoFit/>
            </a:bodyPr>
            <a:lstStyle/>
            <a:p>
              <a:r>
                <a:rPr lang="en-US" sz="1100" b="1" dirty="0">
                  <a:solidFill>
                    <a:srgbClr val="7030A0"/>
                  </a:solidFill>
                </a:rPr>
                <a:t>Unreasonable—Unjust—Overbearing—Threatens to fire me for drinking and padding my expense account.</a:t>
              </a:r>
            </a:p>
          </p:txBody>
        </p:sp>
        <p:sp>
          <p:nvSpPr>
            <p:cNvPr id="11" name="TextBox 10">
              <a:extLst>
                <a:ext uri="{FF2B5EF4-FFF2-40B4-BE49-F238E27FC236}">
                  <a16:creationId xmlns:a16="http://schemas.microsoft.com/office/drawing/2014/main" id="{AF9C2CB9-A82D-40DF-1FA8-5BC49B20C4A7}"/>
                </a:ext>
              </a:extLst>
            </p:cNvPr>
            <p:cNvSpPr txBox="1"/>
            <p:nvPr/>
          </p:nvSpPr>
          <p:spPr>
            <a:xfrm>
              <a:off x="4513729" y="5103665"/>
              <a:ext cx="2686050" cy="482113"/>
            </a:xfrm>
            <a:prstGeom prst="rect">
              <a:avLst/>
            </a:prstGeom>
            <a:noFill/>
          </p:spPr>
          <p:txBody>
            <a:bodyPr wrap="square">
              <a:spAutoFit/>
            </a:bodyPr>
            <a:lstStyle/>
            <a:p>
              <a:r>
                <a:rPr lang="en-US" sz="1300" b="1" dirty="0">
                  <a:solidFill>
                    <a:srgbClr val="7030A0"/>
                  </a:solidFill>
                </a:rPr>
                <a:t>Misunderstands and nags. Likes Brown. Wants house put in her name.</a:t>
              </a:r>
            </a:p>
          </p:txBody>
        </p:sp>
        <p:sp>
          <p:nvSpPr>
            <p:cNvPr id="15" name="Multiplication Sign 14">
              <a:extLst>
                <a:ext uri="{FF2B5EF4-FFF2-40B4-BE49-F238E27FC236}">
                  <a16:creationId xmlns:a16="http://schemas.microsoft.com/office/drawing/2014/main" id="{5EF60FE8-967C-9BC0-3B28-A09379D83803}"/>
                </a:ext>
              </a:extLst>
            </p:cNvPr>
            <p:cNvSpPr/>
            <p:nvPr/>
          </p:nvSpPr>
          <p:spPr>
            <a:xfrm>
              <a:off x="9748428" y="3430989"/>
              <a:ext cx="130629" cy="124098"/>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ultiplication Sign 15">
              <a:extLst>
                <a:ext uri="{FF2B5EF4-FFF2-40B4-BE49-F238E27FC236}">
                  <a16:creationId xmlns:a16="http://schemas.microsoft.com/office/drawing/2014/main" id="{FBD0CBE8-957E-1821-74A9-B9DD4D010AA8}"/>
                </a:ext>
              </a:extLst>
            </p:cNvPr>
            <p:cNvSpPr/>
            <p:nvPr/>
          </p:nvSpPr>
          <p:spPr>
            <a:xfrm>
              <a:off x="8136426" y="3430989"/>
              <a:ext cx="130629" cy="124098"/>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Multiplication Sign 16">
              <a:extLst>
                <a:ext uri="{FF2B5EF4-FFF2-40B4-BE49-F238E27FC236}">
                  <a16:creationId xmlns:a16="http://schemas.microsoft.com/office/drawing/2014/main" id="{B10DB9EF-AF45-11C8-D18C-6B46D1A321B8}"/>
                </a:ext>
              </a:extLst>
            </p:cNvPr>
            <p:cNvSpPr/>
            <p:nvPr/>
          </p:nvSpPr>
          <p:spPr>
            <a:xfrm>
              <a:off x="9748428" y="3591103"/>
              <a:ext cx="130629" cy="124098"/>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Multiplication Sign 17">
              <a:extLst>
                <a:ext uri="{FF2B5EF4-FFF2-40B4-BE49-F238E27FC236}">
                  <a16:creationId xmlns:a16="http://schemas.microsoft.com/office/drawing/2014/main" id="{DA7F55CA-3E8D-9E38-62CE-FA85B0DECCA2}"/>
                </a:ext>
              </a:extLst>
            </p:cNvPr>
            <p:cNvSpPr/>
            <p:nvPr/>
          </p:nvSpPr>
          <p:spPr>
            <a:xfrm>
              <a:off x="8143329" y="3591103"/>
              <a:ext cx="130629" cy="124098"/>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ultiplication Sign 18">
              <a:extLst>
                <a:ext uri="{FF2B5EF4-FFF2-40B4-BE49-F238E27FC236}">
                  <a16:creationId xmlns:a16="http://schemas.microsoft.com/office/drawing/2014/main" id="{EC899F74-1990-92F4-D924-85EE6A1FCD78}"/>
                </a:ext>
              </a:extLst>
            </p:cNvPr>
            <p:cNvSpPr/>
            <p:nvPr/>
          </p:nvSpPr>
          <p:spPr>
            <a:xfrm>
              <a:off x="10423911" y="3773348"/>
              <a:ext cx="130629" cy="124098"/>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ultiplication Sign 19">
              <a:extLst>
                <a:ext uri="{FF2B5EF4-FFF2-40B4-BE49-F238E27FC236}">
                  <a16:creationId xmlns:a16="http://schemas.microsoft.com/office/drawing/2014/main" id="{B310A544-2F0B-2A39-AD06-FCE20D33518C}"/>
                </a:ext>
              </a:extLst>
            </p:cNvPr>
            <p:cNvSpPr/>
            <p:nvPr/>
          </p:nvSpPr>
          <p:spPr>
            <a:xfrm>
              <a:off x="8145529" y="3751217"/>
              <a:ext cx="130629" cy="124098"/>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ultiplication Sign 20">
              <a:extLst>
                <a:ext uri="{FF2B5EF4-FFF2-40B4-BE49-F238E27FC236}">
                  <a16:creationId xmlns:a16="http://schemas.microsoft.com/office/drawing/2014/main" id="{A35B5D14-7668-CD0C-76F4-D2E41CE67F40}"/>
                </a:ext>
              </a:extLst>
            </p:cNvPr>
            <p:cNvSpPr/>
            <p:nvPr/>
          </p:nvSpPr>
          <p:spPr>
            <a:xfrm>
              <a:off x="8143329" y="4238144"/>
              <a:ext cx="130629" cy="124098"/>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Multiplication Sign 21">
              <a:extLst>
                <a:ext uri="{FF2B5EF4-FFF2-40B4-BE49-F238E27FC236}">
                  <a16:creationId xmlns:a16="http://schemas.microsoft.com/office/drawing/2014/main" id="{31F7C1C6-94A3-66C8-8010-286C27EEBBCB}"/>
                </a:ext>
              </a:extLst>
            </p:cNvPr>
            <p:cNvSpPr/>
            <p:nvPr/>
          </p:nvSpPr>
          <p:spPr>
            <a:xfrm>
              <a:off x="8363243" y="4084220"/>
              <a:ext cx="130629" cy="124098"/>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ultiplication Sign 24">
              <a:extLst>
                <a:ext uri="{FF2B5EF4-FFF2-40B4-BE49-F238E27FC236}">
                  <a16:creationId xmlns:a16="http://schemas.microsoft.com/office/drawing/2014/main" id="{6DEF355C-9555-B48F-E3B5-F31B5DD09A8C}"/>
                </a:ext>
              </a:extLst>
            </p:cNvPr>
            <p:cNvSpPr/>
            <p:nvPr/>
          </p:nvSpPr>
          <p:spPr>
            <a:xfrm>
              <a:off x="10423911" y="4594261"/>
              <a:ext cx="130629" cy="124098"/>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ultiplication Sign 25">
              <a:extLst>
                <a:ext uri="{FF2B5EF4-FFF2-40B4-BE49-F238E27FC236}">
                  <a16:creationId xmlns:a16="http://schemas.microsoft.com/office/drawing/2014/main" id="{DD6C7271-0E1A-4BA9-6E47-63F14F91562D}"/>
                </a:ext>
              </a:extLst>
            </p:cNvPr>
            <p:cNvSpPr/>
            <p:nvPr/>
          </p:nvSpPr>
          <p:spPr>
            <a:xfrm>
              <a:off x="8143329" y="4594261"/>
              <a:ext cx="130629" cy="124098"/>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ultiplication Sign 28">
              <a:extLst>
                <a:ext uri="{FF2B5EF4-FFF2-40B4-BE49-F238E27FC236}">
                  <a16:creationId xmlns:a16="http://schemas.microsoft.com/office/drawing/2014/main" id="{FFAEE55B-2316-C547-411C-66A5DCE31531}"/>
                </a:ext>
              </a:extLst>
            </p:cNvPr>
            <p:cNvSpPr/>
            <p:nvPr/>
          </p:nvSpPr>
          <p:spPr>
            <a:xfrm>
              <a:off x="9813742" y="5161859"/>
              <a:ext cx="130629" cy="124098"/>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ultiplication Sign 29">
              <a:extLst>
                <a:ext uri="{FF2B5EF4-FFF2-40B4-BE49-F238E27FC236}">
                  <a16:creationId xmlns:a16="http://schemas.microsoft.com/office/drawing/2014/main" id="{EA05BE08-FE5E-449D-74A1-C4C8955D0542}"/>
                </a:ext>
              </a:extLst>
            </p:cNvPr>
            <p:cNvSpPr/>
            <p:nvPr/>
          </p:nvSpPr>
          <p:spPr>
            <a:xfrm>
              <a:off x="10486000" y="5161859"/>
              <a:ext cx="130629" cy="124098"/>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008489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080945-C79B-040B-D24D-5CD5BC891D76}"/>
              </a:ext>
            </a:extLst>
          </p:cNvPr>
          <p:cNvSpPr txBox="1"/>
          <p:nvPr/>
        </p:nvSpPr>
        <p:spPr>
          <a:xfrm>
            <a:off x="3047035" y="1295867"/>
            <a:ext cx="8249855" cy="1569660"/>
          </a:xfrm>
          <a:prstGeom prst="rect">
            <a:avLst/>
          </a:prstGeom>
          <a:noFill/>
        </p:spPr>
        <p:txBody>
          <a:bodyPr wrap="square">
            <a:spAutoFit/>
          </a:bodyPr>
          <a:lstStyle/>
          <a:p>
            <a:r>
              <a:rPr lang="en-US" sz="2400" b="1" dirty="0">
                <a:solidFill>
                  <a:srgbClr val="FFFFFF"/>
                </a:solidFill>
                <a:hlinkClick r:id="rId4"/>
              </a:rPr>
              <a:t>AA Big Book – How it Works - Page 66</a:t>
            </a:r>
            <a:endParaRPr lang="en-US" sz="2400" b="1" dirty="0">
              <a:solidFill>
                <a:srgbClr val="FFFFFF"/>
              </a:solidFill>
            </a:endParaRPr>
          </a:p>
          <a:p>
            <a:pPr lvl="1"/>
            <a:r>
              <a:rPr lang="en-US" sz="2400" i="1" dirty="0"/>
              <a:t>“</a:t>
            </a:r>
            <a:r>
              <a:rPr lang="en-US" sz="2400" b="1" i="1" dirty="0"/>
              <a:t>How could we escape</a:t>
            </a:r>
            <a:r>
              <a:rPr lang="en-US" sz="2400" i="1" dirty="0"/>
              <a:t>? We saw that these resentments must be mastered, but how? We could not wish them away any more than alcohol. </a:t>
            </a:r>
          </a:p>
        </p:txBody>
      </p:sp>
      <p:pic>
        <p:nvPicPr>
          <p:cNvPr id="5" name="Picture 4" descr="A person in a body paint&#10;&#10;Description automatically generated">
            <a:extLst>
              <a:ext uri="{FF2B5EF4-FFF2-40B4-BE49-F238E27FC236}">
                <a16:creationId xmlns:a16="http://schemas.microsoft.com/office/drawing/2014/main" id="{80C47B66-A8A3-8A5A-3785-5C62BFC7D992}"/>
              </a:ext>
            </a:extLst>
          </p:cNvPr>
          <p:cNvPicPr>
            <a:picLocks noChangeAspect="1"/>
          </p:cNvPicPr>
          <p:nvPr/>
        </p:nvPicPr>
        <p:blipFill>
          <a:blip r:embed="rId5">
            <a:lum/>
            <a:alphaModFix amt="70000"/>
          </a:blip>
          <a:stretch>
            <a:fillRect/>
          </a:stretch>
        </p:blipFill>
        <p:spPr>
          <a:xfrm>
            <a:off x="196771" y="1175227"/>
            <a:ext cx="2850266" cy="2129382"/>
          </a:xfrm>
          <a:prstGeom prst="rect">
            <a:avLst/>
          </a:prstGeom>
          <a:ln>
            <a:noFill/>
          </a:ln>
          <a:effectLst>
            <a:softEdge rad="112500"/>
          </a:effectLst>
        </p:spPr>
      </p:pic>
      <p:sp>
        <p:nvSpPr>
          <p:cNvPr id="6" name="Subtitle 5">
            <a:extLst>
              <a:ext uri="{FF2B5EF4-FFF2-40B4-BE49-F238E27FC236}">
                <a16:creationId xmlns:a16="http://schemas.microsoft.com/office/drawing/2014/main" id="{80FDB194-30D0-00B4-7DC4-8C32C00B6DDD}"/>
              </a:ext>
            </a:extLst>
          </p:cNvPr>
          <p:cNvSpPr txBox="1">
            <a:spLocks/>
          </p:cNvSpPr>
          <p:nvPr/>
        </p:nvSpPr>
        <p:spPr>
          <a:xfrm>
            <a:off x="2274032" y="265684"/>
            <a:ext cx="8416674" cy="883859"/>
          </a:xfrm>
          <a:prstGeom prst="rect">
            <a:avLst/>
          </a:prstGeom>
          <a:solidFill>
            <a:schemeClr val="accent1"/>
          </a:solid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2800" dirty="0">
                <a:hlinkClick r:id="rId4"/>
              </a:rPr>
              <a:t>HOW IT WORKS</a:t>
            </a:r>
            <a:r>
              <a:rPr lang="en-US" sz="2800" dirty="0"/>
              <a:t> - </a:t>
            </a:r>
            <a:r>
              <a:rPr lang="en-US" sz="2800" dirty="0">
                <a:hlinkClick r:id="rId6"/>
              </a:rPr>
              <a:t>STEP 4 (Part 1)</a:t>
            </a:r>
            <a:br>
              <a:rPr lang="en-US" sz="2800" dirty="0"/>
            </a:br>
            <a:r>
              <a:rPr lang="en-US" sz="2800" dirty="0">
                <a:solidFill>
                  <a:schemeClr val="bg1"/>
                </a:solidFill>
              </a:rPr>
              <a:t>How it Works –Resentment Form (Step 4 Prayer)</a:t>
            </a:r>
            <a:endParaRPr lang="en-US" sz="2800" dirty="0"/>
          </a:p>
        </p:txBody>
      </p:sp>
      <p:sp>
        <p:nvSpPr>
          <p:cNvPr id="8" name="TextBox 7">
            <a:extLst>
              <a:ext uri="{FF2B5EF4-FFF2-40B4-BE49-F238E27FC236}">
                <a16:creationId xmlns:a16="http://schemas.microsoft.com/office/drawing/2014/main" id="{1DB161C1-BA5F-943F-3961-C0F15DADC8BC}"/>
              </a:ext>
            </a:extLst>
          </p:cNvPr>
          <p:cNvSpPr txBox="1"/>
          <p:nvPr/>
        </p:nvSpPr>
        <p:spPr>
          <a:xfrm>
            <a:off x="500606" y="3056510"/>
            <a:ext cx="7694270" cy="3416320"/>
          </a:xfrm>
          <a:prstGeom prst="rect">
            <a:avLst/>
          </a:prstGeom>
          <a:noFill/>
        </p:spPr>
        <p:txBody>
          <a:bodyPr wrap="square">
            <a:spAutoFit/>
          </a:bodyPr>
          <a:lstStyle/>
          <a:p>
            <a:r>
              <a:rPr lang="en-US" sz="2400" i="1" dirty="0"/>
              <a:t>This was our course: We realized that the people who wronged us were perhaps spiritually sick. Though we did not like their symptoms and the way these disturbed us, they, like ourselves, were sick too. </a:t>
            </a:r>
            <a:r>
              <a:rPr lang="en-US" sz="2400" b="1" i="1" dirty="0"/>
              <a:t>We asked God to help us show them the same tolerance, pity, and patience that we would cheerfully grant a sick friend. </a:t>
            </a:r>
            <a:r>
              <a:rPr lang="en-US" sz="2400" i="1" dirty="0"/>
              <a:t>When a person offended we said to ourselves, “</a:t>
            </a:r>
            <a:r>
              <a:rPr lang="en-US" sz="2400" b="1" i="1" dirty="0"/>
              <a:t>This is a sick man. How can I be helpful to him? God save me from being angry. Thy will be done.”</a:t>
            </a:r>
          </a:p>
        </p:txBody>
      </p:sp>
      <p:pic>
        <p:nvPicPr>
          <p:cNvPr id="12" name="Picture 11" descr="A cartoon of a child with his eyes closed&#10;&#10;Description automatically generated">
            <a:extLst>
              <a:ext uri="{FF2B5EF4-FFF2-40B4-BE49-F238E27FC236}">
                <a16:creationId xmlns:a16="http://schemas.microsoft.com/office/drawing/2014/main" id="{91D5CA07-0DBE-56E0-A5B6-00A9874781CE}"/>
              </a:ext>
            </a:extLst>
          </p:cNvPr>
          <p:cNvPicPr>
            <a:picLocks noChangeAspect="1"/>
          </p:cNvPicPr>
          <p:nvPr/>
        </p:nvPicPr>
        <p:blipFill>
          <a:blip r:embed="rId7">
            <a:alphaModFix amt="70000"/>
            <a:lum/>
          </a:blip>
          <a:stretch>
            <a:fillRect/>
          </a:stretch>
        </p:blipFill>
        <p:spPr>
          <a:xfrm flipH="1">
            <a:off x="9137823" y="2534856"/>
            <a:ext cx="2767309" cy="3937974"/>
          </a:xfrm>
          <a:prstGeom prst="rect">
            <a:avLst/>
          </a:prstGeom>
          <a:ln>
            <a:noFill/>
          </a:ln>
          <a:effectLst>
            <a:softEdge rad="112500"/>
          </a:effectLst>
        </p:spPr>
      </p:pic>
      <p:pic>
        <p:nvPicPr>
          <p:cNvPr id="13" name="13 Resentment">
            <a:hlinkClick r:id="" action="ppaction://media"/>
            <a:extLst>
              <a:ext uri="{FF2B5EF4-FFF2-40B4-BE49-F238E27FC236}">
                <a16:creationId xmlns:a16="http://schemas.microsoft.com/office/drawing/2014/main" id="{40981CA0-4987-151C-245E-AA018720C98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52731" y="491661"/>
            <a:ext cx="487363" cy="487363"/>
          </a:xfrm>
          <a:prstGeom prst="rect">
            <a:avLst/>
          </a:prstGeom>
        </p:spPr>
      </p:pic>
    </p:spTree>
    <p:extLst>
      <p:ext uri="{BB962C8B-B14F-4D97-AF65-F5344CB8AC3E}">
        <p14:creationId xmlns:p14="http://schemas.microsoft.com/office/powerpoint/2010/main" val="80887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1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45DC5C-68E6-4A95-4910-CD6CE440ABAE}"/>
              </a:ext>
            </a:extLst>
          </p:cNvPr>
          <p:cNvSpPr txBox="1"/>
          <p:nvPr/>
        </p:nvSpPr>
        <p:spPr>
          <a:xfrm>
            <a:off x="624699" y="2288606"/>
            <a:ext cx="7507827" cy="4154984"/>
          </a:xfrm>
          <a:prstGeom prst="rect">
            <a:avLst/>
          </a:prstGeom>
          <a:solidFill>
            <a:schemeClr val="tx2">
              <a:lumMod val="20000"/>
              <a:lumOff val="80000"/>
            </a:schemeClr>
          </a:solidFill>
        </p:spPr>
        <p:txBody>
          <a:bodyPr wrap="square">
            <a:spAutoFit/>
          </a:bodyPr>
          <a:lstStyle/>
          <a:p>
            <a:r>
              <a:rPr lang="en-US" sz="2400" b="1" dirty="0">
                <a:solidFill>
                  <a:srgbClr val="FFFFFF"/>
                </a:solidFill>
                <a:hlinkClick r:id="rId2"/>
              </a:rPr>
              <a:t>AA Big Book – How it Works - Page 67</a:t>
            </a:r>
            <a:endParaRPr lang="en-US" sz="2400" b="1" dirty="0">
              <a:solidFill>
                <a:srgbClr val="FFFFFF"/>
              </a:solidFill>
            </a:endParaRPr>
          </a:p>
          <a:p>
            <a:r>
              <a:rPr lang="en-US" sz="2400" dirty="0"/>
              <a:t>“</a:t>
            </a:r>
            <a:r>
              <a:rPr lang="en-US" sz="2400" i="1" dirty="0"/>
              <a:t>Referring to our list again. Putting out of our minds the wrongs others had done, we resolutely looked for our own mistakes. </a:t>
            </a:r>
            <a:r>
              <a:rPr lang="en-US" sz="2400" b="1" i="1" dirty="0">
                <a:solidFill>
                  <a:srgbClr val="C00000"/>
                </a:solidFill>
              </a:rPr>
              <a:t>Where had we been selfish, dishonest, self-seeking and frightened? </a:t>
            </a:r>
            <a:r>
              <a:rPr lang="en-US" sz="2400" b="1" i="1" dirty="0"/>
              <a:t>Though a situation had not been entirely our fault, we tried to disregard the other person involved entirely. </a:t>
            </a:r>
            <a:r>
              <a:rPr lang="en-US" sz="2400" i="1" dirty="0"/>
              <a:t>Where were we to blame? The inventory was ours, not the other man’s. </a:t>
            </a:r>
            <a:r>
              <a:rPr lang="en-US" sz="2400" b="1" i="1" dirty="0"/>
              <a:t>When we saw our faults we listed them. We placed them before us in black and white. We admitted our wrongs honestly and were willing to set these matters straight.”</a:t>
            </a:r>
          </a:p>
        </p:txBody>
      </p:sp>
      <p:pic>
        <p:nvPicPr>
          <p:cNvPr id="5" name="Picture 4">
            <a:extLst>
              <a:ext uri="{FF2B5EF4-FFF2-40B4-BE49-F238E27FC236}">
                <a16:creationId xmlns:a16="http://schemas.microsoft.com/office/drawing/2014/main" id="{7A2E302F-5E18-4D23-2BE9-BFA68A847984}"/>
              </a:ext>
            </a:extLst>
          </p:cNvPr>
          <p:cNvPicPr>
            <a:picLocks noChangeAspect="1"/>
          </p:cNvPicPr>
          <p:nvPr/>
        </p:nvPicPr>
        <p:blipFill>
          <a:blip r:embed="rId3"/>
          <a:stretch>
            <a:fillRect/>
          </a:stretch>
        </p:blipFill>
        <p:spPr>
          <a:xfrm>
            <a:off x="8594689" y="376627"/>
            <a:ext cx="2135043" cy="6104745"/>
          </a:xfrm>
          <a:prstGeom prst="rect">
            <a:avLst/>
          </a:prstGeom>
        </p:spPr>
      </p:pic>
      <p:sp>
        <p:nvSpPr>
          <p:cNvPr id="6" name="Subtitle 5">
            <a:extLst>
              <a:ext uri="{FF2B5EF4-FFF2-40B4-BE49-F238E27FC236}">
                <a16:creationId xmlns:a16="http://schemas.microsoft.com/office/drawing/2014/main" id="{A902D76A-E619-A318-53E0-F929D987FBCC}"/>
              </a:ext>
            </a:extLst>
          </p:cNvPr>
          <p:cNvSpPr txBox="1">
            <a:spLocks/>
          </p:cNvSpPr>
          <p:nvPr/>
        </p:nvSpPr>
        <p:spPr>
          <a:xfrm>
            <a:off x="546903" y="376627"/>
            <a:ext cx="7507826" cy="883859"/>
          </a:xfrm>
          <a:prstGeom prst="rect">
            <a:avLst/>
          </a:prstGeom>
          <a:solidFill>
            <a:schemeClr val="accent1"/>
          </a:solid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2800" dirty="0">
                <a:hlinkClick r:id="rId2"/>
              </a:rPr>
              <a:t>HOW IT WORKS</a:t>
            </a:r>
            <a:r>
              <a:rPr lang="en-US" sz="2800" dirty="0"/>
              <a:t> - </a:t>
            </a:r>
            <a:r>
              <a:rPr lang="en-US" sz="2800" dirty="0">
                <a:hlinkClick r:id="rId4"/>
              </a:rPr>
              <a:t>STEP 4 (Part 1)</a:t>
            </a:r>
            <a:br>
              <a:rPr lang="en-US" sz="2800" dirty="0"/>
            </a:br>
            <a:r>
              <a:rPr lang="en-US" sz="2800" dirty="0">
                <a:solidFill>
                  <a:schemeClr val="bg1"/>
                </a:solidFill>
              </a:rPr>
              <a:t>How it Works –Resentment Form (Column 4)</a:t>
            </a:r>
            <a:endParaRPr lang="en-US" sz="2800" dirty="0"/>
          </a:p>
        </p:txBody>
      </p:sp>
      <p:sp>
        <p:nvSpPr>
          <p:cNvPr id="7" name="Multiplication Sign 6">
            <a:extLst>
              <a:ext uri="{FF2B5EF4-FFF2-40B4-BE49-F238E27FC236}">
                <a16:creationId xmlns:a16="http://schemas.microsoft.com/office/drawing/2014/main" id="{2B728652-D1E6-8E4E-C589-04B04C0BC058}"/>
              </a:ext>
            </a:extLst>
          </p:cNvPr>
          <p:cNvSpPr/>
          <p:nvPr/>
        </p:nvSpPr>
        <p:spPr>
          <a:xfrm>
            <a:off x="8877783" y="2997843"/>
            <a:ext cx="259666" cy="196770"/>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ultiplication Sign 7">
            <a:extLst>
              <a:ext uri="{FF2B5EF4-FFF2-40B4-BE49-F238E27FC236}">
                <a16:creationId xmlns:a16="http://schemas.microsoft.com/office/drawing/2014/main" id="{31CF3C3D-6CA3-3ECB-6BC8-E4FFB86F9A3D}"/>
              </a:ext>
            </a:extLst>
          </p:cNvPr>
          <p:cNvSpPr/>
          <p:nvPr/>
        </p:nvSpPr>
        <p:spPr>
          <a:xfrm>
            <a:off x="9290710" y="2997843"/>
            <a:ext cx="259666" cy="196770"/>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ultiplication Sign 8">
            <a:extLst>
              <a:ext uri="{FF2B5EF4-FFF2-40B4-BE49-F238E27FC236}">
                <a16:creationId xmlns:a16="http://schemas.microsoft.com/office/drawing/2014/main" id="{7C89AB40-7254-7094-627F-712CE9DF2C94}"/>
              </a:ext>
            </a:extLst>
          </p:cNvPr>
          <p:cNvSpPr/>
          <p:nvPr/>
        </p:nvSpPr>
        <p:spPr>
          <a:xfrm>
            <a:off x="9751817" y="2997843"/>
            <a:ext cx="259666" cy="196770"/>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ultiplication Sign 9">
            <a:extLst>
              <a:ext uri="{FF2B5EF4-FFF2-40B4-BE49-F238E27FC236}">
                <a16:creationId xmlns:a16="http://schemas.microsoft.com/office/drawing/2014/main" id="{D52AD5AA-CD0F-83E0-0AAE-5385DC115726}"/>
              </a:ext>
            </a:extLst>
          </p:cNvPr>
          <p:cNvSpPr/>
          <p:nvPr/>
        </p:nvSpPr>
        <p:spPr>
          <a:xfrm>
            <a:off x="9751817" y="3194613"/>
            <a:ext cx="259666" cy="196770"/>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ultiplication Sign 10">
            <a:extLst>
              <a:ext uri="{FF2B5EF4-FFF2-40B4-BE49-F238E27FC236}">
                <a16:creationId xmlns:a16="http://schemas.microsoft.com/office/drawing/2014/main" id="{233EC363-4FCF-5E48-6F2A-ABFE4678F8B7}"/>
              </a:ext>
            </a:extLst>
          </p:cNvPr>
          <p:cNvSpPr/>
          <p:nvPr/>
        </p:nvSpPr>
        <p:spPr>
          <a:xfrm>
            <a:off x="9290710" y="3194613"/>
            <a:ext cx="259666" cy="196770"/>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ultiplication Sign 11">
            <a:extLst>
              <a:ext uri="{FF2B5EF4-FFF2-40B4-BE49-F238E27FC236}">
                <a16:creationId xmlns:a16="http://schemas.microsoft.com/office/drawing/2014/main" id="{759F7A27-DFB8-B5E8-9A3E-3C924A20BD52}"/>
              </a:ext>
            </a:extLst>
          </p:cNvPr>
          <p:cNvSpPr/>
          <p:nvPr/>
        </p:nvSpPr>
        <p:spPr>
          <a:xfrm>
            <a:off x="8890897" y="3194613"/>
            <a:ext cx="259666" cy="196770"/>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ultiplication Sign 12">
            <a:extLst>
              <a:ext uri="{FF2B5EF4-FFF2-40B4-BE49-F238E27FC236}">
                <a16:creationId xmlns:a16="http://schemas.microsoft.com/office/drawing/2014/main" id="{F3ACB84F-C08C-6CF3-20C0-803B2C8BA02B}"/>
              </a:ext>
            </a:extLst>
          </p:cNvPr>
          <p:cNvSpPr/>
          <p:nvPr/>
        </p:nvSpPr>
        <p:spPr>
          <a:xfrm>
            <a:off x="10189156" y="3194613"/>
            <a:ext cx="259666" cy="196770"/>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ultiplication Sign 13">
            <a:extLst>
              <a:ext uri="{FF2B5EF4-FFF2-40B4-BE49-F238E27FC236}">
                <a16:creationId xmlns:a16="http://schemas.microsoft.com/office/drawing/2014/main" id="{30913742-AF6A-3FAA-3C9E-2AE82DEE690E}"/>
              </a:ext>
            </a:extLst>
          </p:cNvPr>
          <p:cNvSpPr/>
          <p:nvPr/>
        </p:nvSpPr>
        <p:spPr>
          <a:xfrm>
            <a:off x="9750246" y="3391383"/>
            <a:ext cx="259666" cy="196770"/>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ultiplication Sign 14">
            <a:extLst>
              <a:ext uri="{FF2B5EF4-FFF2-40B4-BE49-F238E27FC236}">
                <a16:creationId xmlns:a16="http://schemas.microsoft.com/office/drawing/2014/main" id="{6A7BFCF6-B282-7B7E-3BB4-F9EE01F69399}"/>
              </a:ext>
            </a:extLst>
          </p:cNvPr>
          <p:cNvSpPr/>
          <p:nvPr/>
        </p:nvSpPr>
        <p:spPr>
          <a:xfrm>
            <a:off x="9311336" y="3619983"/>
            <a:ext cx="259666" cy="196770"/>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ultiplication Sign 15">
            <a:extLst>
              <a:ext uri="{FF2B5EF4-FFF2-40B4-BE49-F238E27FC236}">
                <a16:creationId xmlns:a16="http://schemas.microsoft.com/office/drawing/2014/main" id="{79AD61AD-D74A-911D-E6CA-90BCE20563D8}"/>
              </a:ext>
            </a:extLst>
          </p:cNvPr>
          <p:cNvSpPr/>
          <p:nvPr/>
        </p:nvSpPr>
        <p:spPr>
          <a:xfrm>
            <a:off x="10189156" y="3619983"/>
            <a:ext cx="259666" cy="196770"/>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Multiplication Sign 16">
            <a:extLst>
              <a:ext uri="{FF2B5EF4-FFF2-40B4-BE49-F238E27FC236}">
                <a16:creationId xmlns:a16="http://schemas.microsoft.com/office/drawing/2014/main" id="{13B9B144-3113-EC4D-5ED3-422349B1AE30}"/>
              </a:ext>
            </a:extLst>
          </p:cNvPr>
          <p:cNvSpPr/>
          <p:nvPr/>
        </p:nvSpPr>
        <p:spPr>
          <a:xfrm>
            <a:off x="9772813" y="3619983"/>
            <a:ext cx="259666" cy="196770"/>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Multiplication Sign 17">
            <a:extLst>
              <a:ext uri="{FF2B5EF4-FFF2-40B4-BE49-F238E27FC236}">
                <a16:creationId xmlns:a16="http://schemas.microsoft.com/office/drawing/2014/main" id="{8D1658C3-E7E9-9050-6376-28D30B704E99}"/>
              </a:ext>
            </a:extLst>
          </p:cNvPr>
          <p:cNvSpPr/>
          <p:nvPr/>
        </p:nvSpPr>
        <p:spPr>
          <a:xfrm>
            <a:off x="10234535" y="4169328"/>
            <a:ext cx="259666" cy="196770"/>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ultiplication Sign 18">
            <a:extLst>
              <a:ext uri="{FF2B5EF4-FFF2-40B4-BE49-F238E27FC236}">
                <a16:creationId xmlns:a16="http://schemas.microsoft.com/office/drawing/2014/main" id="{88A0C6CB-E59A-D07D-64F9-4BBB45CABAFA}"/>
              </a:ext>
            </a:extLst>
          </p:cNvPr>
          <p:cNvSpPr/>
          <p:nvPr/>
        </p:nvSpPr>
        <p:spPr>
          <a:xfrm>
            <a:off x="9739339" y="4169328"/>
            <a:ext cx="259666" cy="196770"/>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ultiplication Sign 19">
            <a:extLst>
              <a:ext uri="{FF2B5EF4-FFF2-40B4-BE49-F238E27FC236}">
                <a16:creationId xmlns:a16="http://schemas.microsoft.com/office/drawing/2014/main" id="{743FE216-2BDF-72C1-A8E6-1878E4756B31}"/>
              </a:ext>
            </a:extLst>
          </p:cNvPr>
          <p:cNvSpPr/>
          <p:nvPr/>
        </p:nvSpPr>
        <p:spPr>
          <a:xfrm>
            <a:off x="9316463" y="4169328"/>
            <a:ext cx="259666" cy="196770"/>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ultiplication Sign 20">
            <a:extLst>
              <a:ext uri="{FF2B5EF4-FFF2-40B4-BE49-F238E27FC236}">
                <a16:creationId xmlns:a16="http://schemas.microsoft.com/office/drawing/2014/main" id="{F285CA8A-AAF1-4C8D-D13C-B63A1C36A4A2}"/>
              </a:ext>
            </a:extLst>
          </p:cNvPr>
          <p:cNvSpPr/>
          <p:nvPr/>
        </p:nvSpPr>
        <p:spPr>
          <a:xfrm>
            <a:off x="8862170" y="4169328"/>
            <a:ext cx="259666" cy="196770"/>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Multiplication Sign 21">
            <a:extLst>
              <a:ext uri="{FF2B5EF4-FFF2-40B4-BE49-F238E27FC236}">
                <a16:creationId xmlns:a16="http://schemas.microsoft.com/office/drawing/2014/main" id="{0F5CA12C-C8D8-5913-4953-55D715CFB026}"/>
              </a:ext>
            </a:extLst>
          </p:cNvPr>
          <p:cNvSpPr/>
          <p:nvPr/>
        </p:nvSpPr>
        <p:spPr>
          <a:xfrm>
            <a:off x="10222445" y="4739607"/>
            <a:ext cx="259666" cy="196770"/>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ultiplication Sign 22">
            <a:extLst>
              <a:ext uri="{FF2B5EF4-FFF2-40B4-BE49-F238E27FC236}">
                <a16:creationId xmlns:a16="http://schemas.microsoft.com/office/drawing/2014/main" id="{6FACF884-DE5F-73DD-B3EE-FEEA74405002}"/>
              </a:ext>
            </a:extLst>
          </p:cNvPr>
          <p:cNvSpPr/>
          <p:nvPr/>
        </p:nvSpPr>
        <p:spPr>
          <a:xfrm>
            <a:off x="9772813" y="4739607"/>
            <a:ext cx="259666" cy="196770"/>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ultiplication Sign 23">
            <a:extLst>
              <a:ext uri="{FF2B5EF4-FFF2-40B4-BE49-F238E27FC236}">
                <a16:creationId xmlns:a16="http://schemas.microsoft.com/office/drawing/2014/main" id="{5CBDF4CD-664F-0304-76D8-16677BACB991}"/>
              </a:ext>
            </a:extLst>
          </p:cNvPr>
          <p:cNvSpPr/>
          <p:nvPr/>
        </p:nvSpPr>
        <p:spPr>
          <a:xfrm>
            <a:off x="9301978" y="4739607"/>
            <a:ext cx="259666" cy="196770"/>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ultiplication Sign 24">
            <a:extLst>
              <a:ext uri="{FF2B5EF4-FFF2-40B4-BE49-F238E27FC236}">
                <a16:creationId xmlns:a16="http://schemas.microsoft.com/office/drawing/2014/main" id="{EBDD17AD-EF60-DDF1-70C3-8CD18BC71B33}"/>
              </a:ext>
            </a:extLst>
          </p:cNvPr>
          <p:cNvSpPr/>
          <p:nvPr/>
        </p:nvSpPr>
        <p:spPr>
          <a:xfrm>
            <a:off x="8852346" y="4739607"/>
            <a:ext cx="259666" cy="196770"/>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74993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8758B6-75AB-8F6A-BD74-8718C0966D23}"/>
              </a:ext>
            </a:extLst>
          </p:cNvPr>
          <p:cNvSpPr txBox="1"/>
          <p:nvPr/>
        </p:nvSpPr>
        <p:spPr>
          <a:xfrm>
            <a:off x="561372" y="1195625"/>
            <a:ext cx="11069256" cy="5386090"/>
          </a:xfrm>
          <a:prstGeom prst="rect">
            <a:avLst/>
          </a:prstGeom>
          <a:gradFill>
            <a:gsLst>
              <a:gs pos="14000">
                <a:schemeClr val="accent6">
                  <a:lumMod val="60000"/>
                  <a:lumOff val="40000"/>
                </a:schemeClr>
              </a:gs>
              <a:gs pos="7400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p:spPr>
        <p:txBody>
          <a:bodyPr wrap="square">
            <a:spAutoFit/>
          </a:bodyPr>
          <a:lstStyle/>
          <a:p>
            <a:r>
              <a:rPr lang="en-US" sz="2400" b="1" dirty="0"/>
              <a:t>What did you do, if anything, to set that in motion?”</a:t>
            </a:r>
          </a:p>
          <a:p>
            <a:endParaRPr lang="en-US" sz="2000" dirty="0"/>
          </a:p>
          <a:p>
            <a:pPr lvl="1"/>
            <a:r>
              <a:rPr lang="en-US" sz="2000" dirty="0"/>
              <a:t>…if I hadn’t been out there screwing around she probably wouldn’t have caught me. And she probably wouldn’t have filed for divorce in the first place.</a:t>
            </a:r>
          </a:p>
          <a:p>
            <a:pPr lvl="1"/>
            <a:endParaRPr lang="en-US" sz="2000" dirty="0"/>
          </a:p>
          <a:p>
            <a:pPr lvl="1"/>
            <a:r>
              <a:rPr lang="en-US" sz="2000" dirty="0"/>
              <a:t>…if I hadn’t been sneaking around behind her back lying to her all the time, completely dishonest with her, she probably wouldn’t have filed for divorce in the first place</a:t>
            </a:r>
          </a:p>
          <a:p>
            <a:pPr lvl="1"/>
            <a:endParaRPr lang="en-US" sz="2000" dirty="0"/>
          </a:p>
          <a:p>
            <a:pPr lvl="1"/>
            <a:r>
              <a:rPr lang="en-US" sz="2000" dirty="0"/>
              <a:t>…if I hadn't been blowing all of her money on booze and what I think was important she probably wouldn’t have filed for divorce in the first place. </a:t>
            </a:r>
          </a:p>
          <a:p>
            <a:pPr lvl="1"/>
            <a:endParaRPr lang="en-US" sz="2000" dirty="0"/>
          </a:p>
          <a:p>
            <a:pPr lvl="1"/>
            <a:r>
              <a:rPr lang="en-US" sz="2000" dirty="0"/>
              <a:t>…you see when I could concentrate on her filing for divorce and </a:t>
            </a:r>
            <a:r>
              <a:rPr lang="en-US" sz="2000" b="1" dirty="0"/>
              <a:t>play that over and over and over and over in my head, gradually distorting the picture every time I played it over making what she did a little bit worse and what I did a little bit less. And let me play it long enough I could gradually transfer all blame to her and make myself as pure as the driven snow. </a:t>
            </a:r>
          </a:p>
          <a:p>
            <a:pPr lvl="1"/>
            <a:endParaRPr lang="en-US" sz="2000" b="1" dirty="0"/>
          </a:p>
          <a:p>
            <a:pPr lvl="1"/>
            <a:r>
              <a:rPr lang="en-US" sz="2000" dirty="0"/>
              <a:t>I thought my God Charlie, have you done that with any other resentments here?</a:t>
            </a:r>
          </a:p>
        </p:txBody>
      </p:sp>
      <p:sp>
        <p:nvSpPr>
          <p:cNvPr id="4" name="Subtitle 5">
            <a:extLst>
              <a:ext uri="{FF2B5EF4-FFF2-40B4-BE49-F238E27FC236}">
                <a16:creationId xmlns:a16="http://schemas.microsoft.com/office/drawing/2014/main" id="{EE5F4A15-1FD0-A25C-4364-BFA499A41984}"/>
              </a:ext>
            </a:extLst>
          </p:cNvPr>
          <p:cNvSpPr txBox="1">
            <a:spLocks/>
          </p:cNvSpPr>
          <p:nvPr/>
        </p:nvSpPr>
        <p:spPr>
          <a:xfrm>
            <a:off x="2342087" y="276285"/>
            <a:ext cx="7507826" cy="883859"/>
          </a:xfrm>
          <a:prstGeom prst="rect">
            <a:avLst/>
          </a:prstGeom>
          <a:solidFill>
            <a:schemeClr val="accent1"/>
          </a:solid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2800" dirty="0">
                <a:hlinkClick r:id="rId4"/>
              </a:rPr>
              <a:t>HOW IT WORKS</a:t>
            </a:r>
            <a:r>
              <a:rPr lang="en-US" sz="2800" dirty="0"/>
              <a:t> - </a:t>
            </a:r>
            <a:r>
              <a:rPr lang="en-US" sz="2800" dirty="0">
                <a:hlinkClick r:id="rId5"/>
              </a:rPr>
              <a:t>STEP 4 (Part 1)</a:t>
            </a:r>
            <a:br>
              <a:rPr lang="en-US" sz="2800" dirty="0"/>
            </a:br>
            <a:r>
              <a:rPr lang="en-US" sz="2800" dirty="0">
                <a:solidFill>
                  <a:schemeClr val="bg1"/>
                </a:solidFill>
              </a:rPr>
              <a:t>How it Works –Resentment Form (Column 4)</a:t>
            </a:r>
            <a:endParaRPr lang="en-US" sz="2800" dirty="0"/>
          </a:p>
        </p:txBody>
      </p:sp>
      <p:pic>
        <p:nvPicPr>
          <p:cNvPr id="5" name="14 What did I do">
            <a:hlinkClick r:id="" action="ppaction://media"/>
            <a:extLst>
              <a:ext uri="{FF2B5EF4-FFF2-40B4-BE49-F238E27FC236}">
                <a16:creationId xmlns:a16="http://schemas.microsoft.com/office/drawing/2014/main" id="{7AC5FE61-C247-89D3-CE6C-D1C8A6B388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13834" y="474532"/>
            <a:ext cx="487363" cy="487363"/>
          </a:xfrm>
          <a:prstGeom prst="rect">
            <a:avLst/>
          </a:prstGeom>
        </p:spPr>
      </p:pic>
    </p:spTree>
    <p:extLst>
      <p:ext uri="{BB962C8B-B14F-4D97-AF65-F5344CB8AC3E}">
        <p14:creationId xmlns:p14="http://schemas.microsoft.com/office/powerpoint/2010/main" val="143317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7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5 Last slide step 4 part 1">
            <a:hlinkClick r:id="" action="ppaction://media"/>
            <a:extLst>
              <a:ext uri="{FF2B5EF4-FFF2-40B4-BE49-F238E27FC236}">
                <a16:creationId xmlns:a16="http://schemas.microsoft.com/office/drawing/2014/main" id="{7C01F763-CCB4-767E-814F-FD24461E79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8558" y="661244"/>
            <a:ext cx="487363" cy="487363"/>
          </a:xfrm>
          <a:prstGeom prst="rect">
            <a:avLst/>
          </a:prstGeom>
        </p:spPr>
      </p:pic>
      <p:sp>
        <p:nvSpPr>
          <p:cNvPr id="4" name="Subtitle 5">
            <a:extLst>
              <a:ext uri="{FF2B5EF4-FFF2-40B4-BE49-F238E27FC236}">
                <a16:creationId xmlns:a16="http://schemas.microsoft.com/office/drawing/2014/main" id="{A43E1237-49CB-D525-A664-92B5E66FB7C7}"/>
              </a:ext>
            </a:extLst>
          </p:cNvPr>
          <p:cNvSpPr txBox="1">
            <a:spLocks/>
          </p:cNvSpPr>
          <p:nvPr/>
        </p:nvSpPr>
        <p:spPr>
          <a:xfrm>
            <a:off x="293368" y="264748"/>
            <a:ext cx="7507826" cy="883859"/>
          </a:xfrm>
          <a:prstGeom prst="rect">
            <a:avLst/>
          </a:prstGeom>
          <a:solidFill>
            <a:schemeClr val="accent1"/>
          </a:solid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2800" dirty="0">
                <a:hlinkClick r:id="rId5"/>
              </a:rPr>
              <a:t>HOW IT WORKS</a:t>
            </a:r>
            <a:r>
              <a:rPr lang="en-US" sz="2800" dirty="0"/>
              <a:t> - </a:t>
            </a:r>
            <a:r>
              <a:rPr lang="en-US" sz="2800" dirty="0">
                <a:hlinkClick r:id="rId6"/>
              </a:rPr>
              <a:t>STEP 4 (Part 1)</a:t>
            </a:r>
            <a:br>
              <a:rPr lang="en-US" sz="2800" dirty="0"/>
            </a:br>
            <a:r>
              <a:rPr lang="en-US" sz="2800" dirty="0">
                <a:solidFill>
                  <a:schemeClr val="bg1"/>
                </a:solidFill>
              </a:rPr>
              <a:t>How it Works –Resentment Form (Column 5)</a:t>
            </a:r>
            <a:endParaRPr lang="en-US" sz="2800" dirty="0"/>
          </a:p>
        </p:txBody>
      </p:sp>
      <p:pic>
        <p:nvPicPr>
          <p:cNvPr id="6" name="Picture 5">
            <a:extLst>
              <a:ext uri="{FF2B5EF4-FFF2-40B4-BE49-F238E27FC236}">
                <a16:creationId xmlns:a16="http://schemas.microsoft.com/office/drawing/2014/main" id="{45ADD42B-FAC7-6B73-D149-B3808092A1B4}"/>
              </a:ext>
            </a:extLst>
          </p:cNvPr>
          <p:cNvPicPr>
            <a:picLocks noChangeAspect="1"/>
          </p:cNvPicPr>
          <p:nvPr/>
        </p:nvPicPr>
        <p:blipFill>
          <a:blip r:embed="rId7"/>
          <a:stretch>
            <a:fillRect/>
          </a:stretch>
        </p:blipFill>
        <p:spPr>
          <a:xfrm>
            <a:off x="8437944" y="264748"/>
            <a:ext cx="2298072" cy="6338785"/>
          </a:xfrm>
          <a:prstGeom prst="rect">
            <a:avLst/>
          </a:prstGeom>
        </p:spPr>
      </p:pic>
      <p:sp>
        <p:nvSpPr>
          <p:cNvPr id="8" name="TextBox 7">
            <a:extLst>
              <a:ext uri="{FF2B5EF4-FFF2-40B4-BE49-F238E27FC236}">
                <a16:creationId xmlns:a16="http://schemas.microsoft.com/office/drawing/2014/main" id="{49FD78BF-8B22-EC65-2BFD-206F58BAD1E7}"/>
              </a:ext>
            </a:extLst>
          </p:cNvPr>
          <p:cNvSpPr txBox="1"/>
          <p:nvPr/>
        </p:nvSpPr>
        <p:spPr>
          <a:xfrm>
            <a:off x="756214" y="1539434"/>
            <a:ext cx="7044980" cy="1423685"/>
          </a:xfrm>
          <a:prstGeom prst="rect">
            <a:avLst/>
          </a:prstGeom>
          <a:noFill/>
        </p:spPr>
        <p:txBody>
          <a:bodyPr wrap="square">
            <a:spAutoFit/>
          </a:bodyPr>
          <a:lstStyle/>
          <a:p>
            <a:r>
              <a:rPr lang="en-US" sz="2800" dirty="0"/>
              <a:t>Where had I been </a:t>
            </a:r>
            <a:r>
              <a:rPr lang="en-US" sz="2800" b="1" dirty="0">
                <a:solidFill>
                  <a:srgbClr val="C00000"/>
                </a:solidFill>
              </a:rPr>
              <a:t>selfish, dishonest, self-seeking, frightened or inconsiderate? </a:t>
            </a:r>
            <a:r>
              <a:rPr lang="en-US" sz="2800" dirty="0"/>
              <a:t>All other character defects stem from these.</a:t>
            </a:r>
          </a:p>
        </p:txBody>
      </p:sp>
      <p:sp>
        <p:nvSpPr>
          <p:cNvPr id="14" name="TextBox 13">
            <a:extLst>
              <a:ext uri="{FF2B5EF4-FFF2-40B4-BE49-F238E27FC236}">
                <a16:creationId xmlns:a16="http://schemas.microsoft.com/office/drawing/2014/main" id="{81AD9B82-B059-F489-A79C-D902E69BC3B5}"/>
              </a:ext>
            </a:extLst>
          </p:cNvPr>
          <p:cNvSpPr txBox="1"/>
          <p:nvPr/>
        </p:nvSpPr>
        <p:spPr>
          <a:xfrm>
            <a:off x="756214" y="3315256"/>
            <a:ext cx="7207168" cy="3139321"/>
          </a:xfrm>
          <a:prstGeom prst="rect">
            <a:avLst/>
          </a:prstGeom>
          <a:gradFill>
            <a:gsLst>
              <a:gs pos="14000">
                <a:schemeClr val="accent6">
                  <a:lumMod val="60000"/>
                  <a:lumOff val="40000"/>
                </a:schemeClr>
              </a:gs>
              <a:gs pos="7400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p:spPr>
        <p:txBody>
          <a:bodyPr wrap="square">
            <a:spAutoFit/>
          </a:bodyPr>
          <a:lstStyle/>
          <a:p>
            <a:r>
              <a:rPr lang="en-US" sz="2200" dirty="0"/>
              <a:t>But just think, if I could become a little less selfish, oh I don’t have to get perfect I never will. </a:t>
            </a:r>
            <a:r>
              <a:rPr lang="en-US" sz="2200" b="1" dirty="0"/>
              <a:t>But if I could become a little less selfish, if I could become a little less dishonest, if I could become less frightened and self-seeking, if I could become a little more considerate of other people, and their needs and their wants maybe I wouldn’t have to do some of that kind of stuff. Maybe I wouldn’t hurt people and maybe they wouldn’t retaliate and I wouldn’t have to resent</a:t>
            </a:r>
            <a:r>
              <a:rPr lang="en-US" sz="2200" dirty="0"/>
              <a:t>. And just maybe I wouldn’t have to get drunk over it.</a:t>
            </a:r>
          </a:p>
        </p:txBody>
      </p:sp>
    </p:spTree>
    <p:extLst>
      <p:ext uri="{BB962C8B-B14F-4D97-AF65-F5344CB8AC3E}">
        <p14:creationId xmlns:p14="http://schemas.microsoft.com/office/powerpoint/2010/main" val="195796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4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C3EB3-34B5-C347-AE7B-DF5788AC619C}"/>
              </a:ext>
            </a:extLst>
          </p:cNvPr>
          <p:cNvSpPr>
            <a:spLocks noGrp="1"/>
          </p:cNvSpPr>
          <p:nvPr>
            <p:ph type="title"/>
          </p:nvPr>
        </p:nvSpPr>
        <p:spPr>
          <a:xfrm>
            <a:off x="1143001" y="131135"/>
            <a:ext cx="9905998" cy="1905000"/>
          </a:xfrm>
        </p:spPr>
        <p:txBody>
          <a:bodyPr>
            <a:normAutofit/>
          </a:bodyPr>
          <a:lstStyle/>
          <a:p>
            <a:pPr algn="ctr"/>
            <a:r>
              <a:rPr lang="en-US" sz="6600" dirty="0"/>
              <a:t>SET ASIDE PRAYER</a:t>
            </a:r>
          </a:p>
        </p:txBody>
      </p:sp>
      <p:sp>
        <p:nvSpPr>
          <p:cNvPr id="5" name="TextBox 4">
            <a:extLst>
              <a:ext uri="{FF2B5EF4-FFF2-40B4-BE49-F238E27FC236}">
                <a16:creationId xmlns:a16="http://schemas.microsoft.com/office/drawing/2014/main" id="{9C79B3A6-8BC9-45A3-6532-42DEC2971A9C}"/>
              </a:ext>
            </a:extLst>
          </p:cNvPr>
          <p:cNvSpPr txBox="1"/>
          <p:nvPr/>
        </p:nvSpPr>
        <p:spPr>
          <a:xfrm>
            <a:off x="672565" y="1843950"/>
            <a:ext cx="10816389" cy="4154984"/>
          </a:xfrm>
          <a:prstGeom prst="rect">
            <a:avLst/>
          </a:prstGeom>
          <a:gradFill>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US" sz="4400" dirty="0">
                <a:solidFill>
                  <a:schemeClr val="accent6">
                    <a:lumMod val="50000"/>
                  </a:schemeClr>
                </a:solidFill>
                <a:latin typeface="+mj-lt"/>
                <a:ea typeface="+mj-ea"/>
                <a:cs typeface="+mj-cs"/>
              </a:rPr>
              <a:t>God, please set aside everything I think I know about myself, my emotional sobriety, the 12 Steps and You; for an open mind and a new experience of myself, my emotional sobriety, the 12 Steps and especially You!</a:t>
            </a:r>
          </a:p>
        </p:txBody>
      </p:sp>
    </p:spTree>
    <p:extLst>
      <p:ext uri="{BB962C8B-B14F-4D97-AF65-F5344CB8AC3E}">
        <p14:creationId xmlns:p14="http://schemas.microsoft.com/office/powerpoint/2010/main" val="17122497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descr="Mic and audio filter">
            <a:extLst>
              <a:ext uri="{FF2B5EF4-FFF2-40B4-BE49-F238E27FC236}">
                <a16:creationId xmlns:a16="http://schemas.microsoft.com/office/drawing/2014/main" id="{577B59D2-5BE6-838E-3AF7-DFF2754F5F25}"/>
              </a:ext>
            </a:extLst>
          </p:cNvPr>
          <p:cNvPicPr>
            <a:picLocks noChangeAspect="1"/>
          </p:cNvPicPr>
          <p:nvPr/>
        </p:nvPicPr>
        <p:blipFill>
          <a:blip r:embed="rId3">
            <a:duotone>
              <a:schemeClr val="accent1">
                <a:shade val="45000"/>
                <a:satMod val="135000"/>
              </a:schemeClr>
              <a:prstClr val="white"/>
            </a:duotone>
            <a:alphaModFix amt="60000"/>
          </a:blip>
          <a:srcRect t="15730"/>
          <a:stretch/>
        </p:blipFill>
        <p:spPr>
          <a:xfrm>
            <a:off x="20" y="-1"/>
            <a:ext cx="12191980" cy="6858001"/>
          </a:xfrm>
          <a:prstGeom prst="rect">
            <a:avLst/>
          </a:prstGeom>
        </p:spPr>
      </p:pic>
      <p:sp>
        <p:nvSpPr>
          <p:cNvPr id="2" name="Title 1">
            <a:extLst>
              <a:ext uri="{FF2B5EF4-FFF2-40B4-BE49-F238E27FC236}">
                <a16:creationId xmlns:a16="http://schemas.microsoft.com/office/drawing/2014/main" id="{D9FF1CBF-67E1-C266-4D5E-8D06CA45586E}"/>
              </a:ext>
            </a:extLst>
          </p:cNvPr>
          <p:cNvSpPr>
            <a:spLocks noGrp="1"/>
          </p:cNvSpPr>
          <p:nvPr>
            <p:ph type="ctrTitle"/>
          </p:nvPr>
        </p:nvSpPr>
        <p:spPr/>
        <p:txBody>
          <a:bodyPr>
            <a:normAutofit/>
          </a:bodyPr>
          <a:lstStyle/>
          <a:p>
            <a:r>
              <a:rPr lang="en-US"/>
              <a:t>Moderator, please stop the recording</a:t>
            </a:r>
          </a:p>
        </p:txBody>
      </p:sp>
      <p:sp>
        <p:nvSpPr>
          <p:cNvPr id="3" name="Subtitle 2">
            <a:extLst>
              <a:ext uri="{FF2B5EF4-FFF2-40B4-BE49-F238E27FC236}">
                <a16:creationId xmlns:a16="http://schemas.microsoft.com/office/drawing/2014/main" id="{EC041828-7062-BBD7-CB00-D490B8829371}"/>
              </a:ext>
            </a:extLst>
          </p:cNvPr>
          <p:cNvSpPr>
            <a:spLocks noGrp="1"/>
          </p:cNvSpPr>
          <p:nvPr>
            <p:ph type="subTitle" idx="1"/>
          </p:nvPr>
        </p:nvSpPr>
        <p:spPr>
          <a:gradFill>
            <a:gsLst>
              <a:gs pos="14000">
                <a:schemeClr val="accent1">
                  <a:lumMod val="5000"/>
                  <a:lumOff val="95000"/>
                </a:schemeClr>
              </a:gs>
              <a:gs pos="7400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p:spPr>
        <p:txBody>
          <a:bodyPr>
            <a:normAutofit/>
          </a:bodyPr>
          <a:lstStyle/>
          <a:p>
            <a:r>
              <a:rPr lang="en-US" sz="4400" b="1" dirty="0">
                <a:solidFill>
                  <a:srgbClr val="002060"/>
                </a:solidFill>
              </a:rPr>
              <a:t>Surrender School Closing Announcements?</a:t>
            </a:r>
          </a:p>
        </p:txBody>
      </p:sp>
    </p:spTree>
    <p:extLst>
      <p:ext uri="{BB962C8B-B14F-4D97-AF65-F5344CB8AC3E}">
        <p14:creationId xmlns:p14="http://schemas.microsoft.com/office/powerpoint/2010/main" val="184523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bg/>
                                          </p:spTgt>
                                        </p:tgtEl>
                                        <p:attrNameLst>
                                          <p:attrName>style.visibility</p:attrName>
                                        </p:attrNameLst>
                                      </p:cBhvr>
                                      <p:to>
                                        <p:strVal val="visible"/>
                                      </p:to>
                                    </p:set>
                                    <p:animEffect transition="in" filter="fade">
                                      <p:cBhvr>
                                        <p:cTn id="10" dur="7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14000">
              <a:schemeClr val="accent6">
                <a:lumMod val="60000"/>
                <a:lumOff val="40000"/>
              </a:schemeClr>
            </a:gs>
            <a:gs pos="7400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C3EB3-34B5-C347-AE7B-DF5788AC619C}"/>
              </a:ext>
            </a:extLst>
          </p:cNvPr>
          <p:cNvSpPr>
            <a:spLocks noGrp="1"/>
          </p:cNvSpPr>
          <p:nvPr>
            <p:ph type="title"/>
          </p:nvPr>
        </p:nvSpPr>
        <p:spPr/>
        <p:txBody>
          <a:bodyPr>
            <a:normAutofit/>
          </a:bodyPr>
          <a:lstStyle/>
          <a:p>
            <a:pPr algn="ctr"/>
            <a:r>
              <a:rPr lang="en-US" sz="6600" dirty="0"/>
              <a:t>SERENITY PRAYER</a:t>
            </a:r>
          </a:p>
        </p:txBody>
      </p:sp>
      <p:sp>
        <p:nvSpPr>
          <p:cNvPr id="5" name="TextBox 4">
            <a:extLst>
              <a:ext uri="{FF2B5EF4-FFF2-40B4-BE49-F238E27FC236}">
                <a16:creationId xmlns:a16="http://schemas.microsoft.com/office/drawing/2014/main" id="{9C79B3A6-8BC9-45A3-6532-42DEC2971A9C}"/>
              </a:ext>
            </a:extLst>
          </p:cNvPr>
          <p:cNvSpPr txBox="1"/>
          <p:nvPr/>
        </p:nvSpPr>
        <p:spPr>
          <a:xfrm>
            <a:off x="418777" y="2514600"/>
            <a:ext cx="11351269" cy="2800767"/>
          </a:xfrm>
          <a:prstGeom prst="rect">
            <a:avLst/>
          </a:prstGeom>
          <a:noFill/>
        </p:spPr>
        <p:txBody>
          <a:bodyPr wrap="square" rtlCol="0">
            <a:spAutoFit/>
          </a:bodyPr>
          <a:lstStyle/>
          <a:p>
            <a:r>
              <a:rPr lang="en-US" sz="4400" b="1" dirty="0">
                <a:solidFill>
                  <a:schemeClr val="accent1"/>
                </a:solidFill>
                <a:latin typeface="+mj-lt"/>
                <a:ea typeface="+mj-ea"/>
                <a:cs typeface="+mj-cs"/>
              </a:rPr>
              <a:t>God grant me the serenity to accept the things I can not change, the courage to change the things I can and the wisdom to know the difference.</a:t>
            </a:r>
          </a:p>
        </p:txBody>
      </p:sp>
    </p:spTree>
    <p:extLst>
      <p:ext uri="{BB962C8B-B14F-4D97-AF65-F5344CB8AC3E}">
        <p14:creationId xmlns:p14="http://schemas.microsoft.com/office/powerpoint/2010/main" val="29583285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F1CBF-67E1-C266-4D5E-8D06CA45586E}"/>
              </a:ext>
            </a:extLst>
          </p:cNvPr>
          <p:cNvSpPr>
            <a:spLocks noGrp="1"/>
          </p:cNvSpPr>
          <p:nvPr>
            <p:ph type="ctrTitle"/>
          </p:nvPr>
        </p:nvSpPr>
        <p:spPr>
          <a:xfrm>
            <a:off x="1112520" y="-30259"/>
            <a:ext cx="9966960" cy="764186"/>
          </a:xfrm>
        </p:spPr>
        <p:txBody>
          <a:bodyPr anchor="t">
            <a:normAutofit fontScale="90000"/>
          </a:bodyPr>
          <a:lstStyle/>
          <a:p>
            <a:r>
              <a:rPr lang="en-US" dirty="0"/>
              <a:t>Questions</a:t>
            </a:r>
          </a:p>
        </p:txBody>
      </p:sp>
      <p:sp>
        <p:nvSpPr>
          <p:cNvPr id="4" name="TextBox 3">
            <a:extLst>
              <a:ext uri="{FF2B5EF4-FFF2-40B4-BE49-F238E27FC236}">
                <a16:creationId xmlns:a16="http://schemas.microsoft.com/office/drawing/2014/main" id="{B1A43032-EAEE-DF5F-F224-1089FAEC7DDA}"/>
              </a:ext>
            </a:extLst>
          </p:cNvPr>
          <p:cNvSpPr txBox="1"/>
          <p:nvPr/>
        </p:nvSpPr>
        <p:spPr>
          <a:xfrm>
            <a:off x="124522" y="626818"/>
            <a:ext cx="11942956" cy="6124754"/>
          </a:xfrm>
          <a:prstGeom prst="rect">
            <a:avLst/>
          </a:prstGeom>
          <a:gradFill>
            <a:gsLst>
              <a:gs pos="0">
                <a:schemeClr val="accent1">
                  <a:lumMod val="45000"/>
                  <a:lumOff val="55000"/>
                </a:schemeClr>
              </a:gs>
              <a:gs pos="67000">
                <a:schemeClr val="accent5">
                  <a:lumMod val="60000"/>
                  <a:lumOff val="40000"/>
                </a:schemeClr>
              </a:gs>
            </a:gsLst>
            <a:lin ang="5400000" scaled="1"/>
          </a:gradFill>
        </p:spPr>
        <p:txBody>
          <a:bodyPr wrap="square">
            <a:spAutoFit/>
          </a:bodyPr>
          <a:lstStyle/>
          <a:p>
            <a:pPr marL="285750" indent="-285750">
              <a:buFont typeface="Arial" panose="020B0604020202020204" pitchFamily="34" charset="0"/>
              <a:buChar char="•"/>
            </a:pPr>
            <a:r>
              <a:rPr lang="en-US" sz="2800" b="1" dirty="0">
                <a:solidFill>
                  <a:schemeClr val="bg1"/>
                </a:solidFill>
              </a:rPr>
              <a:t>Are you constitutionally incapable of being honest with yourself?</a:t>
            </a:r>
          </a:p>
          <a:p>
            <a:pPr marL="742950" lvl="1" indent="-285750">
              <a:buFont typeface="Arial" panose="020B0604020202020204" pitchFamily="34" charset="0"/>
              <a:buChar char="•"/>
            </a:pPr>
            <a:r>
              <a:rPr lang="en-US" sz="2800" b="1" dirty="0">
                <a:solidFill>
                  <a:schemeClr val="bg2">
                    <a:lumMod val="60000"/>
                    <a:lumOff val="40000"/>
                  </a:schemeClr>
                </a:solidFill>
              </a:rPr>
              <a:t>Constitutionally incapable of being honest with self, would mean at the core being one is not able to see the truth about themselves. </a:t>
            </a:r>
          </a:p>
          <a:p>
            <a:pPr marL="285750" indent="-285750">
              <a:buFont typeface="Arial" panose="020B0604020202020204" pitchFamily="34" charset="0"/>
              <a:buChar char="•"/>
            </a:pPr>
            <a:r>
              <a:rPr lang="en-US" sz="2800" b="1" dirty="0">
                <a:solidFill>
                  <a:schemeClr val="bg1"/>
                </a:solidFill>
              </a:rPr>
              <a:t>Are you powerless?</a:t>
            </a:r>
            <a:br>
              <a:rPr lang="en-US" sz="2800" b="1" dirty="0">
                <a:solidFill>
                  <a:srgbClr val="00B0F0"/>
                </a:solidFill>
              </a:rPr>
            </a:br>
            <a:endParaRPr lang="en-US" sz="2800" b="1" dirty="0">
              <a:solidFill>
                <a:srgbClr val="00B0F0"/>
              </a:solidFill>
            </a:endParaRPr>
          </a:p>
          <a:p>
            <a:pPr marL="285750" indent="-285750">
              <a:buFont typeface="Arial" panose="020B0604020202020204" pitchFamily="34" charset="0"/>
              <a:buChar char="•"/>
            </a:pPr>
            <a:r>
              <a:rPr lang="en-US" sz="2800" b="1" dirty="0">
                <a:solidFill>
                  <a:schemeClr val="bg1"/>
                </a:solidFill>
              </a:rPr>
              <a:t>Do you believe there is a Power greater than you that can restore you to sanity?</a:t>
            </a:r>
          </a:p>
          <a:p>
            <a:endParaRPr lang="en-US" sz="2800" b="1" dirty="0">
              <a:solidFill>
                <a:srgbClr val="00B0F0"/>
              </a:solidFill>
            </a:endParaRPr>
          </a:p>
          <a:p>
            <a:pPr marL="285750" indent="-285750">
              <a:buFont typeface="Arial" panose="020B0604020202020204" pitchFamily="34" charset="0"/>
              <a:buChar char="•"/>
            </a:pPr>
            <a:r>
              <a:rPr lang="en-US" sz="2800" b="1" dirty="0">
                <a:solidFill>
                  <a:schemeClr val="bg1"/>
                </a:solidFill>
              </a:rPr>
              <a:t>Have you decided (“…made a decision…) to take action?</a:t>
            </a:r>
          </a:p>
          <a:p>
            <a:r>
              <a:rPr lang="en-US" sz="2800" dirty="0"/>
              <a:t>The Basic Instincts of Life: </a:t>
            </a:r>
            <a:r>
              <a:rPr lang="en-US" sz="2800" dirty="0">
                <a:hlinkClick r:id="rId2"/>
              </a:rPr>
              <a:t>Twelve Steps and Twelve Traditions:(AA Netherlands)</a:t>
            </a:r>
            <a:endParaRPr lang="en-US" sz="2800" dirty="0"/>
          </a:p>
          <a:p>
            <a:r>
              <a:rPr lang="en-US" sz="2800" dirty="0">
                <a:hlinkClick r:id="rId3"/>
              </a:rPr>
              <a:t>Joe and Charlie Handouts</a:t>
            </a:r>
            <a:endParaRPr lang="en-US" sz="2800" dirty="0"/>
          </a:p>
          <a:p>
            <a:pPr marL="914400" lvl="1" indent="-457200">
              <a:buFont typeface="Arial" panose="020B0604020202020204" pitchFamily="34" charset="0"/>
              <a:buChar char="•"/>
            </a:pPr>
            <a:endParaRPr lang="en-US" sz="2800" b="1" dirty="0"/>
          </a:p>
        </p:txBody>
      </p:sp>
    </p:spTree>
    <p:extLst>
      <p:ext uri="{BB962C8B-B14F-4D97-AF65-F5344CB8AC3E}">
        <p14:creationId xmlns:p14="http://schemas.microsoft.com/office/powerpoint/2010/main" val="2560210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AA79B-9AC2-A022-157C-F0FC7F1F6C9F}"/>
              </a:ext>
            </a:extLst>
          </p:cNvPr>
          <p:cNvSpPr>
            <a:spLocks noGrp="1"/>
          </p:cNvSpPr>
          <p:nvPr>
            <p:ph type="title"/>
          </p:nvPr>
        </p:nvSpPr>
        <p:spPr>
          <a:xfrm>
            <a:off x="1329852" y="315377"/>
            <a:ext cx="9875520" cy="1356360"/>
          </a:xfrm>
        </p:spPr>
        <p:txBody>
          <a:bodyPr>
            <a:normAutofit/>
          </a:bodyPr>
          <a:lstStyle/>
          <a:p>
            <a:pPr algn="ctr"/>
            <a:r>
              <a:rPr lang="en-US" dirty="0"/>
              <a:t>Joe and Charlie - Big Book Study</a:t>
            </a:r>
            <a:br>
              <a:rPr lang="en-US" dirty="0"/>
            </a:br>
            <a:r>
              <a:rPr lang="en-US" b="1" dirty="0"/>
              <a:t>September 1 – November 3</a:t>
            </a:r>
          </a:p>
        </p:txBody>
      </p:sp>
      <p:sp>
        <p:nvSpPr>
          <p:cNvPr id="7" name="Content Placeholder 6">
            <a:extLst>
              <a:ext uri="{FF2B5EF4-FFF2-40B4-BE49-F238E27FC236}">
                <a16:creationId xmlns:a16="http://schemas.microsoft.com/office/drawing/2014/main" id="{459218C5-8748-314C-4B93-6A494192C3B0}"/>
              </a:ext>
            </a:extLst>
          </p:cNvPr>
          <p:cNvSpPr>
            <a:spLocks noGrp="1"/>
          </p:cNvSpPr>
          <p:nvPr>
            <p:ph sz="half" idx="1"/>
          </p:nvPr>
        </p:nvSpPr>
        <p:spPr>
          <a:xfrm>
            <a:off x="250276" y="2006407"/>
            <a:ext cx="5845724" cy="2532648"/>
          </a:xfrm>
        </p:spPr>
        <p:txBody>
          <a:bodyPr>
            <a:normAutofit/>
          </a:bodyPr>
          <a:lstStyle/>
          <a:p>
            <a:r>
              <a:rPr lang="en-US" sz="1800" dirty="0">
                <a:solidFill>
                  <a:schemeClr val="accent1">
                    <a:lumMod val="40000"/>
                    <a:lumOff val="60000"/>
                  </a:schemeClr>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AA History</a:t>
            </a:r>
            <a:endParaRPr lang="en-US" sz="1800" dirty="0">
              <a:solidFill>
                <a:schemeClr val="accent1">
                  <a:lumMod val="40000"/>
                  <a:lumOff val="60000"/>
                </a:schemeClr>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chemeClr val="accent1">
                    <a:lumMod val="40000"/>
                    <a:lumOff val="60000"/>
                  </a:schemeClr>
                </a:solidFill>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The Doctor’s Opinion </a:t>
            </a:r>
            <a:endParaRPr lang="en-US" sz="1800" dirty="0">
              <a:solidFill>
                <a:schemeClr val="accent1">
                  <a:lumMod val="40000"/>
                  <a:lumOff val="60000"/>
                </a:schemeClr>
              </a:solidFill>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chemeClr val="accent1">
                    <a:lumMod val="40000"/>
                    <a:lumOff val="60000"/>
                  </a:schemeClr>
                </a:solidFill>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Bill’s Story</a:t>
            </a:r>
            <a:r>
              <a:rPr lang="en-US" sz="1800" dirty="0">
                <a:solidFill>
                  <a:schemeClr val="accent1">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p>
          <a:p>
            <a:r>
              <a:rPr lang="en-US" sz="1800" dirty="0">
                <a:solidFill>
                  <a:schemeClr val="accent1">
                    <a:lumMod val="40000"/>
                    <a:lumOff val="60000"/>
                  </a:schemeClr>
                </a:solidFill>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There is a Solution</a:t>
            </a:r>
            <a:endParaRPr lang="en-US" sz="1800" dirty="0">
              <a:solidFill>
                <a:schemeClr val="accent1">
                  <a:lumMod val="40000"/>
                  <a:lumOff val="60000"/>
                </a:schemeClr>
              </a:solidFill>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chemeClr val="accent1">
                    <a:lumMod val="40000"/>
                    <a:lumOff val="60000"/>
                  </a:schemeClr>
                </a:solidFill>
                <a:latin typeface="Calibri" panose="020F050202020403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More About Alcoholism and We Agnostics</a:t>
            </a:r>
            <a:endParaRPr lang="en-US" sz="1800" dirty="0">
              <a:solidFill>
                <a:schemeClr val="accent1">
                  <a:lumMod val="40000"/>
                  <a:lumOff val="6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Content Placeholder 7">
            <a:extLst>
              <a:ext uri="{FF2B5EF4-FFF2-40B4-BE49-F238E27FC236}">
                <a16:creationId xmlns:a16="http://schemas.microsoft.com/office/drawing/2014/main" id="{8C24CB9B-572C-C983-EDDB-8A4BC60370B0}"/>
              </a:ext>
            </a:extLst>
          </p:cNvPr>
          <p:cNvSpPr>
            <a:spLocks noGrp="1"/>
          </p:cNvSpPr>
          <p:nvPr>
            <p:ph sz="half" idx="2"/>
          </p:nvPr>
        </p:nvSpPr>
        <p:spPr>
          <a:xfrm>
            <a:off x="6267612" y="2057400"/>
            <a:ext cx="4750908" cy="2532647"/>
          </a:xfrm>
        </p:spPr>
        <p:txBody>
          <a:bodyPr>
            <a:normAutofit/>
          </a:bodyPr>
          <a:lstStyle/>
          <a:p>
            <a:r>
              <a:rPr lang="en-US" sz="1800" dirty="0">
                <a:solidFill>
                  <a:schemeClr val="accent1">
                    <a:lumMod val="40000"/>
                    <a:lumOff val="60000"/>
                  </a:schemeClr>
                </a:solidFill>
                <a:latin typeface="Calibri" panose="020F0502020204030204" pitchFamily="34" charset="0"/>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Step 1, Step 2</a:t>
            </a:r>
            <a:r>
              <a:rPr lang="en-US" sz="1800" dirty="0">
                <a:solidFill>
                  <a:schemeClr val="accent1">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and </a:t>
            </a:r>
            <a:r>
              <a:rPr lang="en-US" sz="1800" dirty="0">
                <a:solidFill>
                  <a:schemeClr val="accent1">
                    <a:lumMod val="40000"/>
                    <a:lumOff val="60000"/>
                  </a:schemeClr>
                </a:solidFill>
                <a:latin typeface="Calibri" panose="020F0502020204030204" pitchFamily="34" charset="0"/>
                <a:ea typeface="Calibri" panose="020F050202020403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Step 3</a:t>
            </a:r>
            <a:r>
              <a:rPr lang="en-US" sz="1800" dirty="0">
                <a:solidFill>
                  <a:schemeClr val="accent1">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(HOW IT WORKS)</a:t>
            </a:r>
          </a:p>
          <a:p>
            <a:r>
              <a:rPr lang="en-US" sz="1800" b="1" dirty="0">
                <a:latin typeface="Calibri" panose="020F0502020204030204" pitchFamily="34" charset="0"/>
                <a:ea typeface="Calibri" panose="020F0502020204030204" pitchFamily="34" charset="0"/>
                <a:cs typeface="Times New Roman" panose="02020603050405020304" pitchFamily="18" charset="0"/>
                <a:hlinkClick r:id="rId10"/>
              </a:rPr>
              <a:t>Step 4</a:t>
            </a:r>
            <a:r>
              <a:rPr lang="en-US" sz="1800" b="1" dirty="0">
                <a:latin typeface="Calibri" panose="020F0502020204030204" pitchFamily="34" charset="0"/>
                <a:ea typeface="Calibri" panose="020F0502020204030204" pitchFamily="34" charset="0"/>
                <a:cs typeface="Times New Roman" panose="02020603050405020304" pitchFamily="18" charset="0"/>
              </a:rPr>
              <a:t> – Part 1 – (How It Works)</a:t>
            </a:r>
          </a:p>
          <a:p>
            <a:r>
              <a:rPr lang="en-US" sz="1800" b="1" dirty="0">
                <a:latin typeface="Calibri" panose="020F0502020204030204" pitchFamily="34" charset="0"/>
                <a:ea typeface="Calibri" panose="020F0502020204030204" pitchFamily="34" charset="0"/>
                <a:cs typeface="Times New Roman" panose="02020603050405020304" pitchFamily="18" charset="0"/>
                <a:hlinkClick r:id="rId10"/>
              </a:rPr>
              <a:t>Step 4</a:t>
            </a:r>
            <a:r>
              <a:rPr lang="en-US" sz="1800" b="1" dirty="0">
                <a:latin typeface="Calibri" panose="020F0502020204030204" pitchFamily="34" charset="0"/>
                <a:ea typeface="Calibri" panose="020F0502020204030204" pitchFamily="34" charset="0"/>
                <a:cs typeface="Times New Roman" panose="02020603050405020304" pitchFamily="18" charset="0"/>
              </a:rPr>
              <a:t> – Part 2</a:t>
            </a:r>
            <a:endParaRPr lang="en-US" sz="1800" b="1" dirty="0"/>
          </a:p>
          <a:p>
            <a:r>
              <a:rPr lang="en-US" sz="1800" dirty="0">
                <a:hlinkClick r:id="rId11"/>
              </a:rPr>
              <a:t>Step 5</a:t>
            </a:r>
            <a:r>
              <a:rPr lang="en-US" sz="1800" dirty="0"/>
              <a:t>, </a:t>
            </a:r>
            <a:r>
              <a:rPr lang="en-US" sz="1800" dirty="0">
                <a:hlinkClick r:id="rId12"/>
              </a:rPr>
              <a:t>Step 6, and Step 7</a:t>
            </a:r>
            <a:endParaRPr lang="en-US" sz="1800" dirty="0"/>
          </a:p>
          <a:p>
            <a:r>
              <a:rPr lang="en-US" sz="1800" dirty="0">
                <a:hlinkClick r:id="rId13"/>
              </a:rPr>
              <a:t>Step 8, Step 9</a:t>
            </a:r>
            <a:r>
              <a:rPr lang="en-US" sz="1800" dirty="0"/>
              <a:t>, </a:t>
            </a:r>
            <a:r>
              <a:rPr lang="en-US" sz="1800" dirty="0">
                <a:hlinkClick r:id="rId14"/>
              </a:rPr>
              <a:t>Step 10</a:t>
            </a:r>
            <a:r>
              <a:rPr lang="en-US" sz="1800" dirty="0"/>
              <a:t>, </a:t>
            </a:r>
            <a:r>
              <a:rPr lang="en-US" sz="1800" dirty="0">
                <a:hlinkClick r:id="rId15"/>
              </a:rPr>
              <a:t>Step 11</a:t>
            </a:r>
            <a:r>
              <a:rPr lang="en-US" sz="1800" dirty="0"/>
              <a:t>, </a:t>
            </a:r>
            <a:r>
              <a:rPr lang="en-US" sz="1800" dirty="0">
                <a:hlinkClick r:id="rId16"/>
              </a:rPr>
              <a:t>Step 12</a:t>
            </a:r>
            <a:endParaRPr lang="en-US" sz="1800" dirty="0"/>
          </a:p>
        </p:txBody>
      </p:sp>
      <p:sp>
        <p:nvSpPr>
          <p:cNvPr id="10" name="TextBox 9">
            <a:extLst>
              <a:ext uri="{FF2B5EF4-FFF2-40B4-BE49-F238E27FC236}">
                <a16:creationId xmlns:a16="http://schemas.microsoft.com/office/drawing/2014/main" id="{0F07A9B2-707D-7EFB-9E2E-AE968E673A70}"/>
              </a:ext>
            </a:extLst>
          </p:cNvPr>
          <p:cNvSpPr txBox="1"/>
          <p:nvPr/>
        </p:nvSpPr>
        <p:spPr>
          <a:xfrm>
            <a:off x="3136441" y="5097879"/>
            <a:ext cx="5919117" cy="1200329"/>
          </a:xfrm>
          <a:prstGeom prst="rect">
            <a:avLst/>
          </a:prstGeom>
          <a:noFill/>
          <a:ln w="19050">
            <a:solidFill>
              <a:srgbClr val="92D050"/>
            </a:solidFill>
          </a:ln>
        </p:spPr>
        <p:txBody>
          <a:bodyPr wrap="square" rtlCol="0">
            <a:spAutoFit/>
          </a:bodyPr>
          <a:lstStyle/>
          <a:p>
            <a:r>
              <a:rPr lang="en-US" dirty="0">
                <a:solidFill>
                  <a:schemeClr val="tx1">
                    <a:lumMod val="95000"/>
                  </a:schemeClr>
                </a:solidFill>
                <a:latin typeface="Calibri" panose="020F0502020204030204" pitchFamily="34" charset="0"/>
                <a:ea typeface="Calibri" panose="020F0502020204030204" pitchFamily="34" charset="0"/>
                <a:cs typeface="Times New Roman" panose="02020603050405020304" pitchFamily="18" charset="0"/>
              </a:rPr>
              <a:t>YOUTUBE -  </a:t>
            </a:r>
            <a:r>
              <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hlinkClick r:id="rId17"/>
              </a:rPr>
              <a:t>12 Step Retro Speakers</a:t>
            </a:r>
            <a:endPar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r>
              <a:rPr lang="en-US" dirty="0">
                <a:solidFill>
                  <a:schemeClr val="tx1">
                    <a:lumMod val="95000"/>
                  </a:schemeClr>
                </a:solidFill>
                <a:latin typeface="Calibri" panose="020F0502020204030204" pitchFamily="34" charset="0"/>
                <a:ea typeface="Calibri" panose="020F0502020204030204" pitchFamily="34" charset="0"/>
                <a:cs typeface="Times New Roman" panose="02020603050405020304" pitchFamily="18" charset="0"/>
              </a:rPr>
              <a:t>AA Big Book Online PDF - </a:t>
            </a:r>
            <a:r>
              <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hlinkClick r:id="rId18"/>
              </a:rPr>
              <a:t>AA Netherlands</a:t>
            </a:r>
            <a:endPar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r>
              <a:rPr lang="en-US" dirty="0">
                <a:solidFill>
                  <a:schemeClr val="tx1">
                    <a:lumMod val="95000"/>
                  </a:schemeClr>
                </a:solidFill>
                <a:latin typeface="Calibri" panose="020F0502020204030204" pitchFamily="34" charset="0"/>
                <a:ea typeface="Calibri" panose="020F0502020204030204" pitchFamily="34" charset="0"/>
                <a:cs typeface="Times New Roman" panose="02020603050405020304" pitchFamily="18" charset="0"/>
              </a:rPr>
              <a:t>Link to Handout Source - </a:t>
            </a:r>
            <a:r>
              <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hlinkClick r:id="rId19"/>
              </a:rPr>
              <a:t>Take The 12</a:t>
            </a:r>
            <a:endPar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r>
              <a:rPr lang="en-US" dirty="0">
                <a:solidFill>
                  <a:schemeClr val="tx1">
                    <a:lumMod val="95000"/>
                  </a:schemeClr>
                </a:solidFill>
                <a:latin typeface="Calibri" panose="020F0502020204030204" pitchFamily="34" charset="0"/>
                <a:ea typeface="Calibri" panose="020F0502020204030204" pitchFamily="34" charset="0"/>
                <a:cs typeface="Times New Roman" panose="02020603050405020304" pitchFamily="18" charset="0"/>
              </a:rPr>
              <a:t>History and Historical Fact Checks:  </a:t>
            </a:r>
            <a:r>
              <a:rPr lang="en-US" dirty="0">
                <a:solidFill>
                  <a:schemeClr val="tx1">
                    <a:lumMod val="95000"/>
                  </a:schemeClr>
                </a:solidFill>
                <a:latin typeface="Calibri" panose="020F0502020204030204" pitchFamily="34" charset="0"/>
                <a:ea typeface="Calibri" panose="020F0502020204030204" pitchFamily="34" charset="0"/>
                <a:cs typeface="Times New Roman" panose="02020603050405020304" pitchFamily="18" charset="0"/>
                <a:hlinkClick r:id="rId20"/>
              </a:rPr>
              <a:t>Silkworth.net</a:t>
            </a:r>
            <a:endPar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0881544F-7ED2-0270-B915-24A379F31910}"/>
              </a:ext>
            </a:extLst>
          </p:cNvPr>
          <p:cNvSpPr txBox="1"/>
          <p:nvPr/>
        </p:nvSpPr>
        <p:spPr>
          <a:xfrm>
            <a:off x="2898895" y="4437261"/>
            <a:ext cx="6367702" cy="646331"/>
          </a:xfrm>
          <a:prstGeom prst="rect">
            <a:avLst/>
          </a:prstGeom>
          <a:noFill/>
        </p:spPr>
        <p:txBody>
          <a:bodyPr wrap="square" rtlCol="0">
            <a:spAutoFit/>
          </a:bodyPr>
          <a:lstStyle/>
          <a:p>
            <a:pPr algn="ctr"/>
            <a:r>
              <a:rPr lang="en-US" sz="36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Source Credits:</a:t>
            </a:r>
          </a:p>
        </p:txBody>
      </p:sp>
    </p:spTree>
    <p:extLst>
      <p:ext uri="{BB962C8B-B14F-4D97-AF65-F5344CB8AC3E}">
        <p14:creationId xmlns:p14="http://schemas.microsoft.com/office/powerpoint/2010/main" val="277636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descr="Microphone and piano">
            <a:extLst>
              <a:ext uri="{FF2B5EF4-FFF2-40B4-BE49-F238E27FC236}">
                <a16:creationId xmlns:a16="http://schemas.microsoft.com/office/drawing/2014/main" id="{E849CB79-DF37-288D-6CC2-47B094D45B41}"/>
              </a:ext>
            </a:extLst>
          </p:cNvPr>
          <p:cNvPicPr>
            <a:picLocks noChangeAspect="1"/>
          </p:cNvPicPr>
          <p:nvPr/>
        </p:nvPicPr>
        <p:blipFill>
          <a:blip r:embed="rId3">
            <a:duotone>
              <a:schemeClr val="accent1">
                <a:shade val="45000"/>
                <a:satMod val="135000"/>
              </a:schemeClr>
              <a:prstClr val="white"/>
            </a:duotone>
            <a:alphaModFix amt="60000"/>
          </a:blip>
          <a:srcRect t="15094"/>
          <a:stretch/>
        </p:blipFill>
        <p:spPr>
          <a:xfrm>
            <a:off x="20" y="-1"/>
            <a:ext cx="12191980" cy="6858001"/>
          </a:xfrm>
          <a:prstGeom prst="rect">
            <a:avLst/>
          </a:prstGeom>
        </p:spPr>
      </p:pic>
      <p:sp>
        <p:nvSpPr>
          <p:cNvPr id="2" name="Title 1">
            <a:extLst>
              <a:ext uri="{FF2B5EF4-FFF2-40B4-BE49-F238E27FC236}">
                <a16:creationId xmlns:a16="http://schemas.microsoft.com/office/drawing/2014/main" id="{D9FF1CBF-67E1-C266-4D5E-8D06CA45586E}"/>
              </a:ext>
            </a:extLst>
          </p:cNvPr>
          <p:cNvSpPr>
            <a:spLocks noGrp="1"/>
          </p:cNvSpPr>
          <p:nvPr>
            <p:ph type="ctrTitle"/>
          </p:nvPr>
        </p:nvSpPr>
        <p:spPr/>
        <p:txBody>
          <a:bodyPr>
            <a:normAutofit/>
          </a:bodyPr>
          <a:lstStyle/>
          <a:p>
            <a:r>
              <a:rPr lang="en-US" dirty="0"/>
              <a:t>Moderator, please start the recording</a:t>
            </a:r>
          </a:p>
        </p:txBody>
      </p:sp>
    </p:spTree>
    <p:extLst>
      <p:ext uri="{BB962C8B-B14F-4D97-AF65-F5344CB8AC3E}">
        <p14:creationId xmlns:p14="http://schemas.microsoft.com/office/powerpoint/2010/main" val="214948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46BA9-06DD-B7B1-DD39-00048513A3F1}"/>
              </a:ext>
            </a:extLst>
          </p:cNvPr>
          <p:cNvSpPr>
            <a:spLocks noGrp="1"/>
          </p:cNvSpPr>
          <p:nvPr>
            <p:ph type="ctrTitle"/>
          </p:nvPr>
        </p:nvSpPr>
        <p:spPr>
          <a:xfrm>
            <a:off x="1112520" y="2566797"/>
            <a:ext cx="9966960" cy="2926080"/>
          </a:xfrm>
        </p:spPr>
        <p:txBody>
          <a:bodyPr>
            <a:normAutofit fontScale="90000"/>
          </a:bodyPr>
          <a:lstStyle/>
          <a:p>
            <a:r>
              <a:rPr lang="en-US" dirty="0"/>
              <a:t>Surrender School</a:t>
            </a:r>
            <a:br>
              <a:rPr lang="en-US" dirty="0"/>
            </a:br>
            <a:r>
              <a:rPr lang="en-US" dirty="0"/>
              <a:t>Presents</a:t>
            </a:r>
            <a:br>
              <a:rPr lang="en-US" dirty="0"/>
            </a:br>
            <a:r>
              <a:rPr lang="en-US" dirty="0"/>
              <a:t>Joe &amp; Charlie</a:t>
            </a:r>
            <a:br>
              <a:rPr lang="en-US" dirty="0"/>
            </a:br>
            <a:r>
              <a:rPr lang="en-US" dirty="0"/>
              <a:t>Big Book Study</a:t>
            </a:r>
            <a:br>
              <a:rPr lang="en-US" dirty="0"/>
            </a:br>
            <a:r>
              <a:rPr lang="en-US" dirty="0"/>
              <a:t>Week 7</a:t>
            </a:r>
            <a:br>
              <a:rPr lang="en-US" dirty="0"/>
            </a:br>
            <a:r>
              <a:rPr lang="en-US" dirty="0"/>
              <a:t>Step 4 – Part 1</a:t>
            </a:r>
          </a:p>
        </p:txBody>
      </p:sp>
    </p:spTree>
    <p:extLst>
      <p:ext uri="{BB962C8B-B14F-4D97-AF65-F5344CB8AC3E}">
        <p14:creationId xmlns:p14="http://schemas.microsoft.com/office/powerpoint/2010/main" val="2288636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in a suit&#10;&#10;Description automatically generated">
            <a:extLst>
              <a:ext uri="{FF2B5EF4-FFF2-40B4-BE49-F238E27FC236}">
                <a16:creationId xmlns:a16="http://schemas.microsoft.com/office/drawing/2014/main" id="{08C9C963-9748-BD5B-ED27-09E2D4E950A3}"/>
              </a:ext>
            </a:extLst>
          </p:cNvPr>
          <p:cNvPicPr>
            <a:picLocks noChangeAspect="1"/>
          </p:cNvPicPr>
          <p:nvPr/>
        </p:nvPicPr>
        <p:blipFill>
          <a:blip r:embed="rId3"/>
          <a:srcRect t="9814" r="-2" b="23480"/>
          <a:stretch/>
        </p:blipFill>
        <p:spPr>
          <a:xfrm>
            <a:off x="231140" y="243840"/>
            <a:ext cx="3646837" cy="2785436"/>
          </a:xfrm>
          <a:prstGeom prst="rect">
            <a:avLst/>
          </a:prstGeom>
        </p:spPr>
      </p:pic>
      <p:pic>
        <p:nvPicPr>
          <p:cNvPr id="8" name="Picture 7" descr="An old person wearing glasses and a blue shirt&#10;&#10;Description automatically generated">
            <a:extLst>
              <a:ext uri="{FF2B5EF4-FFF2-40B4-BE49-F238E27FC236}">
                <a16:creationId xmlns:a16="http://schemas.microsoft.com/office/drawing/2014/main" id="{BAF58A30-4FEE-D906-38FF-B39FDC3CBC64}"/>
              </a:ext>
            </a:extLst>
          </p:cNvPr>
          <p:cNvPicPr>
            <a:picLocks noChangeAspect="1"/>
          </p:cNvPicPr>
          <p:nvPr/>
        </p:nvPicPr>
        <p:blipFill>
          <a:blip r:embed="rId4"/>
          <a:srcRect t="1553" r="-2" b="30234"/>
          <a:stretch/>
        </p:blipFill>
        <p:spPr>
          <a:xfrm>
            <a:off x="223336" y="3347312"/>
            <a:ext cx="3646837" cy="3274467"/>
          </a:xfrm>
          <a:prstGeom prst="rect">
            <a:avLst/>
          </a:prstGeom>
        </p:spPr>
      </p:pic>
      <p:sp>
        <p:nvSpPr>
          <p:cNvPr id="4" name="TextBox 3">
            <a:extLst>
              <a:ext uri="{FF2B5EF4-FFF2-40B4-BE49-F238E27FC236}">
                <a16:creationId xmlns:a16="http://schemas.microsoft.com/office/drawing/2014/main" id="{63A162AA-92CA-3233-6AD8-8831514087F7}"/>
              </a:ext>
            </a:extLst>
          </p:cNvPr>
          <p:cNvSpPr txBox="1"/>
          <p:nvPr/>
        </p:nvSpPr>
        <p:spPr>
          <a:xfrm>
            <a:off x="3933020" y="914400"/>
            <a:ext cx="2775511" cy="707886"/>
          </a:xfrm>
          <a:prstGeom prst="rect">
            <a:avLst/>
          </a:prstGeom>
          <a:noFill/>
        </p:spPr>
        <p:txBody>
          <a:bodyPr wrap="square">
            <a:spAutoFit/>
          </a:bodyPr>
          <a:lstStyle/>
          <a:p>
            <a:r>
              <a:rPr lang="en-US" sz="4000" b="1" dirty="0">
                <a:solidFill>
                  <a:schemeClr val="accent1">
                    <a:lumMod val="75000"/>
                  </a:schemeClr>
                </a:solidFill>
                <a:latin typeface="+mj-lt"/>
                <a:ea typeface="+mj-ea"/>
                <a:cs typeface="+mj-cs"/>
              </a:rPr>
              <a:t>Joe McQ, </a:t>
            </a:r>
          </a:p>
        </p:txBody>
      </p:sp>
      <p:sp>
        <p:nvSpPr>
          <p:cNvPr id="5" name="TextBox 4">
            <a:extLst>
              <a:ext uri="{FF2B5EF4-FFF2-40B4-BE49-F238E27FC236}">
                <a16:creationId xmlns:a16="http://schemas.microsoft.com/office/drawing/2014/main" id="{BFC0A067-24B3-69DC-36B5-0C991CF2E583}"/>
              </a:ext>
            </a:extLst>
          </p:cNvPr>
          <p:cNvSpPr txBox="1"/>
          <p:nvPr/>
        </p:nvSpPr>
        <p:spPr>
          <a:xfrm>
            <a:off x="3870173" y="4276659"/>
            <a:ext cx="2393696" cy="707886"/>
          </a:xfrm>
          <a:prstGeom prst="rect">
            <a:avLst/>
          </a:prstGeom>
          <a:noFill/>
        </p:spPr>
        <p:txBody>
          <a:bodyPr wrap="square">
            <a:spAutoFit/>
          </a:bodyPr>
          <a:lstStyle/>
          <a:p>
            <a:r>
              <a:rPr lang="en-US" sz="4000" b="1" dirty="0">
                <a:solidFill>
                  <a:schemeClr val="accent1">
                    <a:lumMod val="75000"/>
                  </a:schemeClr>
                </a:solidFill>
                <a:latin typeface="+mj-lt"/>
                <a:ea typeface="+mj-ea"/>
                <a:cs typeface="+mj-cs"/>
              </a:rPr>
              <a:t>Charlie P.</a:t>
            </a:r>
          </a:p>
        </p:txBody>
      </p:sp>
      <p:sp>
        <p:nvSpPr>
          <p:cNvPr id="7" name="TextBox 6">
            <a:extLst>
              <a:ext uri="{FF2B5EF4-FFF2-40B4-BE49-F238E27FC236}">
                <a16:creationId xmlns:a16="http://schemas.microsoft.com/office/drawing/2014/main" id="{9760E5B8-69E8-0BF5-B9D6-27E833CBCFA8}"/>
              </a:ext>
            </a:extLst>
          </p:cNvPr>
          <p:cNvSpPr txBox="1"/>
          <p:nvPr/>
        </p:nvSpPr>
        <p:spPr>
          <a:xfrm>
            <a:off x="3933019" y="4833665"/>
            <a:ext cx="2775512" cy="923330"/>
          </a:xfrm>
          <a:prstGeom prst="rect">
            <a:avLst/>
          </a:prstGeom>
          <a:noFill/>
        </p:spPr>
        <p:txBody>
          <a:bodyPr wrap="square">
            <a:spAutoFit/>
          </a:bodyPr>
          <a:lstStyle/>
          <a:p>
            <a:r>
              <a:rPr lang="en-US" b="1" i="0" dirty="0">
                <a:solidFill>
                  <a:schemeClr val="accent1">
                    <a:lumMod val="75000"/>
                  </a:schemeClr>
                </a:solidFill>
                <a:effectLst/>
                <a:latin typeface="Source Sans Pro" panose="020B0503030403020204" pitchFamily="34" charset="0"/>
              </a:rPr>
              <a:t>Charlie </a:t>
            </a:r>
            <a:r>
              <a:rPr lang="en-US" b="1" i="0" dirty="0" err="1">
                <a:solidFill>
                  <a:schemeClr val="accent1">
                    <a:lumMod val="75000"/>
                  </a:schemeClr>
                </a:solidFill>
                <a:effectLst/>
                <a:latin typeface="Source Sans Pro" panose="020B0503030403020204" pitchFamily="34" charset="0"/>
              </a:rPr>
              <a:t>Parmley</a:t>
            </a:r>
            <a:r>
              <a:rPr lang="en-US" b="1" i="0" dirty="0">
                <a:solidFill>
                  <a:schemeClr val="accent1">
                    <a:lumMod val="75000"/>
                  </a:schemeClr>
                </a:solidFill>
                <a:effectLst/>
                <a:latin typeface="Source Sans Pro" panose="020B0503030403020204" pitchFamily="34" charset="0"/>
              </a:rPr>
              <a:t> - (AA)</a:t>
            </a:r>
            <a:br>
              <a:rPr lang="en-US" b="1" i="0" dirty="0">
                <a:solidFill>
                  <a:schemeClr val="accent1">
                    <a:lumMod val="75000"/>
                  </a:schemeClr>
                </a:solidFill>
                <a:effectLst/>
                <a:latin typeface="Source Sans Pro" panose="020B0503030403020204" pitchFamily="34" charset="0"/>
              </a:rPr>
            </a:br>
            <a:r>
              <a:rPr lang="en-US" b="1" i="0" dirty="0">
                <a:solidFill>
                  <a:schemeClr val="accent1">
                    <a:lumMod val="75000"/>
                  </a:schemeClr>
                </a:solidFill>
                <a:effectLst/>
                <a:latin typeface="Source Sans Pro" panose="020B0503030403020204" pitchFamily="34" charset="0"/>
              </a:rPr>
              <a:t>(1929-2011, 82 years old) </a:t>
            </a:r>
          </a:p>
          <a:p>
            <a:r>
              <a:rPr lang="en-US" b="1" i="0" dirty="0">
                <a:solidFill>
                  <a:schemeClr val="accent1">
                    <a:lumMod val="75000"/>
                  </a:schemeClr>
                </a:solidFill>
                <a:effectLst/>
                <a:latin typeface="Source Sans Pro" panose="020B0503030403020204" pitchFamily="34" charset="0"/>
              </a:rPr>
              <a:t>Sober: 1970 - 2011</a:t>
            </a:r>
          </a:p>
        </p:txBody>
      </p:sp>
      <p:sp>
        <p:nvSpPr>
          <p:cNvPr id="11" name="TextBox 10">
            <a:extLst>
              <a:ext uri="{FF2B5EF4-FFF2-40B4-BE49-F238E27FC236}">
                <a16:creationId xmlns:a16="http://schemas.microsoft.com/office/drawing/2014/main" id="{773A3C47-F129-213D-D00E-F052B1D70F65}"/>
              </a:ext>
            </a:extLst>
          </p:cNvPr>
          <p:cNvSpPr txBox="1"/>
          <p:nvPr/>
        </p:nvSpPr>
        <p:spPr>
          <a:xfrm>
            <a:off x="3933020" y="1461718"/>
            <a:ext cx="2998596" cy="923330"/>
          </a:xfrm>
          <a:prstGeom prst="rect">
            <a:avLst/>
          </a:prstGeom>
          <a:noFill/>
        </p:spPr>
        <p:txBody>
          <a:bodyPr wrap="square">
            <a:spAutoFit/>
          </a:bodyPr>
          <a:lstStyle/>
          <a:p>
            <a:r>
              <a:rPr lang="en-US" b="1" i="0" dirty="0">
                <a:solidFill>
                  <a:schemeClr val="accent1">
                    <a:lumMod val="75000"/>
                  </a:schemeClr>
                </a:solidFill>
                <a:effectLst/>
                <a:latin typeface="Source Sans Pro" panose="020B0503030403020204" pitchFamily="34" charset="0"/>
              </a:rPr>
              <a:t>Joe </a:t>
            </a:r>
            <a:r>
              <a:rPr lang="en-US" b="1" i="0" dirty="0" err="1">
                <a:solidFill>
                  <a:schemeClr val="accent1">
                    <a:lumMod val="75000"/>
                  </a:schemeClr>
                </a:solidFill>
                <a:effectLst/>
                <a:latin typeface="Source Sans Pro" panose="020B0503030403020204" pitchFamily="34" charset="0"/>
              </a:rPr>
              <a:t>McQuany</a:t>
            </a:r>
            <a:r>
              <a:rPr lang="en-US" b="1" i="0" dirty="0">
                <a:solidFill>
                  <a:schemeClr val="accent1">
                    <a:lumMod val="75000"/>
                  </a:schemeClr>
                </a:solidFill>
                <a:effectLst/>
                <a:latin typeface="Source Sans Pro" panose="020B0503030403020204" pitchFamily="34" charset="0"/>
              </a:rPr>
              <a:t> - (AA) </a:t>
            </a:r>
            <a:br>
              <a:rPr lang="en-US" b="1" i="0" dirty="0">
                <a:solidFill>
                  <a:schemeClr val="accent1">
                    <a:lumMod val="75000"/>
                  </a:schemeClr>
                </a:solidFill>
                <a:effectLst/>
                <a:latin typeface="Source Sans Pro" panose="020B0503030403020204" pitchFamily="34" charset="0"/>
              </a:rPr>
            </a:br>
            <a:r>
              <a:rPr lang="en-US" b="1" i="0" dirty="0">
                <a:solidFill>
                  <a:schemeClr val="accent1">
                    <a:lumMod val="75000"/>
                  </a:schemeClr>
                </a:solidFill>
                <a:effectLst/>
                <a:latin typeface="Source Sans Pro" panose="020B0503030403020204" pitchFamily="34" charset="0"/>
              </a:rPr>
              <a:t>(1928-2007, 78 years old) Sober: 1962 - 2007</a:t>
            </a:r>
          </a:p>
        </p:txBody>
      </p:sp>
      <p:sp>
        <p:nvSpPr>
          <p:cNvPr id="6" name="TextBox 5">
            <a:extLst>
              <a:ext uri="{FF2B5EF4-FFF2-40B4-BE49-F238E27FC236}">
                <a16:creationId xmlns:a16="http://schemas.microsoft.com/office/drawing/2014/main" id="{E715B93B-49D5-55B7-0D96-C27B7A6CD380}"/>
              </a:ext>
            </a:extLst>
          </p:cNvPr>
          <p:cNvSpPr txBox="1"/>
          <p:nvPr/>
        </p:nvSpPr>
        <p:spPr>
          <a:xfrm>
            <a:off x="6822831" y="2151727"/>
            <a:ext cx="4870938" cy="2554545"/>
          </a:xfrm>
          <a:prstGeom prst="rect">
            <a:avLst/>
          </a:prstGeom>
          <a:solidFill>
            <a:schemeClr val="accent1"/>
          </a:solidFill>
        </p:spPr>
        <p:txBody>
          <a:bodyPr wrap="square" rtlCol="0">
            <a:spAutoFit/>
          </a:bodyPr>
          <a:lstStyle/>
          <a:p>
            <a:r>
              <a:rPr lang="en-US" sz="3200" b="1" dirty="0">
                <a:solidFill>
                  <a:schemeClr val="accent5">
                    <a:lumMod val="60000"/>
                    <a:lumOff val="40000"/>
                  </a:schemeClr>
                </a:solidFill>
              </a:rPr>
              <a:t>We are not the gurus of Alcoholic Anonymous!</a:t>
            </a:r>
          </a:p>
          <a:p>
            <a:endParaRPr lang="en-US" sz="3200" b="1" dirty="0">
              <a:solidFill>
                <a:schemeClr val="accent5">
                  <a:lumMod val="60000"/>
                  <a:lumOff val="40000"/>
                </a:schemeClr>
              </a:solidFill>
            </a:endParaRPr>
          </a:p>
          <a:p>
            <a:r>
              <a:rPr lang="en-US" sz="3200" b="1" dirty="0">
                <a:solidFill>
                  <a:schemeClr val="accent5">
                    <a:lumMod val="60000"/>
                    <a:lumOff val="40000"/>
                  </a:schemeClr>
                </a:solidFill>
              </a:rPr>
              <a:t>We do not speak for AA as a whole! </a:t>
            </a:r>
          </a:p>
        </p:txBody>
      </p:sp>
    </p:spTree>
    <p:extLst>
      <p:ext uri="{BB962C8B-B14F-4D97-AF65-F5344CB8AC3E}">
        <p14:creationId xmlns:p14="http://schemas.microsoft.com/office/powerpoint/2010/main" val="3419884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F4B080-F8CE-D646-6812-334143F7C4B3}"/>
              </a:ext>
            </a:extLst>
          </p:cNvPr>
          <p:cNvSpPr>
            <a:spLocks noGrp="1"/>
          </p:cNvSpPr>
          <p:nvPr>
            <p:ph type="ctrTitle"/>
          </p:nvPr>
        </p:nvSpPr>
        <p:spPr/>
        <p:txBody>
          <a:bodyPr anchor="t">
            <a:normAutofit/>
          </a:bodyPr>
          <a:lstStyle/>
          <a:p>
            <a:r>
              <a:rPr lang="en-US" dirty="0"/>
              <a:t>AA Big book study</a:t>
            </a:r>
            <a:br>
              <a:rPr lang="en-US" dirty="0"/>
            </a:br>
            <a:r>
              <a:rPr lang="en-US" dirty="0"/>
              <a:t>Week 7</a:t>
            </a:r>
          </a:p>
        </p:txBody>
      </p:sp>
      <p:sp>
        <p:nvSpPr>
          <p:cNvPr id="6" name="Subtitle 5">
            <a:extLst>
              <a:ext uri="{FF2B5EF4-FFF2-40B4-BE49-F238E27FC236}">
                <a16:creationId xmlns:a16="http://schemas.microsoft.com/office/drawing/2014/main" id="{0BE5428A-AEE0-95C3-9AA1-9E2EAD4BD7D8}"/>
              </a:ext>
            </a:extLst>
          </p:cNvPr>
          <p:cNvSpPr>
            <a:spLocks noGrp="1"/>
          </p:cNvSpPr>
          <p:nvPr>
            <p:ph type="subTitle" idx="1"/>
          </p:nvPr>
        </p:nvSpPr>
        <p:spPr>
          <a:xfrm>
            <a:off x="1802067" y="4008529"/>
            <a:ext cx="8582786" cy="1754989"/>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Autofit/>
          </a:bodyPr>
          <a:lstStyle/>
          <a:p>
            <a:r>
              <a:rPr lang="en-US" sz="5400" dirty="0">
                <a:hlinkClick r:id="rId2"/>
              </a:rPr>
              <a:t>HOW IT WORKS</a:t>
            </a:r>
            <a:br>
              <a:rPr lang="en-US" sz="5400" dirty="0"/>
            </a:br>
            <a:r>
              <a:rPr lang="en-US" sz="5400" dirty="0">
                <a:hlinkClick r:id="rId3"/>
              </a:rPr>
              <a:t>Step 4 - Part 1 (Pages 63 – 67)</a:t>
            </a:r>
            <a:endParaRPr lang="en-US" sz="5400" dirty="0"/>
          </a:p>
        </p:txBody>
      </p:sp>
    </p:spTree>
    <p:extLst>
      <p:ext uri="{BB962C8B-B14F-4D97-AF65-F5344CB8AC3E}">
        <p14:creationId xmlns:p14="http://schemas.microsoft.com/office/powerpoint/2010/main" val="1272927092"/>
      </p:ext>
    </p:extLst>
  </p:cSld>
  <p:clrMapOvr>
    <a:masterClrMapping/>
  </p:clrMapOvr>
</p:sld>
</file>

<file path=ppt/theme/theme1.xml><?xml version="1.0" encoding="utf-8"?>
<a:theme xmlns:a="http://schemas.openxmlformats.org/drawingml/2006/main" name="Basis">
  <a:themeElements>
    <a:clrScheme name="Custom 4">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D00000"/>
      </a:hlink>
      <a:folHlink>
        <a:srgbClr val="85DFD0"/>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37257</TotalTime>
  <Words>4135</Words>
  <Application>Microsoft Office PowerPoint</Application>
  <PresentationFormat>Widescreen</PresentationFormat>
  <Paragraphs>256</Paragraphs>
  <Slides>42</Slides>
  <Notes>15</Notes>
  <HiddenSlides>0</HiddenSlides>
  <MMClips>13</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Basis</vt:lpstr>
      <vt:lpstr>Surrender School Presents Joe &amp; Charlie Big Book Study Week 7</vt:lpstr>
      <vt:lpstr>How to access Surrender School   Joe and Charlie Previous Sessions, Homework and Documents.</vt:lpstr>
      <vt:lpstr>messages from the surrender school Board</vt:lpstr>
      <vt:lpstr>SET ASIDE PRAYER</vt:lpstr>
      <vt:lpstr>Joe and Charlie - Big Book Study September 1 – November 3</vt:lpstr>
      <vt:lpstr>Moderator, please start the recording</vt:lpstr>
      <vt:lpstr>Surrender School Presents Joe &amp; Charlie Big Book Study Week 7 Step 4 – Part 1</vt:lpstr>
      <vt:lpstr>PowerPoint Presentation</vt:lpstr>
      <vt:lpstr>AA Big book study Week 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Moderator, please stop the recording</vt:lpstr>
      <vt:lpstr>SERENITY PRAYER</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Surrender School Presents Joe &amp; Charlie Big Book Study</dc:title>
  <dc:creator>Karen Hardy</dc:creator>
  <cp:lastModifiedBy>Karen Hardy</cp:lastModifiedBy>
  <cp:revision>25</cp:revision>
  <dcterms:created xsi:type="dcterms:W3CDTF">2024-08-11T17:27:36Z</dcterms:created>
  <dcterms:modified xsi:type="dcterms:W3CDTF">2024-10-20T17:32:12Z</dcterms:modified>
</cp:coreProperties>
</file>