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48"/>
  </p:notesMasterIdLst>
  <p:sldIdLst>
    <p:sldId id="256" r:id="rId2"/>
    <p:sldId id="321" r:id="rId3"/>
    <p:sldId id="259" r:id="rId4"/>
    <p:sldId id="257" r:id="rId5"/>
    <p:sldId id="258" r:id="rId6"/>
    <p:sldId id="261" r:id="rId7"/>
    <p:sldId id="302" r:id="rId8"/>
    <p:sldId id="324" r:id="rId9"/>
    <p:sldId id="325" r:id="rId10"/>
    <p:sldId id="327" r:id="rId11"/>
    <p:sldId id="345" r:id="rId12"/>
    <p:sldId id="326" r:id="rId13"/>
    <p:sldId id="346" r:id="rId14"/>
    <p:sldId id="347" r:id="rId15"/>
    <p:sldId id="328" r:id="rId16"/>
    <p:sldId id="329" r:id="rId17"/>
    <p:sldId id="348" r:id="rId18"/>
    <p:sldId id="349" r:id="rId19"/>
    <p:sldId id="331" r:id="rId20"/>
    <p:sldId id="332" r:id="rId21"/>
    <p:sldId id="333" r:id="rId22"/>
    <p:sldId id="334" r:id="rId23"/>
    <p:sldId id="330" r:id="rId24"/>
    <p:sldId id="335" r:id="rId25"/>
    <p:sldId id="336" r:id="rId26"/>
    <p:sldId id="337" r:id="rId27"/>
    <p:sldId id="338" r:id="rId28"/>
    <p:sldId id="339" r:id="rId29"/>
    <p:sldId id="340" r:id="rId30"/>
    <p:sldId id="342" r:id="rId31"/>
    <p:sldId id="343" r:id="rId32"/>
    <p:sldId id="344" r:id="rId33"/>
    <p:sldId id="350" r:id="rId34"/>
    <p:sldId id="352" r:id="rId35"/>
    <p:sldId id="353" r:id="rId36"/>
    <p:sldId id="355" r:id="rId37"/>
    <p:sldId id="357" r:id="rId38"/>
    <p:sldId id="361" r:id="rId39"/>
    <p:sldId id="360" r:id="rId40"/>
    <p:sldId id="359" r:id="rId41"/>
    <p:sldId id="358" r:id="rId42"/>
    <p:sldId id="362" r:id="rId43"/>
    <p:sldId id="356" r:id="rId44"/>
    <p:sldId id="319" r:id="rId45"/>
    <p:sldId id="318" r:id="rId46"/>
    <p:sldId id="320"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50E191-E2A3-426B-8772-55B4F2FAB8D2}" v="479" dt="2024-09-22T14:07:00.7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76" autoAdjust="0"/>
    <p:restoredTop sz="55367" autoAdjust="0"/>
  </p:normalViewPr>
  <p:slideViewPr>
    <p:cSldViewPr snapToGrid="0">
      <p:cViewPr varScale="1">
        <p:scale>
          <a:sx n="53" d="100"/>
          <a:sy n="53" d="100"/>
        </p:scale>
        <p:origin x="696" y="53"/>
      </p:cViewPr>
      <p:guideLst/>
    </p:cSldViewPr>
  </p:slideViewPr>
  <p:notesTextViewPr>
    <p:cViewPr>
      <p:scale>
        <a:sx n="3" d="2"/>
        <a:sy n="3" d="2"/>
      </p:scale>
      <p:origin x="0" y="0"/>
    </p:cViewPr>
  </p:notesTextViewPr>
  <p:notesViewPr>
    <p:cSldViewPr snapToGrid="0">
      <p:cViewPr varScale="1">
        <p:scale>
          <a:sx n="72" d="100"/>
          <a:sy n="72" d="100"/>
        </p:scale>
        <p:origin x="3010"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hyperlink" Target="https://aa-netherlands.org/wp-content/uploads/2017/01/en_bigbook_chapt2.pdf"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aa-netherlands.org/wp-content/uploads/2017/01/en_bigbook_chapt2.pdf"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79EAE4-0B0C-4E80-81A3-FB399891B827}" type="doc">
      <dgm:prSet loTypeId="urn:microsoft.com/office/officeart/2005/8/layout/hierarchy1" loCatId="hierarchy" qsTypeId="urn:microsoft.com/office/officeart/2005/8/quickstyle/simple2" qsCatId="simple" csTypeId="urn:microsoft.com/office/officeart/2005/8/colors/accent0_3" csCatId="mainScheme" phldr="1"/>
      <dgm:spPr/>
      <dgm:t>
        <a:bodyPr/>
        <a:lstStyle/>
        <a:p>
          <a:endParaRPr lang="en-US"/>
        </a:p>
      </dgm:t>
    </dgm:pt>
    <dgm:pt modelId="{A107E2F4-C322-4E18-9E6D-BEF40C1A2B6A}">
      <dgm:prSet custT="1"/>
      <dgm:spPr/>
      <dgm:t>
        <a:bodyPr/>
        <a:lstStyle/>
        <a:p>
          <a:pPr algn="l"/>
          <a:r>
            <a:rPr lang="en-US" sz="1800" b="1" dirty="0">
              <a:solidFill>
                <a:schemeClr val="accent1"/>
              </a:solidFill>
              <a:hlinkClick xmlns:r="http://schemas.openxmlformats.org/officeDocument/2006/relationships" r:id="rId1"/>
            </a:rPr>
            <a:t>AA Big Book – Chapter 2 – Page 21</a:t>
          </a:r>
          <a:br>
            <a:rPr lang="en-US" sz="1800" b="1" dirty="0">
              <a:solidFill>
                <a:schemeClr val="accent1"/>
              </a:solidFill>
            </a:rPr>
          </a:br>
          <a:r>
            <a:rPr lang="en-US" sz="1800" b="1" dirty="0">
              <a:solidFill>
                <a:schemeClr val="accent1"/>
              </a:solidFill>
            </a:rPr>
            <a:t>“He often possesses special abilities, skills, and aptitudes, and has a promising career ahead of him.</a:t>
          </a:r>
          <a:r>
            <a:rPr lang="en-US" sz="1800" dirty="0">
              <a:solidFill>
                <a:schemeClr val="accent1"/>
              </a:solidFill>
            </a:rPr>
            <a:t> He uses his gifts to build up a bright outlook for his family and himself, and then pulls the structure down on his head by a senseless series of sprees.”</a:t>
          </a:r>
        </a:p>
      </dgm:t>
    </dgm:pt>
    <dgm:pt modelId="{A9697D41-E1AD-464A-957B-7C3058E857F0}" type="parTrans" cxnId="{F4592A72-AB4C-4DBE-BE5B-197268D677B4}">
      <dgm:prSet/>
      <dgm:spPr/>
      <dgm:t>
        <a:bodyPr/>
        <a:lstStyle/>
        <a:p>
          <a:endParaRPr lang="en-US"/>
        </a:p>
      </dgm:t>
    </dgm:pt>
    <dgm:pt modelId="{ECB4B9B8-90A7-406A-9233-BFACB83BE294}" type="sibTrans" cxnId="{F4592A72-AB4C-4DBE-BE5B-197268D677B4}">
      <dgm:prSet/>
      <dgm:spPr/>
      <dgm:t>
        <a:bodyPr/>
        <a:lstStyle/>
        <a:p>
          <a:endParaRPr lang="en-US"/>
        </a:p>
      </dgm:t>
    </dgm:pt>
    <dgm:pt modelId="{9C5676F9-D372-4857-A066-7766F15BB586}">
      <dgm:prSet custT="1"/>
      <dgm:spPr/>
      <dgm:t>
        <a:bodyPr/>
        <a:lstStyle/>
        <a:p>
          <a:pPr algn="l"/>
          <a:r>
            <a:rPr lang="en-US" sz="1800" b="1" dirty="0">
              <a:solidFill>
                <a:schemeClr val="accent1"/>
              </a:solidFill>
              <a:hlinkClick xmlns:r="http://schemas.openxmlformats.org/officeDocument/2006/relationships" r:id="rId1"/>
            </a:rPr>
            <a:t>AA Big Book – Chapter 2 – Page 21 &amp; 22</a:t>
          </a:r>
          <a:br>
            <a:rPr lang="en-US" sz="1800" b="1" dirty="0">
              <a:solidFill>
                <a:schemeClr val="accent1"/>
              </a:solidFill>
            </a:rPr>
          </a:br>
          <a:r>
            <a:rPr lang="en-US" sz="1800" b="1" dirty="0">
              <a:solidFill>
                <a:schemeClr val="accent1"/>
              </a:solidFill>
            </a:rPr>
            <a:t>“He is the fellow who goes to bed so intoxicated he ought to sleep the clock around.</a:t>
          </a:r>
          <a:r>
            <a:rPr lang="en-US" sz="1800" dirty="0">
              <a:solidFill>
                <a:schemeClr val="accent1"/>
              </a:solidFill>
            </a:rPr>
            <a:t> Yet early next morning he searches madly for the bottle he misplaced the night before. If he can afford it, he may have liquor concealed all over his house to be certain no one gets his entire supply away from him to throw down the wastepipe.”</a:t>
          </a:r>
        </a:p>
      </dgm:t>
    </dgm:pt>
    <dgm:pt modelId="{A927780E-6CF0-409C-A3C7-0A6B6A39CCD5}" type="parTrans" cxnId="{6AE053E7-232C-4CBA-9C44-726EEBE60347}">
      <dgm:prSet/>
      <dgm:spPr/>
      <dgm:t>
        <a:bodyPr/>
        <a:lstStyle/>
        <a:p>
          <a:endParaRPr lang="en-US"/>
        </a:p>
      </dgm:t>
    </dgm:pt>
    <dgm:pt modelId="{E95DD4F4-1262-4252-8061-83C54B26378C}" type="sibTrans" cxnId="{6AE053E7-232C-4CBA-9C44-726EEBE60347}">
      <dgm:prSet/>
      <dgm:spPr/>
      <dgm:t>
        <a:bodyPr/>
        <a:lstStyle/>
        <a:p>
          <a:endParaRPr lang="en-US"/>
        </a:p>
      </dgm:t>
    </dgm:pt>
    <dgm:pt modelId="{308928F9-9640-48C0-8E0A-99A7F6BDD442}" type="pres">
      <dgm:prSet presAssocID="{4679EAE4-0B0C-4E80-81A3-FB399891B827}" presName="hierChild1" presStyleCnt="0">
        <dgm:presLayoutVars>
          <dgm:chPref val="1"/>
          <dgm:dir/>
          <dgm:animOne val="branch"/>
          <dgm:animLvl val="lvl"/>
          <dgm:resizeHandles/>
        </dgm:presLayoutVars>
      </dgm:prSet>
      <dgm:spPr/>
    </dgm:pt>
    <dgm:pt modelId="{480B28E2-E05A-4B81-B615-94E9956E07C2}" type="pres">
      <dgm:prSet presAssocID="{A107E2F4-C322-4E18-9E6D-BEF40C1A2B6A}" presName="hierRoot1" presStyleCnt="0"/>
      <dgm:spPr/>
    </dgm:pt>
    <dgm:pt modelId="{CCF5E0C5-F9CA-4DE6-9C55-161032746EC3}" type="pres">
      <dgm:prSet presAssocID="{A107E2F4-C322-4E18-9E6D-BEF40C1A2B6A}" presName="composite" presStyleCnt="0"/>
      <dgm:spPr/>
    </dgm:pt>
    <dgm:pt modelId="{957F8445-4C31-475C-AF70-A9764FA5F46F}" type="pres">
      <dgm:prSet presAssocID="{A107E2F4-C322-4E18-9E6D-BEF40C1A2B6A}" presName="background" presStyleLbl="node0" presStyleIdx="0" presStyleCnt="2"/>
      <dgm:spPr/>
    </dgm:pt>
    <dgm:pt modelId="{4D44DED9-840F-4BFC-A293-BC397E7CF14F}" type="pres">
      <dgm:prSet presAssocID="{A107E2F4-C322-4E18-9E6D-BEF40C1A2B6A}" presName="text" presStyleLbl="fgAcc0" presStyleIdx="0" presStyleCnt="2" custScaleX="141420" custScaleY="202493">
        <dgm:presLayoutVars>
          <dgm:chPref val="3"/>
        </dgm:presLayoutVars>
      </dgm:prSet>
      <dgm:spPr/>
    </dgm:pt>
    <dgm:pt modelId="{74991BF5-848E-4F2C-968B-8FEF5D744BEC}" type="pres">
      <dgm:prSet presAssocID="{A107E2F4-C322-4E18-9E6D-BEF40C1A2B6A}" presName="hierChild2" presStyleCnt="0"/>
      <dgm:spPr/>
    </dgm:pt>
    <dgm:pt modelId="{374604E1-776E-41C3-9F93-0AF496D30A35}" type="pres">
      <dgm:prSet presAssocID="{9C5676F9-D372-4857-A066-7766F15BB586}" presName="hierRoot1" presStyleCnt="0"/>
      <dgm:spPr/>
    </dgm:pt>
    <dgm:pt modelId="{AF576E53-9849-40E1-AC55-F0A19A43946A}" type="pres">
      <dgm:prSet presAssocID="{9C5676F9-D372-4857-A066-7766F15BB586}" presName="composite" presStyleCnt="0"/>
      <dgm:spPr/>
    </dgm:pt>
    <dgm:pt modelId="{63DC3C29-8F44-4631-BA80-55472EAD8FC1}" type="pres">
      <dgm:prSet presAssocID="{9C5676F9-D372-4857-A066-7766F15BB586}" presName="background" presStyleLbl="node0" presStyleIdx="1" presStyleCnt="2"/>
      <dgm:spPr/>
    </dgm:pt>
    <dgm:pt modelId="{449B706A-D7B4-478E-9634-4ED45D2F3E70}" type="pres">
      <dgm:prSet presAssocID="{9C5676F9-D372-4857-A066-7766F15BB586}" presName="text" presStyleLbl="fgAcc0" presStyleIdx="1" presStyleCnt="2" custScaleX="170425" custScaleY="185726">
        <dgm:presLayoutVars>
          <dgm:chPref val="3"/>
        </dgm:presLayoutVars>
      </dgm:prSet>
      <dgm:spPr/>
    </dgm:pt>
    <dgm:pt modelId="{6062F577-0DB0-444C-BEC3-85D302891BEF}" type="pres">
      <dgm:prSet presAssocID="{9C5676F9-D372-4857-A066-7766F15BB586}" presName="hierChild2" presStyleCnt="0"/>
      <dgm:spPr/>
    </dgm:pt>
  </dgm:ptLst>
  <dgm:cxnLst>
    <dgm:cxn modelId="{3BA3DB3C-C7A1-4F09-8D0E-E01774AD76B4}" type="presOf" srcId="{9C5676F9-D372-4857-A066-7766F15BB586}" destId="{449B706A-D7B4-478E-9634-4ED45D2F3E70}" srcOrd="0" destOrd="0" presId="urn:microsoft.com/office/officeart/2005/8/layout/hierarchy1"/>
    <dgm:cxn modelId="{1A161066-84E1-4ACE-81E9-45184ECC9599}" type="presOf" srcId="{4679EAE4-0B0C-4E80-81A3-FB399891B827}" destId="{308928F9-9640-48C0-8E0A-99A7F6BDD442}" srcOrd="0" destOrd="0" presId="urn:microsoft.com/office/officeart/2005/8/layout/hierarchy1"/>
    <dgm:cxn modelId="{F4592A72-AB4C-4DBE-BE5B-197268D677B4}" srcId="{4679EAE4-0B0C-4E80-81A3-FB399891B827}" destId="{A107E2F4-C322-4E18-9E6D-BEF40C1A2B6A}" srcOrd="0" destOrd="0" parTransId="{A9697D41-E1AD-464A-957B-7C3058E857F0}" sibTransId="{ECB4B9B8-90A7-406A-9233-BFACB83BE294}"/>
    <dgm:cxn modelId="{0DF66E57-9FAD-4962-8084-6D7A0759A9A6}" type="presOf" srcId="{A107E2F4-C322-4E18-9E6D-BEF40C1A2B6A}" destId="{4D44DED9-840F-4BFC-A293-BC397E7CF14F}" srcOrd="0" destOrd="0" presId="urn:microsoft.com/office/officeart/2005/8/layout/hierarchy1"/>
    <dgm:cxn modelId="{6AE053E7-232C-4CBA-9C44-726EEBE60347}" srcId="{4679EAE4-0B0C-4E80-81A3-FB399891B827}" destId="{9C5676F9-D372-4857-A066-7766F15BB586}" srcOrd="1" destOrd="0" parTransId="{A927780E-6CF0-409C-A3C7-0A6B6A39CCD5}" sibTransId="{E95DD4F4-1262-4252-8061-83C54B26378C}"/>
    <dgm:cxn modelId="{FED6C6BC-8C59-4F7F-ACD9-157473C8A926}" type="presParOf" srcId="{308928F9-9640-48C0-8E0A-99A7F6BDD442}" destId="{480B28E2-E05A-4B81-B615-94E9956E07C2}" srcOrd="0" destOrd="0" presId="urn:microsoft.com/office/officeart/2005/8/layout/hierarchy1"/>
    <dgm:cxn modelId="{877D86BC-2E4A-4EC8-9BFA-EE2F68089AFA}" type="presParOf" srcId="{480B28E2-E05A-4B81-B615-94E9956E07C2}" destId="{CCF5E0C5-F9CA-4DE6-9C55-161032746EC3}" srcOrd="0" destOrd="0" presId="urn:microsoft.com/office/officeart/2005/8/layout/hierarchy1"/>
    <dgm:cxn modelId="{78A526F1-6195-4086-B87F-CD08AF27A7CF}" type="presParOf" srcId="{CCF5E0C5-F9CA-4DE6-9C55-161032746EC3}" destId="{957F8445-4C31-475C-AF70-A9764FA5F46F}" srcOrd="0" destOrd="0" presId="urn:microsoft.com/office/officeart/2005/8/layout/hierarchy1"/>
    <dgm:cxn modelId="{726F2464-7879-429A-AA12-1D13AD4D85ED}" type="presParOf" srcId="{CCF5E0C5-F9CA-4DE6-9C55-161032746EC3}" destId="{4D44DED9-840F-4BFC-A293-BC397E7CF14F}" srcOrd="1" destOrd="0" presId="urn:microsoft.com/office/officeart/2005/8/layout/hierarchy1"/>
    <dgm:cxn modelId="{E6BA356D-8417-4673-9C53-93E830DF3026}" type="presParOf" srcId="{480B28E2-E05A-4B81-B615-94E9956E07C2}" destId="{74991BF5-848E-4F2C-968B-8FEF5D744BEC}" srcOrd="1" destOrd="0" presId="urn:microsoft.com/office/officeart/2005/8/layout/hierarchy1"/>
    <dgm:cxn modelId="{8A0DD5E1-F032-4C65-AE9C-1ED01789DD71}" type="presParOf" srcId="{308928F9-9640-48C0-8E0A-99A7F6BDD442}" destId="{374604E1-776E-41C3-9F93-0AF496D30A35}" srcOrd="1" destOrd="0" presId="urn:microsoft.com/office/officeart/2005/8/layout/hierarchy1"/>
    <dgm:cxn modelId="{7C4FA5B7-7998-450D-97FE-90484EFBA9AB}" type="presParOf" srcId="{374604E1-776E-41C3-9F93-0AF496D30A35}" destId="{AF576E53-9849-40E1-AC55-F0A19A43946A}" srcOrd="0" destOrd="0" presId="urn:microsoft.com/office/officeart/2005/8/layout/hierarchy1"/>
    <dgm:cxn modelId="{0B09693D-9C16-4A68-9D92-B62554CFDC40}" type="presParOf" srcId="{AF576E53-9849-40E1-AC55-F0A19A43946A}" destId="{63DC3C29-8F44-4631-BA80-55472EAD8FC1}" srcOrd="0" destOrd="0" presId="urn:microsoft.com/office/officeart/2005/8/layout/hierarchy1"/>
    <dgm:cxn modelId="{89B7FDEB-7159-4506-8B35-31535AE92900}" type="presParOf" srcId="{AF576E53-9849-40E1-AC55-F0A19A43946A}" destId="{449B706A-D7B4-478E-9634-4ED45D2F3E70}" srcOrd="1" destOrd="0" presId="urn:microsoft.com/office/officeart/2005/8/layout/hierarchy1"/>
    <dgm:cxn modelId="{7EA9D1B2-D545-4BB7-BA26-EA44E487A8F1}" type="presParOf" srcId="{374604E1-776E-41C3-9F93-0AF496D30A35}" destId="{6062F577-0DB0-444C-BEC3-85D302891BEF}"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F8445-4C31-475C-AF70-A9764FA5F46F}">
      <dsp:nvSpPr>
        <dsp:cNvPr id="0" name=""/>
        <dsp:cNvSpPr/>
      </dsp:nvSpPr>
      <dsp:spPr>
        <a:xfrm>
          <a:off x="1457" y="739933"/>
          <a:ext cx="3272199" cy="2975176"/>
        </a:xfrm>
        <a:prstGeom prst="roundRect">
          <a:avLst>
            <a:gd name="adj" fmla="val 10000"/>
          </a:avLst>
        </a:prstGeom>
        <a:solidFill>
          <a:schemeClr val="dk2">
            <a:hueOff val="0"/>
            <a:satOff val="0"/>
            <a:lumOff val="0"/>
            <a:alphaOff val="0"/>
          </a:schemeClr>
        </a:solidFill>
        <a:ln w="58420" cap="flat" cmpd="thickThin"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D44DED9-840F-4BFC-A293-BC397E7CF14F}">
      <dsp:nvSpPr>
        <dsp:cNvPr id="0" name=""/>
        <dsp:cNvSpPr/>
      </dsp:nvSpPr>
      <dsp:spPr>
        <a:xfrm>
          <a:off x="258548" y="984169"/>
          <a:ext cx="3272199" cy="2975176"/>
        </a:xfrm>
        <a:prstGeom prst="roundRect">
          <a:avLst>
            <a:gd name="adj" fmla="val 10000"/>
          </a:avLst>
        </a:prstGeom>
        <a:solidFill>
          <a:schemeClr val="lt2">
            <a:alpha val="90000"/>
            <a:hueOff val="0"/>
            <a:satOff val="0"/>
            <a:lumOff val="0"/>
            <a:alphaOff val="0"/>
          </a:schemeClr>
        </a:solidFill>
        <a:ln w="1714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accent1"/>
              </a:solidFill>
              <a:hlinkClick xmlns:r="http://schemas.openxmlformats.org/officeDocument/2006/relationships" r:id="rId1"/>
            </a:rPr>
            <a:t>AA Big Book – Chapter 2 – Page 21</a:t>
          </a:r>
          <a:br>
            <a:rPr lang="en-US" sz="1800" b="1" kern="1200" dirty="0">
              <a:solidFill>
                <a:schemeClr val="accent1"/>
              </a:solidFill>
            </a:rPr>
          </a:br>
          <a:r>
            <a:rPr lang="en-US" sz="1800" b="1" kern="1200" dirty="0">
              <a:solidFill>
                <a:schemeClr val="accent1"/>
              </a:solidFill>
            </a:rPr>
            <a:t>“He often possesses special abilities, skills, and aptitudes, and has a promising career ahead of him.</a:t>
          </a:r>
          <a:r>
            <a:rPr lang="en-US" sz="1800" kern="1200" dirty="0">
              <a:solidFill>
                <a:schemeClr val="accent1"/>
              </a:solidFill>
            </a:rPr>
            <a:t> He uses his gifts to build up a bright outlook for his family and himself, and then pulls the structure down on his head by a senseless series of sprees.”</a:t>
          </a:r>
        </a:p>
      </dsp:txBody>
      <dsp:txXfrm>
        <a:off x="345688" y="1071309"/>
        <a:ext cx="3097919" cy="2800896"/>
      </dsp:txXfrm>
    </dsp:sp>
    <dsp:sp modelId="{63DC3C29-8F44-4631-BA80-55472EAD8FC1}">
      <dsp:nvSpPr>
        <dsp:cNvPr id="0" name=""/>
        <dsp:cNvSpPr/>
      </dsp:nvSpPr>
      <dsp:spPr>
        <a:xfrm>
          <a:off x="3787839" y="739933"/>
          <a:ext cx="3943322" cy="2728823"/>
        </a:xfrm>
        <a:prstGeom prst="roundRect">
          <a:avLst>
            <a:gd name="adj" fmla="val 10000"/>
          </a:avLst>
        </a:prstGeom>
        <a:solidFill>
          <a:schemeClr val="dk2">
            <a:hueOff val="0"/>
            <a:satOff val="0"/>
            <a:lumOff val="0"/>
            <a:alphaOff val="0"/>
          </a:schemeClr>
        </a:solidFill>
        <a:ln w="58420" cap="flat" cmpd="thickThin"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49B706A-D7B4-478E-9634-4ED45D2F3E70}">
      <dsp:nvSpPr>
        <dsp:cNvPr id="0" name=""/>
        <dsp:cNvSpPr/>
      </dsp:nvSpPr>
      <dsp:spPr>
        <a:xfrm>
          <a:off x="4044929" y="984169"/>
          <a:ext cx="3943322" cy="2728823"/>
        </a:xfrm>
        <a:prstGeom prst="roundRect">
          <a:avLst>
            <a:gd name="adj" fmla="val 10000"/>
          </a:avLst>
        </a:prstGeom>
        <a:solidFill>
          <a:schemeClr val="lt2">
            <a:alpha val="90000"/>
            <a:hueOff val="0"/>
            <a:satOff val="0"/>
            <a:lumOff val="0"/>
            <a:alphaOff val="0"/>
          </a:schemeClr>
        </a:solidFill>
        <a:ln w="1714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accent1"/>
              </a:solidFill>
              <a:hlinkClick xmlns:r="http://schemas.openxmlformats.org/officeDocument/2006/relationships" r:id="rId1"/>
            </a:rPr>
            <a:t>AA Big Book – Chapter 2 – Page 21 &amp; 22</a:t>
          </a:r>
          <a:br>
            <a:rPr lang="en-US" sz="1800" b="1" kern="1200" dirty="0">
              <a:solidFill>
                <a:schemeClr val="accent1"/>
              </a:solidFill>
            </a:rPr>
          </a:br>
          <a:r>
            <a:rPr lang="en-US" sz="1800" b="1" kern="1200" dirty="0">
              <a:solidFill>
                <a:schemeClr val="accent1"/>
              </a:solidFill>
            </a:rPr>
            <a:t>“He is the fellow who goes to bed so intoxicated he ought to sleep the clock around.</a:t>
          </a:r>
          <a:r>
            <a:rPr lang="en-US" sz="1800" kern="1200" dirty="0">
              <a:solidFill>
                <a:schemeClr val="accent1"/>
              </a:solidFill>
            </a:rPr>
            <a:t> Yet early next morning he searches madly for the bottle he misplaced the night before. If he can afford it, he may have liquor concealed all over his house to be certain no one gets his entire supply away from him to throw down the wastepipe.”</a:t>
          </a:r>
        </a:p>
      </dsp:txBody>
      <dsp:txXfrm>
        <a:off x="4124853" y="1064093"/>
        <a:ext cx="3783474" cy="256897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1FA9D6-F53F-43D8-A08F-582187277C8E}"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77291-6DF9-4711-8197-9922360A9041}" type="slidenum">
              <a:rPr lang="en-US" smtClean="0"/>
              <a:t>‹#›</a:t>
            </a:fld>
            <a:endParaRPr lang="en-US"/>
          </a:p>
        </p:txBody>
      </p:sp>
    </p:spTree>
    <p:extLst>
      <p:ext uri="{BB962C8B-B14F-4D97-AF65-F5344CB8AC3E}">
        <p14:creationId xmlns:p14="http://schemas.microsoft.com/office/powerpoint/2010/main" val="115897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1</a:t>
            </a:fld>
            <a:endParaRPr lang="en-US"/>
          </a:p>
        </p:txBody>
      </p:sp>
    </p:spTree>
    <p:extLst>
      <p:ext uri="{BB962C8B-B14F-4D97-AF65-F5344CB8AC3E}">
        <p14:creationId xmlns:p14="http://schemas.microsoft.com/office/powerpoint/2010/main" val="914033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24</a:t>
            </a:fld>
            <a:endParaRPr lang="en-US"/>
          </a:p>
        </p:txBody>
      </p:sp>
    </p:spTree>
    <p:extLst>
      <p:ext uri="{BB962C8B-B14F-4D97-AF65-F5344CB8AC3E}">
        <p14:creationId xmlns:p14="http://schemas.microsoft.com/office/powerpoint/2010/main" val="3102167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26</a:t>
            </a:fld>
            <a:endParaRPr lang="en-US"/>
          </a:p>
        </p:txBody>
      </p:sp>
    </p:spTree>
    <p:extLst>
      <p:ext uri="{BB962C8B-B14F-4D97-AF65-F5344CB8AC3E}">
        <p14:creationId xmlns:p14="http://schemas.microsoft.com/office/powerpoint/2010/main" val="187488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 do you identify? </a:t>
            </a:r>
          </a:p>
          <a:p>
            <a:pPr marL="171450" indent="-171450">
              <a:buFont typeface="Arial" panose="020B0604020202020204" pitchFamily="34" charset="0"/>
              <a:buChar char="•"/>
            </a:pPr>
            <a:r>
              <a:rPr lang="en-US" sz="1200" b="0" i="1" dirty="0"/>
              <a:t>He may start off as a moderate drinker; </a:t>
            </a:r>
            <a:r>
              <a:rPr lang="en-US" sz="1200" b="1" i="1" dirty="0">
                <a:solidFill>
                  <a:srgbClr val="FFFF00"/>
                </a:solidFill>
              </a:rPr>
              <a:t>he may or may not become a continuous hard drinker; but at some stage of his drinking career he begins to lose all control</a:t>
            </a:r>
            <a:r>
              <a:rPr lang="en-US" sz="1200" b="1" i="1" dirty="0"/>
              <a:t> </a:t>
            </a:r>
          </a:p>
          <a:p>
            <a:pPr marL="171450" indent="-171450">
              <a:buFont typeface="Arial" panose="020B0604020202020204" pitchFamily="34" charset="0"/>
              <a:buChar char="•"/>
            </a:pPr>
            <a:r>
              <a:rPr lang="en-US" sz="1200" b="0" dirty="0">
                <a:solidFill>
                  <a:schemeClr val="accent1"/>
                </a:solidFill>
              </a:rPr>
              <a:t>He may be one of the finest fellows in the world. Yet let him drink for a day, and he frequently becomes disgustingly, </a:t>
            </a:r>
            <a:r>
              <a:rPr lang="en-US" sz="1200" b="1" dirty="0">
                <a:solidFill>
                  <a:schemeClr val="accent1"/>
                </a:solidFill>
              </a:rPr>
              <a:t>and even dangerously anti-social. </a:t>
            </a:r>
          </a:p>
          <a:p>
            <a:pPr marL="171450" indent="-171450">
              <a:buFont typeface="Arial" panose="020B0604020202020204" pitchFamily="34" charset="0"/>
              <a:buChar char="•"/>
            </a:pPr>
            <a:r>
              <a:rPr lang="en-US" sz="1200" b="0" dirty="0">
                <a:solidFill>
                  <a:schemeClr val="accent1"/>
                </a:solidFill>
              </a:rPr>
              <a:t>He is often perfectly sensible and well balanced concerning everything except liquor, but in that respect he is </a:t>
            </a:r>
            <a:r>
              <a:rPr lang="en-US" sz="1200" b="1" dirty="0">
                <a:solidFill>
                  <a:schemeClr val="accent1"/>
                </a:solidFill>
              </a:rPr>
              <a:t>incredibly dishonest and selfish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accent1"/>
                </a:solidFill>
              </a:rPr>
              <a:t>He is the fellow who goes to </a:t>
            </a:r>
            <a:r>
              <a:rPr lang="en-US" sz="1200" b="1" dirty="0">
                <a:solidFill>
                  <a:schemeClr val="accent1"/>
                </a:solidFill>
              </a:rPr>
              <a:t>bed so intoxicated he ought to sleep the clock around</a:t>
            </a:r>
            <a:r>
              <a:rPr lang="en-US" sz="1200" b="0" dirty="0">
                <a:solidFill>
                  <a:schemeClr val="accent1"/>
                </a:solidFill>
              </a:rPr>
              <a:t>.</a:t>
            </a:r>
            <a:endParaRPr lang="en-US" b="0" dirty="0"/>
          </a:p>
          <a:p>
            <a:pPr marL="171450" indent="-171450">
              <a:buFont typeface="Arial" panose="020B0604020202020204" pitchFamily="34" charset="0"/>
              <a:buChar char="•"/>
            </a:pPr>
            <a:endParaRPr lang="en-US" sz="1200" b="1" i="1" dirty="0"/>
          </a:p>
          <a:p>
            <a:pPr marL="171450" indent="-171450">
              <a:buFont typeface="Arial" panose="020B0604020202020204" pitchFamily="34" charset="0"/>
              <a:buChar char="•"/>
            </a:pPr>
            <a:endParaRPr lang="en-US" sz="1200" b="1" i="1" dirty="0"/>
          </a:p>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27</a:t>
            </a:fld>
            <a:endParaRPr lang="en-US"/>
          </a:p>
        </p:txBody>
      </p:sp>
    </p:spTree>
    <p:extLst>
      <p:ext uri="{BB962C8B-B14F-4D97-AF65-F5344CB8AC3E}">
        <p14:creationId xmlns:p14="http://schemas.microsoft.com/office/powerpoint/2010/main" val="2965342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28</a:t>
            </a:fld>
            <a:endParaRPr lang="en-US"/>
          </a:p>
        </p:txBody>
      </p:sp>
    </p:spTree>
    <p:extLst>
      <p:ext uri="{BB962C8B-B14F-4D97-AF65-F5344CB8AC3E}">
        <p14:creationId xmlns:p14="http://schemas.microsoft.com/office/powerpoint/2010/main" val="1913285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31</a:t>
            </a:fld>
            <a:endParaRPr lang="en-US"/>
          </a:p>
        </p:txBody>
      </p:sp>
    </p:spTree>
    <p:extLst>
      <p:ext uri="{BB962C8B-B14F-4D97-AF65-F5344CB8AC3E}">
        <p14:creationId xmlns:p14="http://schemas.microsoft.com/office/powerpoint/2010/main" val="1738207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42</a:t>
            </a:fld>
            <a:endParaRPr lang="en-US"/>
          </a:p>
        </p:txBody>
      </p:sp>
    </p:spTree>
    <p:extLst>
      <p:ext uri="{BB962C8B-B14F-4D97-AF65-F5344CB8AC3E}">
        <p14:creationId xmlns:p14="http://schemas.microsoft.com/office/powerpoint/2010/main" val="2509455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77291-6DF9-4711-8197-9922360A9041}" type="slidenum">
              <a:rPr lang="en-US" smtClean="0"/>
              <a:t>44</a:t>
            </a:fld>
            <a:endParaRPr lang="en-US"/>
          </a:p>
        </p:txBody>
      </p:sp>
    </p:spTree>
    <p:extLst>
      <p:ext uri="{BB962C8B-B14F-4D97-AF65-F5344CB8AC3E}">
        <p14:creationId xmlns:p14="http://schemas.microsoft.com/office/powerpoint/2010/main" val="3809545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77291-6DF9-4711-8197-9922360A9041}" type="slidenum">
              <a:rPr lang="en-US" smtClean="0"/>
              <a:t>5</a:t>
            </a:fld>
            <a:endParaRPr lang="en-US"/>
          </a:p>
        </p:txBody>
      </p:sp>
    </p:spTree>
    <p:extLst>
      <p:ext uri="{BB962C8B-B14F-4D97-AF65-F5344CB8AC3E}">
        <p14:creationId xmlns:p14="http://schemas.microsoft.com/office/powerpoint/2010/main" val="3308833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77291-6DF9-4711-8197-9922360A9041}" type="slidenum">
              <a:rPr lang="en-US" smtClean="0"/>
              <a:t>6</a:t>
            </a:fld>
            <a:endParaRPr lang="en-US"/>
          </a:p>
        </p:txBody>
      </p:sp>
    </p:spTree>
    <p:extLst>
      <p:ext uri="{BB962C8B-B14F-4D97-AF65-F5344CB8AC3E}">
        <p14:creationId xmlns:p14="http://schemas.microsoft.com/office/powerpoint/2010/main" val="2767718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Surrender School Big Book Study is based on the recording of Joe M and Charlie P.  They have emphatically indicated that they are not the gurus of AA (fellowship or the </a:t>
            </a:r>
            <a:r>
              <a:rPr lang="en-US" dirty="0" err="1"/>
              <a:t>booK</a:t>
            </a:r>
            <a:r>
              <a:rPr lang="en-US" dirty="0"/>
              <a:t> AA).  They were alcoholic that got together in the 70s and found they have a common interest in the big book of AA.  Additionally, they always start by stating they do not speak for AA.  Nor I am an expert, guru and nor I am speaking for any 12 Step Group.  I simply have a passion for the big book of AA and want to do my part in carrying the message of hope.</a:t>
            </a:r>
          </a:p>
        </p:txBody>
      </p:sp>
      <p:sp>
        <p:nvSpPr>
          <p:cNvPr id="4" name="Slide Number Placeholder 3"/>
          <p:cNvSpPr>
            <a:spLocks noGrp="1"/>
          </p:cNvSpPr>
          <p:nvPr>
            <p:ph type="sldNum" sz="quarter" idx="5"/>
          </p:nvPr>
        </p:nvSpPr>
        <p:spPr/>
        <p:txBody>
          <a:bodyPr/>
          <a:lstStyle/>
          <a:p>
            <a:fld id="{79377291-6DF9-4711-8197-9922360A9041}" type="slidenum">
              <a:rPr lang="en-US" smtClean="0"/>
              <a:t>7</a:t>
            </a:fld>
            <a:endParaRPr lang="en-US"/>
          </a:p>
        </p:txBody>
      </p:sp>
    </p:spTree>
    <p:extLst>
      <p:ext uri="{BB962C8B-B14F-4D97-AF65-F5344CB8AC3E}">
        <p14:creationId xmlns:p14="http://schemas.microsoft.com/office/powerpoint/2010/main" val="1939367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p>
        </p:txBody>
      </p:sp>
      <p:sp>
        <p:nvSpPr>
          <p:cNvPr id="4" name="Slide Number Placeholder 3"/>
          <p:cNvSpPr>
            <a:spLocks noGrp="1"/>
          </p:cNvSpPr>
          <p:nvPr>
            <p:ph type="sldNum" sz="quarter" idx="5"/>
          </p:nvPr>
        </p:nvSpPr>
        <p:spPr/>
        <p:txBody>
          <a:bodyPr/>
          <a:lstStyle/>
          <a:p>
            <a:fld id="{79377291-6DF9-4711-8197-9922360A9041}" type="slidenum">
              <a:rPr lang="en-US" smtClean="0"/>
              <a:t>8</a:t>
            </a:fld>
            <a:endParaRPr lang="en-US"/>
          </a:p>
        </p:txBody>
      </p:sp>
    </p:spTree>
    <p:extLst>
      <p:ext uri="{BB962C8B-B14F-4D97-AF65-F5344CB8AC3E}">
        <p14:creationId xmlns:p14="http://schemas.microsoft.com/office/powerpoint/2010/main" val="2325043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Are you staying sober / abstinent on the power of the fellowship? Or are you actively pursuing the power of the vital spiritual experience?  Many people ask, what does the vital spiritual experience look like?  To that I say, </a:t>
            </a:r>
            <a:r>
              <a:rPr lang="en-US" b="0" i="0" dirty="0">
                <a:solidFill>
                  <a:srgbClr val="333333"/>
                </a:solidFill>
                <a:effectLst/>
                <a:highlight>
                  <a:srgbClr val="FFFFFF"/>
                </a:highlight>
                <a:latin typeface="Libre Franklin" panose="020F0502020204030204" pitchFamily="2" charset="0"/>
              </a:rPr>
              <a:t>“</a:t>
            </a:r>
            <a:r>
              <a:rPr lang="en-US" b="0" i="1" dirty="0">
                <a:solidFill>
                  <a:srgbClr val="333333"/>
                </a:solidFill>
                <a:effectLst/>
                <a:highlight>
                  <a:srgbClr val="FFFFFF"/>
                </a:highlight>
                <a:latin typeface="Libre Franklin" panose="020F0502020204030204" pitchFamily="2" charset="0"/>
              </a:rPr>
              <a:t>the personality change sufficient to bring about recovery …”</a:t>
            </a:r>
            <a:br>
              <a:rPr lang="en-US" b="0" i="1" dirty="0">
                <a:solidFill>
                  <a:srgbClr val="333333"/>
                </a:solidFill>
                <a:effectLst/>
                <a:highlight>
                  <a:srgbClr val="FFFFFF"/>
                </a:highlight>
                <a:latin typeface="Libre Franklin" panose="020F0502020204030204" pitchFamily="2" charset="0"/>
              </a:rPr>
            </a:br>
            <a:endParaRPr lang="en-US" b="0" i="1" dirty="0">
              <a:solidFill>
                <a:srgbClr val="333333"/>
              </a:solidFill>
              <a:effectLst/>
              <a:highlight>
                <a:srgbClr val="FFFFFF"/>
              </a:highlight>
              <a:latin typeface="Libre Franklin" panose="020F0502020204030204" pitchFamily="2" charset="0"/>
            </a:endParaRPr>
          </a:p>
          <a:p>
            <a:pPr algn="l"/>
            <a:br>
              <a:rPr lang="en-US" b="0" i="1" dirty="0">
                <a:solidFill>
                  <a:srgbClr val="333333"/>
                </a:solidFill>
                <a:effectLst/>
                <a:highlight>
                  <a:srgbClr val="FFFFFF"/>
                </a:highlight>
                <a:latin typeface="Libre Franklin" panose="020F0502020204030204" pitchFamily="2" charset="0"/>
              </a:rPr>
            </a:br>
            <a:br>
              <a:rPr lang="en-US" b="0" i="1" dirty="0">
                <a:solidFill>
                  <a:srgbClr val="333333"/>
                </a:solidFill>
                <a:effectLst/>
                <a:highlight>
                  <a:srgbClr val="FFFFFF"/>
                </a:highlight>
                <a:latin typeface="Libre Franklin" panose="020F0502020204030204" pitchFamily="2" charset="0"/>
              </a:rPr>
            </a:br>
            <a:endParaRPr lang="en-US" b="0" i="0" dirty="0">
              <a:solidFill>
                <a:srgbClr val="333333"/>
              </a:solidFill>
              <a:effectLst/>
              <a:highlight>
                <a:srgbClr val="FFFFFF"/>
              </a:highlight>
              <a:latin typeface="Libre Franklin" panose="020F0502020204030204" pitchFamily="2" charset="0"/>
            </a:endParaRPr>
          </a:p>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9</a:t>
            </a:fld>
            <a:endParaRPr lang="en-US"/>
          </a:p>
        </p:txBody>
      </p:sp>
    </p:spTree>
    <p:extLst>
      <p:ext uri="{BB962C8B-B14F-4D97-AF65-F5344CB8AC3E}">
        <p14:creationId xmlns:p14="http://schemas.microsoft.com/office/powerpoint/2010/main" val="2572006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14</a:t>
            </a:fld>
            <a:endParaRPr lang="en-US"/>
          </a:p>
        </p:txBody>
      </p:sp>
    </p:spTree>
    <p:extLst>
      <p:ext uri="{BB962C8B-B14F-4D97-AF65-F5344CB8AC3E}">
        <p14:creationId xmlns:p14="http://schemas.microsoft.com/office/powerpoint/2010/main" val="3187702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anything like me, the first time you heard the phrase “vital spiritual experience” I thought about a jealous God, the punitive  God that the preacher in my church spoke of. And I simply could not understand how a GOD that I feared would help me stop using.</a:t>
            </a:r>
          </a:p>
          <a:p>
            <a:endParaRPr lang="en-US" dirty="0"/>
          </a:p>
          <a:p>
            <a:r>
              <a:rPr lang="en-US" dirty="0"/>
              <a:t>I found that if I show up to my meetings (the fellowship), I shut my mouth and listened and then I participate in my meetings, and I help others…something miraculous happened.  At first I stopped using because of the accountability to the fellowship, then I didn’t use because of the tools of the program, and then I just wasn’t using.  It was several months before I realized, the obsession of the mind had eased.  The disease of alcoholism and addiction is progressive but so is recovery. </a:t>
            </a:r>
          </a:p>
        </p:txBody>
      </p:sp>
      <p:sp>
        <p:nvSpPr>
          <p:cNvPr id="4" name="Slide Number Placeholder 3"/>
          <p:cNvSpPr>
            <a:spLocks noGrp="1"/>
          </p:cNvSpPr>
          <p:nvPr>
            <p:ph type="sldNum" sz="quarter" idx="5"/>
          </p:nvPr>
        </p:nvSpPr>
        <p:spPr/>
        <p:txBody>
          <a:bodyPr/>
          <a:lstStyle/>
          <a:p>
            <a:fld id="{79377291-6DF9-4711-8197-9922360A9041}" type="slidenum">
              <a:rPr lang="en-US" smtClean="0"/>
              <a:t>18</a:t>
            </a:fld>
            <a:endParaRPr lang="en-US"/>
          </a:p>
        </p:txBody>
      </p:sp>
    </p:spTree>
    <p:extLst>
      <p:ext uri="{BB962C8B-B14F-4D97-AF65-F5344CB8AC3E}">
        <p14:creationId xmlns:p14="http://schemas.microsoft.com/office/powerpoint/2010/main" val="757597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Commonplace Observations /misconceptions I have heard about food addiction:</a:t>
            </a:r>
          </a:p>
          <a:p>
            <a:pPr algn="l">
              <a:buFont typeface="+mj-lt"/>
              <a:buAutoNum type="arabicPeriod"/>
            </a:pPr>
            <a:r>
              <a:rPr lang="en-US" b="1" i="0" dirty="0">
                <a:solidFill>
                  <a:srgbClr val="111111"/>
                </a:solidFill>
                <a:effectLst/>
                <a:highlight>
                  <a:srgbClr val="F7F7F7"/>
                </a:highlight>
                <a:latin typeface="-apple-system"/>
              </a:rPr>
              <a:t>Lack of Willpower</a:t>
            </a:r>
            <a:r>
              <a:rPr lang="en-US" b="0" i="0" dirty="0">
                <a:solidFill>
                  <a:srgbClr val="111111"/>
                </a:solidFill>
                <a:effectLst/>
                <a:highlight>
                  <a:srgbClr val="F7F7F7"/>
                </a:highlight>
                <a:latin typeface="-apple-system"/>
              </a:rPr>
              <a:t>: food addiction is simply a matter of willpower, but it’s often more complex, involving psychological, biological, and environmental factors.</a:t>
            </a:r>
          </a:p>
          <a:p>
            <a:pPr algn="l">
              <a:buFont typeface="+mj-lt"/>
              <a:buAutoNum type="arabicPeriod"/>
            </a:pPr>
            <a:r>
              <a:rPr lang="en-US" b="1" i="0" dirty="0">
                <a:solidFill>
                  <a:srgbClr val="111111"/>
                </a:solidFill>
                <a:effectLst/>
                <a:highlight>
                  <a:srgbClr val="F7F7F7"/>
                </a:highlight>
                <a:latin typeface="-apple-system"/>
              </a:rPr>
              <a:t>Only Overweight People Are Affected</a:t>
            </a:r>
            <a:r>
              <a:rPr lang="en-US" b="0" i="0" dirty="0">
                <a:solidFill>
                  <a:srgbClr val="111111"/>
                </a:solidFill>
                <a:effectLst/>
                <a:highlight>
                  <a:srgbClr val="F7F7F7"/>
                </a:highlight>
                <a:latin typeface="-apple-system"/>
              </a:rPr>
              <a:t>: Food addiction can affect individuals of any weight. It’s about the relationship with food.</a:t>
            </a:r>
          </a:p>
          <a:p>
            <a:pPr algn="l">
              <a:buFont typeface="+mj-lt"/>
              <a:buAutoNum type="arabicPeriod"/>
            </a:pPr>
            <a:r>
              <a:rPr lang="en-US" b="1" i="0" dirty="0">
                <a:solidFill>
                  <a:srgbClr val="111111"/>
                </a:solidFill>
                <a:effectLst/>
                <a:highlight>
                  <a:srgbClr val="F7F7F7"/>
                </a:highlight>
                <a:latin typeface="-apple-system"/>
              </a:rPr>
              <a:t>It’s Not a Real Addiction</a:t>
            </a:r>
            <a:r>
              <a:rPr lang="en-US" b="0" i="0" dirty="0">
                <a:solidFill>
                  <a:srgbClr val="111111"/>
                </a:solidFill>
                <a:effectLst/>
                <a:highlight>
                  <a:srgbClr val="F7F7F7"/>
                </a:highlight>
                <a:latin typeface="-apple-system"/>
              </a:rPr>
              <a:t>: Some people think food addiction isn’t as serious as other addictions</a:t>
            </a:r>
          </a:p>
          <a:p>
            <a:pPr algn="l">
              <a:buFont typeface="+mj-lt"/>
              <a:buAutoNum type="arabicPeriod"/>
            </a:pPr>
            <a:r>
              <a:rPr lang="en-US" b="1" i="0" dirty="0">
                <a:solidFill>
                  <a:srgbClr val="111111"/>
                </a:solidFill>
                <a:effectLst/>
                <a:highlight>
                  <a:srgbClr val="F7F7F7"/>
                </a:highlight>
                <a:latin typeface="-apple-system"/>
              </a:rPr>
              <a:t>Dieting Alone Can Fix It</a:t>
            </a:r>
            <a:r>
              <a:rPr lang="en-US" b="0" i="0" dirty="0">
                <a:solidFill>
                  <a:srgbClr val="111111"/>
                </a:solidFill>
                <a:effectLst/>
                <a:highlight>
                  <a:srgbClr val="F7F7F7"/>
                </a:highlight>
                <a:latin typeface="-apple-system"/>
              </a:rPr>
              <a:t>: </a:t>
            </a:r>
          </a:p>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21</a:t>
            </a:fld>
            <a:endParaRPr lang="en-US"/>
          </a:p>
        </p:txBody>
      </p:sp>
    </p:spTree>
    <p:extLst>
      <p:ext uri="{BB962C8B-B14F-4D97-AF65-F5344CB8AC3E}">
        <p14:creationId xmlns:p14="http://schemas.microsoft.com/office/powerpoint/2010/main" val="3297600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9/22/2024</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9/22/2024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9/22/2024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9/22/2024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9/22/2024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9/22/2024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9/22/2024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9/22/2024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9/22/2024</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hyperlink" Target="https://aa-netherlands.org/wp-content/uploads/2017/01/en_bigbook_chapt2.pdf" TargetMode="Externa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8.jpe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hyperlink" Target="https://aa-netherlands.org/wp-content/uploads/2017/01/en_bigbook_chapt2.pdf" TargetMode="Externa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hyperlink" Target="https://aa-netherlands.org/wp-content/uploads/2017/01/en_bigbook_chapt2.pdf" TargetMode="External"/><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aa-netherlands.org/wp-content/uploads/2017/01/en_bigbook_chapt2.pdf"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hyperlink" Target="https://aa-netherlands.org/wp-content/uploads/2017/01/en_bigbook_chapt2.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surrenderschool.org/" TargetMode="Externa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aa-netherlands.org/wp-content/uploads/2017/01/en_bigbook_chapt2.pdf"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aa-netherlands.org/wp-content/uploads/2017/01/en_bigbook_chapt2.pdf"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hyperlink" Target="https://aa-netherlands.org/wp-content/uploads/2017/01/en_bigbook_chapt2.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aa-netherlands.org/wp-content/uploads/2017/01/en_bigbook_chapt2.pdf" TargetMode="Externa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5.jpg"/><Relationship Id="rId5" Type="http://schemas.openxmlformats.org/officeDocument/2006/relationships/hyperlink" Target="https://aa-netherlands.org/wp-content/uploads/2017/01/en_bigbook_chapt2.pdf" TargetMode="External"/><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aa-netherlands.org/wp-content/uploads/2017/01/en_bigbook_chapt2.pdf"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aa-netherlands.org/wp-content/uploads/2017/01/en_bigbook_chapt2.pdf" TargetMode="External"/><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7.jpeg"/><Relationship Id="rId9" Type="http://schemas.microsoft.com/office/2007/relationships/diagramDrawing" Target="../diagrams/drawing1.xml"/></Relationships>
</file>

<file path=ppt/slides/_rels/slide27.xml.rels><?xml version="1.0" encoding="UTF-8" standalone="yes"?>
<Relationships xmlns="http://schemas.openxmlformats.org/package/2006/relationships"><Relationship Id="rId3" Type="http://schemas.openxmlformats.org/officeDocument/2006/relationships/hyperlink" Target="https://aa-netherlands.org/wp-content/uploads/2017/01/en_bigbook_chapt2.pdf"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9.png"/><Relationship Id="rId5" Type="http://schemas.openxmlformats.org/officeDocument/2006/relationships/hyperlink" Target="https://aa-netherlands.org/wp-content/uploads/2017/01/en_bigbook_chapt2.pdf" TargetMode="External"/><Relationship Id="rId4"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hyperlink" Target="https://aa-netherlands.org/wp-content/uploads/2017/01/en_bigbook_chapt2.pdf" TargetMode="Externa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aa-netherlands.org/wp-content/uploads/2017/01/en_bigbook_chapt2.pdf" TargetMode="External"/><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aa-netherlands.org/wp-content/uploads/2017/01/en_bigbook_chapt2.pdf" TargetMode="External"/><Relationship Id="rId5" Type="http://schemas.openxmlformats.org/officeDocument/2006/relationships/image" Target="../media/image42.jpeg"/><Relationship Id="rId4"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3" Type="http://schemas.openxmlformats.org/officeDocument/2006/relationships/hyperlink" Target="https://aa-netherlands.org/wp-content/uploads/2017/01/en_bigbook_chapt2.pdf" TargetMode="External"/><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hyperlink" Target="https://aa-netherlands.org/wp-content/uploads/2017/01/en_bigbook_appendiceii.pdf" TargetMode="External"/><Relationship Id="rId4" Type="http://schemas.openxmlformats.org/officeDocument/2006/relationships/hyperlink" Target="https://aa-netherlands.org/wp-content/uploads/2017/01/en_bigbook_chapt2.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aa-netherlands.org/wp-content/uploads/2017/01/en_bigbook_appendiceii.pdf" TargetMode="External"/><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hyperlink" Target="https://aa-netherlands.org/wp-content/uploads/2017/01/en_bigbook_chapt2.pdf"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aa-netherlands.org/wp-content/uploads/2017/01/en_bigbook_chapt2.pdf" TargetMode="External"/><Relationship Id="rId5" Type="http://schemas.openxmlformats.org/officeDocument/2006/relationships/image" Target="../media/image44.jpg"/><Relationship Id="rId4" Type="http://schemas.openxmlformats.org/officeDocument/2006/relationships/hyperlink" Target="https://aa-netherlands.org/wp-content/uploads/2017/01/en_bigbook_appendiceii.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hyperlink" Target="https://aa-netherlands.org/wp-content/uploads/2017/01/en_bigbook_chapt2.pdf" TargetMode="External"/><Relationship Id="rId1" Type="http://schemas.openxmlformats.org/officeDocument/2006/relationships/slideLayout" Target="../slideLayouts/slideLayout7.xml"/><Relationship Id="rId4" Type="http://schemas.openxmlformats.org/officeDocument/2006/relationships/hyperlink" Target="https://aa-netherlands.org/wp-content/uploads/2017/01/en_bigbook_appendiceii.pdf"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6.jpeg"/><Relationship Id="rId5" Type="http://schemas.openxmlformats.org/officeDocument/2006/relationships/image" Target="../media/image7.png"/><Relationship Id="rId4" Type="http://schemas.openxmlformats.org/officeDocument/2006/relationships/hyperlink" Target="https://aa-netherlands.org/wp-content/uploads/2017/01/en_bigbook_chapt2.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aainthedesert.org/wp-content/uploads/2019/01/ROWLAND-HAZARD.pdf" TargetMode="Externa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hyperlink" Target="https://aa-netherlands.org/wp-content/uploads/2017/01/en_bigbook_chapt2.pdf" TargetMode="External"/><Relationship Id="rId5" Type="http://schemas.openxmlformats.org/officeDocument/2006/relationships/image" Target="../media/image48.jpeg"/><Relationship Id="rId4" Type="http://schemas.openxmlformats.org/officeDocument/2006/relationships/image" Target="../media/image47.jp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aa-netherlands.org/wp-content/uploads/2017/01/en_bigbook_chapt2.pdf"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aa-netherlands.org/wp-content/uploads/2017/01/en_bigbook_chapt2.pdf"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aa-netherlands.org/wp-content/uploads/2017/01/en_bigbook_chapt2.pdf" TargetMode="External"/><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hyperlink" Target="https://aa-netherlands.org/wp-content/uploads/2017/01/en_bigbook_appendiceii.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aa-netherlands.org/wp-content/uploads/2017/01/en_bigbook_chapt2.pdf" TargetMode="Externa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53.png"/><Relationship Id="rId4" Type="http://schemas.openxmlformats.org/officeDocument/2006/relationships/hyperlink" Target="https://aa-netherlands.org/wp-content/uploads/2017/01/en_bigbook_chapt2.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od02us5hfUk&amp;list=PLhl3xlE0-GdweI1gG5QoeY9iIRCt2w_aI&amp;index=6" TargetMode="External"/><Relationship Id="rId13" Type="http://schemas.openxmlformats.org/officeDocument/2006/relationships/hyperlink" Target="https://www.youtube.com/watch?v=UqbTEihlZNY&amp;list=PLhl3xlE0-GdweI1gG5QoeY9iIRCt2w_aI&amp;index=11" TargetMode="External"/><Relationship Id="rId18" Type="http://schemas.openxmlformats.org/officeDocument/2006/relationships/hyperlink" Target="https://www.youtube.com/@12stepretrospeakers89" TargetMode="External"/><Relationship Id="rId3" Type="http://schemas.openxmlformats.org/officeDocument/2006/relationships/hyperlink" Target="https://www.youtube.com/watch?v=TM1N4qYebCw&amp;list=PLhl3xlE0-GdweI1gG5QoeY9iIRCt2w_aI" TargetMode="External"/><Relationship Id="rId21" Type="http://schemas.openxmlformats.org/officeDocument/2006/relationships/hyperlink" Target="https://bigbookseminar.org/" TargetMode="External"/><Relationship Id="rId7" Type="http://schemas.openxmlformats.org/officeDocument/2006/relationships/hyperlink" Target="https://www.youtube.com/watch?v=WXQ7oimaNZ8&amp;list=PLhl3xlE0-GdweI1gG5QoeY9iIRCt2w_aI&amp;index=5" TargetMode="External"/><Relationship Id="rId12" Type="http://schemas.openxmlformats.org/officeDocument/2006/relationships/hyperlink" Target="https://www.youtube.com/watch?v=1pYHfGUPIrs&amp;list=PLhl3xlE0-GdweI1gG5QoeY9iIRCt2w_aI&amp;index=10" TargetMode="External"/><Relationship Id="rId17" Type="http://schemas.openxmlformats.org/officeDocument/2006/relationships/hyperlink" Target="https://www.youtube.com/watch?v=Y1g6PKfTHyo&amp;list=PLhl3xlE0-GdweI1gG5QoeY9iIRCt2w_aI&amp;index=15" TargetMode="External"/><Relationship Id="rId2" Type="http://schemas.openxmlformats.org/officeDocument/2006/relationships/notesSlide" Target="../notesSlides/notesSlide2.xml"/><Relationship Id="rId16" Type="http://schemas.openxmlformats.org/officeDocument/2006/relationships/hyperlink" Target="https://www.youtube.com/watch?v=zh19oL82y9M&amp;list=PLhl3xlE0-GdweI1gG5QoeY9iIRCt2w_aI&amp;index=14" TargetMode="External"/><Relationship Id="rId20" Type="http://schemas.openxmlformats.org/officeDocument/2006/relationships/hyperlink" Target="https://www.takethe12.org/" TargetMode="External"/><Relationship Id="rId1" Type="http://schemas.openxmlformats.org/officeDocument/2006/relationships/slideLayout" Target="../slideLayouts/slideLayout4.xml"/><Relationship Id="rId6" Type="http://schemas.openxmlformats.org/officeDocument/2006/relationships/hyperlink" Target="https://www.youtube.com/watch?v=Z9ZNsY8gwwk&amp;list=PLhl3xlE0-GdweI1gG5QoeY9iIRCt2w_aI&amp;index=4" TargetMode="External"/><Relationship Id="rId11" Type="http://schemas.openxmlformats.org/officeDocument/2006/relationships/hyperlink" Target="https://www.youtube.com/watch?v=TIW7iePa2V8&amp;list=PLhl3xlE0-GdweI1gG5QoeY9iIRCt2w_aI&amp;index=9" TargetMode="External"/><Relationship Id="rId5" Type="http://schemas.openxmlformats.org/officeDocument/2006/relationships/hyperlink" Target="https://www.youtube.com/watch?v=fFY_fSrLEWU&amp;list=PLhl3xlE0-GdweI1gG5QoeY9iIRCt2w_aI&amp;index=3" TargetMode="External"/><Relationship Id="rId15" Type="http://schemas.openxmlformats.org/officeDocument/2006/relationships/hyperlink" Target="https://www.youtube.com/watch?v=sRzPCYHkcmY&amp;list=PLhl3xlE0-GdweI1gG5QoeY9iIRCt2w_aI&amp;index=13" TargetMode="External"/><Relationship Id="rId10" Type="http://schemas.openxmlformats.org/officeDocument/2006/relationships/hyperlink" Target="https://www.youtube.com/watch?v=2nQ6a9Hz3w4&amp;list=PLhl3xlE0-GdweI1gG5QoeY9iIRCt2w_aI&amp;index=8" TargetMode="External"/><Relationship Id="rId19" Type="http://schemas.openxmlformats.org/officeDocument/2006/relationships/hyperlink" Target="https://aa-netherlands.org/" TargetMode="External"/><Relationship Id="rId4" Type="http://schemas.openxmlformats.org/officeDocument/2006/relationships/hyperlink" Target="https://www.youtube.com/watch?v=Bbz-nEKcw8o&amp;list=PLhl3xlE0-GdweI1gG5QoeY9iIRCt2w_aI&amp;index=2" TargetMode="External"/><Relationship Id="rId9" Type="http://schemas.openxmlformats.org/officeDocument/2006/relationships/hyperlink" Target="https://www.youtube.com/watch?v=xO1Sg21GZxE&amp;list=PLhl3xlE0-GdweI1gG5QoeY9iIRCt2w_aI&amp;index=7" TargetMode="External"/><Relationship Id="rId14" Type="http://schemas.openxmlformats.org/officeDocument/2006/relationships/hyperlink" Target="https://www.youtube.com/watch?v=FmfENZLbark&amp;list=PLhl3xlE0-GdweI1gG5QoeY9iIRCt2w_aI&amp;index=1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aa-netherlands.org/wp-content/uploads/2017/01/en_bigbook_chapt2.pdf"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hyperlink" Target="https://aa-netherlands.org/wp-content/uploads/2017/01/en_bigbook_chapt2.pdf"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aa-netherlands.org/wp-content/uploads/2017/01/en_bigbook_chapt1.pdf" TargetMode="External"/><Relationship Id="rId5" Type="http://schemas.openxmlformats.org/officeDocument/2006/relationships/hyperlink" Target="https://aa-netherlands.org/wp-content/uploads/2017/01/en_bigbook_foreworddoctorsopinion.pdf" TargetMode="External"/><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hyperlink" Target="https://aa-netherlands.org/wp-content/uploads/2017/01/en_bigbook_chapt2.pdf" TargetMode="Externa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6BA9-06DD-B7B1-DD39-00048513A3F1}"/>
              </a:ext>
            </a:extLst>
          </p:cNvPr>
          <p:cNvSpPr>
            <a:spLocks noGrp="1"/>
          </p:cNvSpPr>
          <p:nvPr>
            <p:ph type="ctrTitle"/>
          </p:nvPr>
        </p:nvSpPr>
        <p:spPr>
          <a:xfrm>
            <a:off x="1112520" y="2566797"/>
            <a:ext cx="9966960" cy="2926080"/>
          </a:xfrm>
        </p:spPr>
        <p:txBody>
          <a:bodyPr>
            <a:normAutofit fontScale="90000"/>
          </a:bodyPr>
          <a:lstStyle/>
          <a:p>
            <a:r>
              <a:rPr lang="en-US" dirty="0"/>
              <a:t>Surrender School</a:t>
            </a:r>
            <a:br>
              <a:rPr lang="en-US" dirty="0"/>
            </a:br>
            <a:r>
              <a:rPr lang="en-US" dirty="0"/>
              <a:t>Presents</a:t>
            </a:r>
            <a:br>
              <a:rPr lang="en-US" dirty="0"/>
            </a:br>
            <a:r>
              <a:rPr lang="en-US" dirty="0"/>
              <a:t>Joe &amp; Charlie</a:t>
            </a:r>
            <a:br>
              <a:rPr lang="en-US" dirty="0"/>
            </a:br>
            <a:r>
              <a:rPr lang="en-US" dirty="0"/>
              <a:t>Big Book Study</a:t>
            </a:r>
            <a:br>
              <a:rPr lang="en-US" dirty="0"/>
            </a:br>
            <a:r>
              <a:rPr lang="en-US" dirty="0"/>
              <a:t>Week 4</a:t>
            </a:r>
          </a:p>
        </p:txBody>
      </p:sp>
    </p:spTree>
    <p:extLst>
      <p:ext uri="{BB962C8B-B14F-4D97-AF65-F5344CB8AC3E}">
        <p14:creationId xmlns:p14="http://schemas.microsoft.com/office/powerpoint/2010/main" val="644408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25000"/>
            <a:lum/>
          </a:blip>
          <a:srcRect/>
          <a:stretch>
            <a:fillRect t="-11000" b="-1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250B85-99CF-2C39-5CE9-D683D9742122}"/>
              </a:ext>
            </a:extLst>
          </p:cNvPr>
          <p:cNvSpPr txBox="1"/>
          <p:nvPr/>
        </p:nvSpPr>
        <p:spPr>
          <a:xfrm>
            <a:off x="1158240" y="1632856"/>
            <a:ext cx="9875520" cy="3785652"/>
          </a:xfrm>
          <a:prstGeom prst="rect">
            <a:avLst/>
          </a:prstGeom>
          <a:noFill/>
        </p:spPr>
        <p:txBody>
          <a:bodyPr wrap="square">
            <a:spAutoFit/>
          </a:bodyPr>
          <a:lstStyle/>
          <a:p>
            <a:pPr lvl="1"/>
            <a:r>
              <a:rPr lang="en-US" sz="4000" dirty="0">
                <a:hlinkClick r:id="rId5"/>
              </a:rPr>
              <a:t>AA Big Book – Chapter 2 – Page 17</a:t>
            </a:r>
            <a:endParaRPr lang="en-US" sz="4000" dirty="0"/>
          </a:p>
          <a:p>
            <a:pPr lvl="1"/>
            <a:r>
              <a:rPr lang="en-US" sz="4000" dirty="0"/>
              <a:t>“</a:t>
            </a:r>
            <a:r>
              <a:rPr lang="en-US" sz="4000" i="1" dirty="0"/>
              <a:t>We are like the passengers of a great liner the moment after rescue from shipwreck when camaraderie, joyousness and democracy pervade the vessel from steerage to Captain’s table.”</a:t>
            </a:r>
          </a:p>
        </p:txBody>
      </p:sp>
      <p:sp>
        <p:nvSpPr>
          <p:cNvPr id="4" name="Title 1">
            <a:extLst>
              <a:ext uri="{FF2B5EF4-FFF2-40B4-BE49-F238E27FC236}">
                <a16:creationId xmlns:a16="http://schemas.microsoft.com/office/drawing/2014/main" id="{0CEBD123-9BE9-C6FE-BEF0-2009FA0D41AB}"/>
              </a:ext>
            </a:extLst>
          </p:cNvPr>
          <p:cNvSpPr txBox="1">
            <a:spLocks/>
          </p:cNvSpPr>
          <p:nvPr/>
        </p:nvSpPr>
        <p:spPr>
          <a:xfrm>
            <a:off x="1158240" y="185057"/>
            <a:ext cx="9875520" cy="135636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5"/>
              </a:rPr>
              <a:t>There Is </a:t>
            </a:r>
            <a:r>
              <a:rPr lang="en-US" b="1" u="sng" dirty="0">
                <a:hlinkClick r:id="rId5"/>
              </a:rPr>
              <a:t>A</a:t>
            </a:r>
            <a:r>
              <a:rPr lang="en-US" b="1" dirty="0">
                <a:hlinkClick r:id="rId5"/>
              </a:rPr>
              <a:t> Solution</a:t>
            </a:r>
            <a:br>
              <a:rPr lang="en-US" b="1" dirty="0"/>
            </a:br>
            <a:r>
              <a:rPr lang="en-US" b="1" dirty="0"/>
              <a:t>“Even though we are so different from each other, we are still bound together.”</a:t>
            </a:r>
            <a:endParaRPr lang="en-US" dirty="0"/>
          </a:p>
        </p:txBody>
      </p:sp>
      <p:pic>
        <p:nvPicPr>
          <p:cNvPr id="5" name="W4-03 Bound Together">
            <a:hlinkClick r:id="" action="ppaction://media"/>
            <a:extLst>
              <a:ext uri="{FF2B5EF4-FFF2-40B4-BE49-F238E27FC236}">
                <a16:creationId xmlns:a16="http://schemas.microsoft.com/office/drawing/2014/main" id="{3B77C279-7983-D7C6-86FC-45F823D12F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0256" y="4737781"/>
            <a:ext cx="487363" cy="487363"/>
          </a:xfrm>
          <a:prstGeom prst="rect">
            <a:avLst/>
          </a:prstGeom>
        </p:spPr>
      </p:pic>
    </p:spTree>
    <p:extLst>
      <p:ext uri="{BB962C8B-B14F-4D97-AF65-F5344CB8AC3E}">
        <p14:creationId xmlns:p14="http://schemas.microsoft.com/office/powerpoint/2010/main" val="16178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IP (3)">
            <a:extLst>
              <a:ext uri="{FF2B5EF4-FFF2-40B4-BE49-F238E27FC236}">
                <a16:creationId xmlns:a16="http://schemas.microsoft.com/office/drawing/2014/main" id="{26D10340-43AF-FC69-5B00-8A79D45168D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3321" y="1284187"/>
            <a:ext cx="6749994" cy="4289625"/>
          </a:xfrm>
          <a:prstGeom prst="rect">
            <a:avLst/>
          </a:prstGeom>
          <a:ln>
            <a:noFill/>
          </a:ln>
          <a:effectLst>
            <a:softEdge rad="112500"/>
          </a:effectLst>
        </p:spPr>
      </p:pic>
      <p:pic>
        <p:nvPicPr>
          <p:cNvPr id="6" name="Picture 5" descr="3baeb9a8c2a291414e7e28cca5369e10--titanic-history-decks">
            <a:extLst>
              <a:ext uri="{FF2B5EF4-FFF2-40B4-BE49-F238E27FC236}">
                <a16:creationId xmlns:a16="http://schemas.microsoft.com/office/drawing/2014/main" id="{6468481B-EA88-E149-96E2-B1AFD6A2B3F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504788" y="440250"/>
            <a:ext cx="5410551" cy="5977497"/>
          </a:xfrm>
          <a:prstGeom prst="rect">
            <a:avLst/>
          </a:prstGeom>
          <a:ln>
            <a:noFill/>
          </a:ln>
          <a:effectLst>
            <a:softEdge rad="112500"/>
          </a:effectLst>
        </p:spPr>
      </p:pic>
      <p:sp>
        <p:nvSpPr>
          <p:cNvPr id="3" name="TextBox 2">
            <a:extLst>
              <a:ext uri="{FF2B5EF4-FFF2-40B4-BE49-F238E27FC236}">
                <a16:creationId xmlns:a16="http://schemas.microsoft.com/office/drawing/2014/main" id="{3A23FE8C-ADC8-BE95-36CD-651BC1893675}"/>
              </a:ext>
            </a:extLst>
          </p:cNvPr>
          <p:cNvSpPr txBox="1"/>
          <p:nvPr/>
        </p:nvSpPr>
        <p:spPr>
          <a:xfrm>
            <a:off x="7362425" y="5389146"/>
            <a:ext cx="3695275" cy="369332"/>
          </a:xfrm>
          <a:prstGeom prst="rect">
            <a:avLst/>
          </a:prstGeom>
          <a:noFill/>
        </p:spPr>
        <p:txBody>
          <a:bodyPr wrap="square" rtlCol="0">
            <a:spAutoFit/>
          </a:bodyPr>
          <a:lstStyle/>
          <a:p>
            <a:r>
              <a:rPr lang="en-US" b="1" dirty="0">
                <a:solidFill>
                  <a:schemeClr val="bg1"/>
                </a:solidFill>
                <a:highlight>
                  <a:srgbClr val="FF00FF"/>
                </a:highlight>
              </a:rPr>
              <a:t>The Steerage Section of the Titanic</a:t>
            </a:r>
          </a:p>
        </p:txBody>
      </p:sp>
      <p:sp>
        <p:nvSpPr>
          <p:cNvPr id="5" name="TextBox 4">
            <a:extLst>
              <a:ext uri="{FF2B5EF4-FFF2-40B4-BE49-F238E27FC236}">
                <a16:creationId xmlns:a16="http://schemas.microsoft.com/office/drawing/2014/main" id="{60C93AA6-D6BE-A56C-E454-58F122EF77F6}"/>
              </a:ext>
            </a:extLst>
          </p:cNvPr>
          <p:cNvSpPr txBox="1"/>
          <p:nvPr/>
        </p:nvSpPr>
        <p:spPr>
          <a:xfrm>
            <a:off x="2891573" y="5389146"/>
            <a:ext cx="1313490" cy="369332"/>
          </a:xfrm>
          <a:prstGeom prst="rect">
            <a:avLst/>
          </a:prstGeom>
          <a:noFill/>
        </p:spPr>
        <p:txBody>
          <a:bodyPr wrap="square" rtlCol="0">
            <a:spAutoFit/>
          </a:bodyPr>
          <a:lstStyle/>
          <a:p>
            <a:r>
              <a:rPr lang="en-US" b="1" dirty="0">
                <a:solidFill>
                  <a:schemeClr val="accent1"/>
                </a:solidFill>
              </a:rPr>
              <a:t>The Titanic</a:t>
            </a:r>
          </a:p>
        </p:txBody>
      </p:sp>
    </p:spTree>
    <p:extLst>
      <p:ext uri="{BB962C8B-B14F-4D97-AF65-F5344CB8AC3E}">
        <p14:creationId xmlns:p14="http://schemas.microsoft.com/office/powerpoint/2010/main" val="1090855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om with a bed and a desk&#10;&#10;Description automatically generated">
            <a:extLst>
              <a:ext uri="{FF2B5EF4-FFF2-40B4-BE49-F238E27FC236}">
                <a16:creationId xmlns:a16="http://schemas.microsoft.com/office/drawing/2014/main" id="{BF4419DC-BFBD-A2D4-4CE9-2B2D1DC57A4B}"/>
              </a:ext>
            </a:extLst>
          </p:cNvPr>
          <p:cNvPicPr>
            <a:picLocks noChangeAspect="1"/>
          </p:cNvPicPr>
          <p:nvPr/>
        </p:nvPicPr>
        <p:blipFill>
          <a:blip r:embed="rId2">
            <a:lum/>
          </a:blip>
          <a:stretch>
            <a:fillRect/>
          </a:stretch>
        </p:blipFill>
        <p:spPr>
          <a:xfrm>
            <a:off x="329839" y="265752"/>
            <a:ext cx="5359766" cy="4014465"/>
          </a:xfrm>
          <a:prstGeom prst="rect">
            <a:avLst/>
          </a:prstGeom>
          <a:ln>
            <a:noFill/>
          </a:ln>
          <a:effectLst>
            <a:softEdge rad="112500"/>
          </a:effectLst>
        </p:spPr>
      </p:pic>
      <p:pic>
        <p:nvPicPr>
          <p:cNvPr id="3" name="Picture 2" descr="A long shot of a restaurant&#10;&#10;Description automatically generated">
            <a:extLst>
              <a:ext uri="{FF2B5EF4-FFF2-40B4-BE49-F238E27FC236}">
                <a16:creationId xmlns:a16="http://schemas.microsoft.com/office/drawing/2014/main" id="{8A383B95-597D-DBCA-663C-0455349DD40E}"/>
              </a:ext>
            </a:extLst>
          </p:cNvPr>
          <p:cNvPicPr>
            <a:picLocks noChangeAspect="1"/>
          </p:cNvPicPr>
          <p:nvPr/>
        </p:nvPicPr>
        <p:blipFill>
          <a:blip r:embed="rId3">
            <a:lum/>
          </a:blip>
          <a:stretch>
            <a:fillRect/>
          </a:stretch>
        </p:blipFill>
        <p:spPr>
          <a:xfrm>
            <a:off x="6095999" y="265753"/>
            <a:ext cx="5918129" cy="4014464"/>
          </a:xfrm>
          <a:prstGeom prst="rect">
            <a:avLst/>
          </a:prstGeom>
          <a:ln>
            <a:noFill/>
          </a:ln>
          <a:effectLst>
            <a:softEdge rad="112500"/>
          </a:effectLst>
        </p:spPr>
      </p:pic>
      <p:pic>
        <p:nvPicPr>
          <p:cNvPr id="4" name="Picture 3" descr="tit_16-1024x640">
            <a:extLst>
              <a:ext uri="{FF2B5EF4-FFF2-40B4-BE49-F238E27FC236}">
                <a16:creationId xmlns:a16="http://schemas.microsoft.com/office/drawing/2014/main" id="{842B3247-597B-5138-96F0-472C93C1F3DA}"/>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3356939" y="3276600"/>
            <a:ext cx="5478121" cy="3424464"/>
          </a:xfrm>
          <a:prstGeom prst="rect">
            <a:avLst/>
          </a:prstGeom>
          <a:ln>
            <a:noFill/>
          </a:ln>
          <a:effectLst>
            <a:softEdge rad="112500"/>
          </a:effectLst>
        </p:spPr>
      </p:pic>
      <p:sp>
        <p:nvSpPr>
          <p:cNvPr id="5" name="TextBox 4">
            <a:extLst>
              <a:ext uri="{FF2B5EF4-FFF2-40B4-BE49-F238E27FC236}">
                <a16:creationId xmlns:a16="http://schemas.microsoft.com/office/drawing/2014/main" id="{2CF84B8E-CB85-CD6F-0ABB-90573FEB1FDB}"/>
              </a:ext>
            </a:extLst>
          </p:cNvPr>
          <p:cNvSpPr txBox="1"/>
          <p:nvPr/>
        </p:nvSpPr>
        <p:spPr>
          <a:xfrm>
            <a:off x="329840" y="4280217"/>
            <a:ext cx="2217418" cy="646331"/>
          </a:xfrm>
          <a:prstGeom prst="rect">
            <a:avLst/>
          </a:prstGeom>
          <a:noFill/>
        </p:spPr>
        <p:txBody>
          <a:bodyPr wrap="square" rtlCol="0">
            <a:spAutoFit/>
          </a:bodyPr>
          <a:lstStyle/>
          <a:p>
            <a:r>
              <a:rPr lang="en-US" b="1" dirty="0">
                <a:solidFill>
                  <a:schemeClr val="accent1"/>
                </a:solidFill>
              </a:rPr>
              <a:t>The Titanic – Upper Class State Room</a:t>
            </a:r>
          </a:p>
        </p:txBody>
      </p:sp>
      <p:sp>
        <p:nvSpPr>
          <p:cNvPr id="6" name="TextBox 5">
            <a:extLst>
              <a:ext uri="{FF2B5EF4-FFF2-40B4-BE49-F238E27FC236}">
                <a16:creationId xmlns:a16="http://schemas.microsoft.com/office/drawing/2014/main" id="{D51E13EE-8B21-EC38-1465-F6CABB41EAD9}"/>
              </a:ext>
            </a:extLst>
          </p:cNvPr>
          <p:cNvSpPr txBox="1"/>
          <p:nvPr/>
        </p:nvSpPr>
        <p:spPr>
          <a:xfrm>
            <a:off x="9055063" y="4171360"/>
            <a:ext cx="2217418" cy="646331"/>
          </a:xfrm>
          <a:prstGeom prst="rect">
            <a:avLst/>
          </a:prstGeom>
          <a:noFill/>
        </p:spPr>
        <p:txBody>
          <a:bodyPr wrap="square" rtlCol="0">
            <a:spAutoFit/>
          </a:bodyPr>
          <a:lstStyle/>
          <a:p>
            <a:r>
              <a:rPr lang="en-US" b="1" dirty="0">
                <a:solidFill>
                  <a:schemeClr val="accent1"/>
                </a:solidFill>
              </a:rPr>
              <a:t>The Titanic – Upper Class Dining Room</a:t>
            </a:r>
          </a:p>
        </p:txBody>
      </p:sp>
      <p:sp>
        <p:nvSpPr>
          <p:cNvPr id="7" name="TextBox 6">
            <a:extLst>
              <a:ext uri="{FF2B5EF4-FFF2-40B4-BE49-F238E27FC236}">
                <a16:creationId xmlns:a16="http://schemas.microsoft.com/office/drawing/2014/main" id="{5D69F79F-9BEC-6AAC-FB8B-0E3572966E4C}"/>
              </a:ext>
            </a:extLst>
          </p:cNvPr>
          <p:cNvSpPr txBox="1"/>
          <p:nvPr/>
        </p:nvSpPr>
        <p:spPr>
          <a:xfrm>
            <a:off x="4513594" y="6009632"/>
            <a:ext cx="3164810" cy="369332"/>
          </a:xfrm>
          <a:prstGeom prst="rect">
            <a:avLst/>
          </a:prstGeom>
          <a:noFill/>
        </p:spPr>
        <p:txBody>
          <a:bodyPr wrap="square" rtlCol="0">
            <a:spAutoFit/>
          </a:bodyPr>
          <a:lstStyle/>
          <a:p>
            <a:r>
              <a:rPr lang="en-US" b="1" dirty="0">
                <a:solidFill>
                  <a:schemeClr val="bg1"/>
                </a:solidFill>
                <a:highlight>
                  <a:srgbClr val="FF00FF"/>
                </a:highlight>
              </a:rPr>
              <a:t>The Titanic – Upper Class Deck</a:t>
            </a:r>
          </a:p>
        </p:txBody>
      </p:sp>
    </p:spTree>
    <p:extLst>
      <p:ext uri="{BB962C8B-B14F-4D97-AF65-F5344CB8AC3E}">
        <p14:creationId xmlns:p14="http://schemas.microsoft.com/office/powerpoint/2010/main" val="4284589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
            <a:extLst>
              <a:ext uri="{FF2B5EF4-FFF2-40B4-BE49-F238E27FC236}">
                <a16:creationId xmlns:a16="http://schemas.microsoft.com/office/drawing/2014/main" id="{49A57361-2698-284C-C3CF-DE1AC65EA78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2301" y="239485"/>
            <a:ext cx="3484577" cy="5248424"/>
          </a:xfrm>
          <a:prstGeom prst="rect">
            <a:avLst/>
          </a:prstGeom>
          <a:ln>
            <a:noFill/>
          </a:ln>
          <a:effectLst>
            <a:softEdge rad="112500"/>
          </a:effectLst>
        </p:spPr>
      </p:pic>
      <p:pic>
        <p:nvPicPr>
          <p:cNvPr id="3" name="Picture 2" descr="3cb3502aa4ebbc392570920e14af431a">
            <a:extLst>
              <a:ext uri="{FF2B5EF4-FFF2-40B4-BE49-F238E27FC236}">
                <a16:creationId xmlns:a16="http://schemas.microsoft.com/office/drawing/2014/main" id="{CEEB3B2C-AEF3-C30B-B839-170597939CD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054079" y="163285"/>
            <a:ext cx="3928710" cy="5029201"/>
          </a:xfrm>
          <a:prstGeom prst="rect">
            <a:avLst/>
          </a:prstGeom>
          <a:ln>
            <a:noFill/>
          </a:ln>
          <a:effectLst>
            <a:softEdge rad="112500"/>
          </a:effectLst>
        </p:spPr>
      </p:pic>
      <p:pic>
        <p:nvPicPr>
          <p:cNvPr id="14" name="Picture 13" descr="A person in military uniform&#10;&#10;Description automatically generated">
            <a:extLst>
              <a:ext uri="{FF2B5EF4-FFF2-40B4-BE49-F238E27FC236}">
                <a16:creationId xmlns:a16="http://schemas.microsoft.com/office/drawing/2014/main" id="{785C5CBA-9AC4-D2CC-0CFC-7A4DF6860E11}"/>
              </a:ext>
            </a:extLst>
          </p:cNvPr>
          <p:cNvPicPr>
            <a:picLocks noChangeAspect="1"/>
          </p:cNvPicPr>
          <p:nvPr/>
        </p:nvPicPr>
        <p:blipFill>
          <a:blip r:embed="rId4">
            <a:lum/>
          </a:blip>
          <a:stretch>
            <a:fillRect/>
          </a:stretch>
        </p:blipFill>
        <p:spPr>
          <a:xfrm>
            <a:off x="4936671" y="239485"/>
            <a:ext cx="2318657" cy="3005774"/>
          </a:xfrm>
          <a:prstGeom prst="rect">
            <a:avLst/>
          </a:prstGeom>
          <a:ln>
            <a:noFill/>
          </a:ln>
          <a:effectLst>
            <a:softEdge rad="112500"/>
          </a:effectLst>
        </p:spPr>
      </p:pic>
      <p:pic>
        <p:nvPicPr>
          <p:cNvPr id="16" name="Picture 15" descr="A group of people sitting at a table&#10;&#10;Description automatically generated">
            <a:extLst>
              <a:ext uri="{FF2B5EF4-FFF2-40B4-BE49-F238E27FC236}">
                <a16:creationId xmlns:a16="http://schemas.microsoft.com/office/drawing/2014/main" id="{E1BFD42E-53EB-CC9C-DFA8-8228C6C8FBA8}"/>
              </a:ext>
            </a:extLst>
          </p:cNvPr>
          <p:cNvPicPr>
            <a:picLocks noChangeAspect="1"/>
          </p:cNvPicPr>
          <p:nvPr/>
        </p:nvPicPr>
        <p:blipFill rotWithShape="1">
          <a:blip r:embed="rId5">
            <a:lum/>
          </a:blip>
          <a:srcRect l="20472" r="20472"/>
          <a:stretch/>
        </p:blipFill>
        <p:spPr>
          <a:xfrm>
            <a:off x="3022918" y="3005773"/>
            <a:ext cx="6146164" cy="3612742"/>
          </a:xfrm>
          <a:prstGeom prst="rect">
            <a:avLst/>
          </a:prstGeom>
          <a:ln>
            <a:noFill/>
          </a:ln>
          <a:effectLst>
            <a:softEdge rad="112500"/>
          </a:effectLst>
        </p:spPr>
      </p:pic>
      <p:sp>
        <p:nvSpPr>
          <p:cNvPr id="17" name="TextBox 16">
            <a:extLst>
              <a:ext uri="{FF2B5EF4-FFF2-40B4-BE49-F238E27FC236}">
                <a16:creationId xmlns:a16="http://schemas.microsoft.com/office/drawing/2014/main" id="{4C4F17E6-E2B9-1876-193A-7BAA599BCC7B}"/>
              </a:ext>
            </a:extLst>
          </p:cNvPr>
          <p:cNvSpPr txBox="1"/>
          <p:nvPr/>
        </p:nvSpPr>
        <p:spPr>
          <a:xfrm>
            <a:off x="764416" y="5325246"/>
            <a:ext cx="2217418" cy="646331"/>
          </a:xfrm>
          <a:prstGeom prst="rect">
            <a:avLst/>
          </a:prstGeom>
          <a:noFill/>
        </p:spPr>
        <p:txBody>
          <a:bodyPr wrap="square" rtlCol="0">
            <a:spAutoFit/>
          </a:bodyPr>
          <a:lstStyle/>
          <a:p>
            <a:r>
              <a:rPr lang="en-US" b="1" dirty="0">
                <a:solidFill>
                  <a:schemeClr val="accent1"/>
                </a:solidFill>
              </a:rPr>
              <a:t>The Titanic – Upper Class Passengers</a:t>
            </a:r>
          </a:p>
        </p:txBody>
      </p:sp>
      <p:sp>
        <p:nvSpPr>
          <p:cNvPr id="18" name="TextBox 17">
            <a:extLst>
              <a:ext uri="{FF2B5EF4-FFF2-40B4-BE49-F238E27FC236}">
                <a16:creationId xmlns:a16="http://schemas.microsoft.com/office/drawing/2014/main" id="{FD299D60-10E5-E91B-A7C6-4C553A5C46BB}"/>
              </a:ext>
            </a:extLst>
          </p:cNvPr>
          <p:cNvSpPr txBox="1"/>
          <p:nvPr/>
        </p:nvSpPr>
        <p:spPr>
          <a:xfrm>
            <a:off x="9210166" y="5002080"/>
            <a:ext cx="2708127" cy="646331"/>
          </a:xfrm>
          <a:prstGeom prst="rect">
            <a:avLst/>
          </a:prstGeom>
          <a:noFill/>
        </p:spPr>
        <p:txBody>
          <a:bodyPr wrap="square" rtlCol="0">
            <a:spAutoFit/>
          </a:bodyPr>
          <a:lstStyle/>
          <a:p>
            <a:r>
              <a:rPr lang="en-US" b="1" dirty="0">
                <a:solidFill>
                  <a:schemeClr val="accent1"/>
                </a:solidFill>
              </a:rPr>
              <a:t>The Titanic – Upper Class Passengers Boarding</a:t>
            </a:r>
          </a:p>
        </p:txBody>
      </p:sp>
    </p:spTree>
    <p:extLst>
      <p:ext uri="{BB962C8B-B14F-4D97-AF65-F5344CB8AC3E}">
        <p14:creationId xmlns:p14="http://schemas.microsoft.com/office/powerpoint/2010/main" val="1400856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resdefault">
            <a:extLst>
              <a:ext uri="{FF2B5EF4-FFF2-40B4-BE49-F238E27FC236}">
                <a16:creationId xmlns:a16="http://schemas.microsoft.com/office/drawing/2014/main" id="{05DF38DE-FE7A-4136-618D-644BF8689A3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7906" y="3181577"/>
            <a:ext cx="3926853" cy="2209267"/>
          </a:xfrm>
          <a:prstGeom prst="rect">
            <a:avLst/>
          </a:prstGeom>
          <a:ln>
            <a:noFill/>
          </a:ln>
          <a:effectLst>
            <a:softEdge rad="112500"/>
          </a:effectLst>
        </p:spPr>
      </p:pic>
      <p:pic>
        <p:nvPicPr>
          <p:cNvPr id="6" name="Picture 5" descr="Sinking Titanic">
            <a:extLst>
              <a:ext uri="{FF2B5EF4-FFF2-40B4-BE49-F238E27FC236}">
                <a16:creationId xmlns:a16="http://schemas.microsoft.com/office/drawing/2014/main" id="{A403B89D-217B-6220-8E06-CCECDFBBC50B}"/>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4239817" y="3181576"/>
            <a:ext cx="3342777" cy="2209268"/>
          </a:xfrm>
          <a:prstGeom prst="rect">
            <a:avLst/>
          </a:prstGeom>
          <a:ln>
            <a:noFill/>
          </a:ln>
          <a:effectLst>
            <a:softEdge rad="112500"/>
          </a:effectLst>
        </p:spPr>
      </p:pic>
      <p:pic>
        <p:nvPicPr>
          <p:cNvPr id="10" name="Picture 9" descr="the-sinking-of-the-titanic-illustration">
            <a:extLst>
              <a:ext uri="{FF2B5EF4-FFF2-40B4-BE49-F238E27FC236}">
                <a16:creationId xmlns:a16="http://schemas.microsoft.com/office/drawing/2014/main" id="{90BC4AD4-A956-580B-88CF-5663B771CDD9}"/>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2737587" y="343738"/>
            <a:ext cx="7380514" cy="2837838"/>
          </a:xfrm>
          <a:prstGeom prst="rect">
            <a:avLst/>
          </a:prstGeom>
          <a:ln>
            <a:noFill/>
          </a:ln>
          <a:effectLst>
            <a:softEdge rad="112500"/>
          </a:effectLst>
        </p:spPr>
      </p:pic>
      <p:pic>
        <p:nvPicPr>
          <p:cNvPr id="5" name="Picture 4" descr="A group of people standing on a ship&#10;&#10;Description automatically generated">
            <a:extLst>
              <a:ext uri="{FF2B5EF4-FFF2-40B4-BE49-F238E27FC236}">
                <a16:creationId xmlns:a16="http://schemas.microsoft.com/office/drawing/2014/main" id="{482506FA-B1F8-4AC6-7104-3B58425E5CC4}"/>
              </a:ext>
            </a:extLst>
          </p:cNvPr>
          <p:cNvPicPr>
            <a:picLocks noChangeAspect="1"/>
          </p:cNvPicPr>
          <p:nvPr/>
        </p:nvPicPr>
        <p:blipFill>
          <a:blip r:embed="rId6">
            <a:lum/>
          </a:blip>
          <a:stretch>
            <a:fillRect/>
          </a:stretch>
        </p:blipFill>
        <p:spPr>
          <a:xfrm>
            <a:off x="359143" y="610132"/>
            <a:ext cx="3028950" cy="2305050"/>
          </a:xfrm>
          <a:prstGeom prst="rect">
            <a:avLst/>
          </a:prstGeom>
          <a:ln>
            <a:noFill/>
          </a:ln>
          <a:effectLst>
            <a:softEdge rad="112500"/>
          </a:effectLst>
        </p:spPr>
      </p:pic>
      <p:pic>
        <p:nvPicPr>
          <p:cNvPr id="9" name="Picture 8" descr="A group of women on a ferry&#10;&#10;Description automatically generated">
            <a:extLst>
              <a:ext uri="{FF2B5EF4-FFF2-40B4-BE49-F238E27FC236}">
                <a16:creationId xmlns:a16="http://schemas.microsoft.com/office/drawing/2014/main" id="{205D36F5-0181-D827-3D60-3963168BFEBC}"/>
              </a:ext>
            </a:extLst>
          </p:cNvPr>
          <p:cNvPicPr>
            <a:picLocks noChangeAspect="1"/>
          </p:cNvPicPr>
          <p:nvPr/>
        </p:nvPicPr>
        <p:blipFill>
          <a:blip r:embed="rId7">
            <a:lum/>
          </a:blip>
          <a:stretch>
            <a:fillRect/>
          </a:stretch>
        </p:blipFill>
        <p:spPr>
          <a:xfrm>
            <a:off x="8788956" y="468618"/>
            <a:ext cx="3137735" cy="2209268"/>
          </a:xfrm>
          <a:prstGeom prst="rect">
            <a:avLst/>
          </a:prstGeom>
          <a:ln>
            <a:noFill/>
          </a:ln>
          <a:effectLst>
            <a:softEdge rad="112500"/>
          </a:effectLst>
        </p:spPr>
      </p:pic>
      <p:pic>
        <p:nvPicPr>
          <p:cNvPr id="12" name="Picture 11" descr="A group of people walking up a staircase&#10;&#10;Description automatically generated">
            <a:extLst>
              <a:ext uri="{FF2B5EF4-FFF2-40B4-BE49-F238E27FC236}">
                <a16:creationId xmlns:a16="http://schemas.microsoft.com/office/drawing/2014/main" id="{0FD8076F-BB27-0228-9F2C-32CC6D6BEE79}"/>
              </a:ext>
            </a:extLst>
          </p:cNvPr>
          <p:cNvPicPr>
            <a:picLocks noChangeAspect="1"/>
          </p:cNvPicPr>
          <p:nvPr/>
        </p:nvPicPr>
        <p:blipFill>
          <a:blip r:embed="rId8">
            <a:lum/>
          </a:blip>
          <a:stretch>
            <a:fillRect/>
          </a:stretch>
        </p:blipFill>
        <p:spPr>
          <a:xfrm>
            <a:off x="7591406" y="3188302"/>
            <a:ext cx="4034200" cy="3157537"/>
          </a:xfrm>
          <a:prstGeom prst="rect">
            <a:avLst/>
          </a:prstGeom>
          <a:ln>
            <a:noFill/>
          </a:ln>
          <a:effectLst>
            <a:softEdge rad="112500"/>
          </a:effectLst>
        </p:spPr>
      </p:pic>
      <p:sp>
        <p:nvSpPr>
          <p:cNvPr id="13" name="TextBox 12">
            <a:extLst>
              <a:ext uri="{FF2B5EF4-FFF2-40B4-BE49-F238E27FC236}">
                <a16:creationId xmlns:a16="http://schemas.microsoft.com/office/drawing/2014/main" id="{FB6BEFF9-498B-5CB8-B7A9-0E91FB83F068}"/>
              </a:ext>
            </a:extLst>
          </p:cNvPr>
          <p:cNvSpPr txBox="1"/>
          <p:nvPr/>
        </p:nvSpPr>
        <p:spPr>
          <a:xfrm>
            <a:off x="154495" y="2541971"/>
            <a:ext cx="2217418" cy="646331"/>
          </a:xfrm>
          <a:prstGeom prst="rect">
            <a:avLst/>
          </a:prstGeom>
          <a:noFill/>
        </p:spPr>
        <p:txBody>
          <a:bodyPr wrap="square" rtlCol="0">
            <a:spAutoFit/>
          </a:bodyPr>
          <a:lstStyle/>
          <a:p>
            <a:pPr algn="ctr"/>
            <a:r>
              <a:rPr lang="en-US" b="1" dirty="0">
                <a:solidFill>
                  <a:schemeClr val="bg1"/>
                </a:solidFill>
                <a:highlight>
                  <a:srgbClr val="FF00FF"/>
                </a:highlight>
              </a:rPr>
              <a:t>The Titanic – Upper Class Passengers</a:t>
            </a:r>
          </a:p>
        </p:txBody>
      </p:sp>
      <p:sp>
        <p:nvSpPr>
          <p:cNvPr id="14" name="TextBox 13">
            <a:extLst>
              <a:ext uri="{FF2B5EF4-FFF2-40B4-BE49-F238E27FC236}">
                <a16:creationId xmlns:a16="http://schemas.microsoft.com/office/drawing/2014/main" id="{ABB00330-853A-B4D5-DD7D-E278F01A62BE}"/>
              </a:ext>
            </a:extLst>
          </p:cNvPr>
          <p:cNvSpPr txBox="1"/>
          <p:nvPr/>
        </p:nvSpPr>
        <p:spPr>
          <a:xfrm>
            <a:off x="9608506" y="2463925"/>
            <a:ext cx="2424669" cy="646331"/>
          </a:xfrm>
          <a:prstGeom prst="rect">
            <a:avLst/>
          </a:prstGeom>
          <a:noFill/>
        </p:spPr>
        <p:txBody>
          <a:bodyPr wrap="square" rtlCol="0">
            <a:spAutoFit/>
          </a:bodyPr>
          <a:lstStyle/>
          <a:p>
            <a:pPr algn="ctr"/>
            <a:r>
              <a:rPr lang="en-US" b="1" dirty="0">
                <a:solidFill>
                  <a:schemeClr val="bg1"/>
                </a:solidFill>
                <a:highlight>
                  <a:srgbClr val="FF00FF"/>
                </a:highlight>
              </a:rPr>
              <a:t>The Titanic – Steerage Class Passengers</a:t>
            </a:r>
          </a:p>
        </p:txBody>
      </p:sp>
      <p:sp>
        <p:nvSpPr>
          <p:cNvPr id="15" name="TextBox 14">
            <a:extLst>
              <a:ext uri="{FF2B5EF4-FFF2-40B4-BE49-F238E27FC236}">
                <a16:creationId xmlns:a16="http://schemas.microsoft.com/office/drawing/2014/main" id="{CB8D18C9-E99A-A315-B493-854A8CE6D5A6}"/>
              </a:ext>
            </a:extLst>
          </p:cNvPr>
          <p:cNvSpPr txBox="1"/>
          <p:nvPr/>
        </p:nvSpPr>
        <p:spPr>
          <a:xfrm>
            <a:off x="7764916" y="5942106"/>
            <a:ext cx="3687180" cy="369332"/>
          </a:xfrm>
          <a:prstGeom prst="rect">
            <a:avLst/>
          </a:prstGeom>
          <a:noFill/>
        </p:spPr>
        <p:txBody>
          <a:bodyPr wrap="square" rtlCol="0">
            <a:spAutoFit/>
          </a:bodyPr>
          <a:lstStyle/>
          <a:p>
            <a:r>
              <a:rPr lang="en-US" b="1" dirty="0">
                <a:solidFill>
                  <a:schemeClr val="bg1"/>
                </a:solidFill>
                <a:highlight>
                  <a:srgbClr val="FF00FF"/>
                </a:highlight>
              </a:rPr>
              <a:t>The Titanic – Surviving Passengers</a:t>
            </a:r>
          </a:p>
        </p:txBody>
      </p:sp>
      <p:sp>
        <p:nvSpPr>
          <p:cNvPr id="16" name="TextBox 15">
            <a:extLst>
              <a:ext uri="{FF2B5EF4-FFF2-40B4-BE49-F238E27FC236}">
                <a16:creationId xmlns:a16="http://schemas.microsoft.com/office/drawing/2014/main" id="{EEDBA132-A8C5-ABBF-EB1C-5B868E448D8B}"/>
              </a:ext>
            </a:extLst>
          </p:cNvPr>
          <p:cNvSpPr txBox="1"/>
          <p:nvPr/>
        </p:nvSpPr>
        <p:spPr>
          <a:xfrm>
            <a:off x="4600595" y="5287907"/>
            <a:ext cx="2725333" cy="646331"/>
          </a:xfrm>
          <a:prstGeom prst="rect">
            <a:avLst/>
          </a:prstGeom>
          <a:noFill/>
        </p:spPr>
        <p:txBody>
          <a:bodyPr wrap="square" rtlCol="0">
            <a:spAutoFit/>
          </a:bodyPr>
          <a:lstStyle/>
          <a:p>
            <a:pPr algn="ctr"/>
            <a:r>
              <a:rPr lang="en-US" b="1" dirty="0">
                <a:solidFill>
                  <a:schemeClr val="bg1"/>
                </a:solidFill>
                <a:highlight>
                  <a:srgbClr val="FF00FF"/>
                </a:highlight>
              </a:rPr>
              <a:t>The Titanic – Upper Class Passengers</a:t>
            </a:r>
          </a:p>
        </p:txBody>
      </p:sp>
      <p:sp>
        <p:nvSpPr>
          <p:cNvPr id="17" name="TextBox 16">
            <a:extLst>
              <a:ext uri="{FF2B5EF4-FFF2-40B4-BE49-F238E27FC236}">
                <a16:creationId xmlns:a16="http://schemas.microsoft.com/office/drawing/2014/main" id="{F2751AB7-CE32-D0F7-FA84-04BB55EC1839}"/>
              </a:ext>
            </a:extLst>
          </p:cNvPr>
          <p:cNvSpPr txBox="1"/>
          <p:nvPr/>
        </p:nvSpPr>
        <p:spPr>
          <a:xfrm>
            <a:off x="247742" y="5287907"/>
            <a:ext cx="3687180" cy="369332"/>
          </a:xfrm>
          <a:prstGeom prst="rect">
            <a:avLst/>
          </a:prstGeom>
          <a:noFill/>
        </p:spPr>
        <p:txBody>
          <a:bodyPr wrap="square" rtlCol="0">
            <a:spAutoFit/>
          </a:bodyPr>
          <a:lstStyle/>
          <a:p>
            <a:r>
              <a:rPr lang="en-US" b="1" dirty="0">
                <a:solidFill>
                  <a:schemeClr val="bg1"/>
                </a:solidFill>
                <a:highlight>
                  <a:srgbClr val="FF00FF"/>
                </a:highlight>
              </a:rPr>
              <a:t>The Titanic – Steerage Passengers</a:t>
            </a:r>
          </a:p>
        </p:txBody>
      </p:sp>
    </p:spTree>
    <p:extLst>
      <p:ext uri="{BB962C8B-B14F-4D97-AF65-F5344CB8AC3E}">
        <p14:creationId xmlns:p14="http://schemas.microsoft.com/office/powerpoint/2010/main" val="3927092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676BFEE-E63A-42A3-87D5-FD65694B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with her head in her hand&#10;&#10;Description automatically generated">
            <a:extLst>
              <a:ext uri="{FF2B5EF4-FFF2-40B4-BE49-F238E27FC236}">
                <a16:creationId xmlns:a16="http://schemas.microsoft.com/office/drawing/2014/main" id="{63C470CA-9519-E81A-01DF-3D4E46CB5CEA}"/>
              </a:ext>
            </a:extLst>
          </p:cNvPr>
          <p:cNvPicPr>
            <a:picLocks noChangeAspect="1"/>
          </p:cNvPicPr>
          <p:nvPr/>
        </p:nvPicPr>
        <p:blipFill>
          <a:blip r:embed="rId2">
            <a:lum/>
          </a:blip>
          <a:srcRect l="23503" r="38322"/>
          <a:stretch/>
        </p:blipFill>
        <p:spPr>
          <a:xfrm>
            <a:off x="-126273" y="-146306"/>
            <a:ext cx="3417172" cy="5035147"/>
          </a:xfrm>
          <a:prstGeom prst="rect">
            <a:avLst/>
          </a:prstGeom>
          <a:ln>
            <a:noFill/>
          </a:ln>
          <a:effectLst>
            <a:softEdge rad="112500"/>
          </a:effectLst>
        </p:spPr>
      </p:pic>
      <p:pic>
        <p:nvPicPr>
          <p:cNvPr id="3" name="Picture 2" descr="A close-up of a book&#10;&#10;Description automatically generated">
            <a:extLst>
              <a:ext uri="{FF2B5EF4-FFF2-40B4-BE49-F238E27FC236}">
                <a16:creationId xmlns:a16="http://schemas.microsoft.com/office/drawing/2014/main" id="{0E47E266-E0C9-CA95-199B-F58D35B2FE83}"/>
              </a:ext>
            </a:extLst>
          </p:cNvPr>
          <p:cNvPicPr>
            <a:picLocks noChangeAspect="1"/>
          </p:cNvPicPr>
          <p:nvPr/>
        </p:nvPicPr>
        <p:blipFill>
          <a:blip r:embed="rId3">
            <a:lum/>
          </a:blip>
          <a:srcRect r="-2" b="8226"/>
          <a:stretch/>
        </p:blipFill>
        <p:spPr>
          <a:xfrm>
            <a:off x="3520440" y="1439122"/>
            <a:ext cx="8756847" cy="5343198"/>
          </a:xfrm>
          <a:prstGeom prst="rect">
            <a:avLst/>
          </a:prstGeom>
          <a:ln>
            <a:noFill/>
          </a:ln>
          <a:effectLst>
            <a:softEdge rad="112500"/>
          </a:effectLst>
        </p:spPr>
      </p:pic>
      <p:pic>
        <p:nvPicPr>
          <p:cNvPr id="11" name="Picture 10" descr="A person sitting in a chair&#10;&#10;Description automatically generated">
            <a:extLst>
              <a:ext uri="{FF2B5EF4-FFF2-40B4-BE49-F238E27FC236}">
                <a16:creationId xmlns:a16="http://schemas.microsoft.com/office/drawing/2014/main" id="{99AD3A4B-CE96-12D2-CB72-81C1EB7AC364}"/>
              </a:ext>
            </a:extLst>
          </p:cNvPr>
          <p:cNvPicPr>
            <a:picLocks noChangeAspect="1"/>
          </p:cNvPicPr>
          <p:nvPr/>
        </p:nvPicPr>
        <p:blipFill>
          <a:blip r:embed="rId4">
            <a:lum/>
          </a:blip>
          <a:srcRect l="6321" r="5" b="5"/>
          <a:stretch/>
        </p:blipFill>
        <p:spPr>
          <a:xfrm>
            <a:off x="7124046" y="75680"/>
            <a:ext cx="2408549" cy="2228265"/>
          </a:xfrm>
          <a:prstGeom prst="rect">
            <a:avLst/>
          </a:prstGeom>
          <a:ln>
            <a:noFill/>
          </a:ln>
          <a:effectLst>
            <a:softEdge rad="112500"/>
          </a:effectLst>
        </p:spPr>
      </p:pic>
      <p:pic>
        <p:nvPicPr>
          <p:cNvPr id="13" name="Picture 12" descr="A silhouette of a person holding a glass&#10;&#10;Description automatically generated">
            <a:extLst>
              <a:ext uri="{FF2B5EF4-FFF2-40B4-BE49-F238E27FC236}">
                <a16:creationId xmlns:a16="http://schemas.microsoft.com/office/drawing/2014/main" id="{98457B7F-714D-7CE7-B100-66EFA043C817}"/>
              </a:ext>
            </a:extLst>
          </p:cNvPr>
          <p:cNvPicPr>
            <a:picLocks noChangeAspect="1"/>
          </p:cNvPicPr>
          <p:nvPr/>
        </p:nvPicPr>
        <p:blipFill>
          <a:blip r:embed="rId5">
            <a:lum/>
          </a:blip>
          <a:stretch>
            <a:fillRect/>
          </a:stretch>
        </p:blipFill>
        <p:spPr>
          <a:xfrm>
            <a:off x="9702757" y="-47892"/>
            <a:ext cx="2717260" cy="2031434"/>
          </a:xfrm>
          <a:prstGeom prst="rect">
            <a:avLst/>
          </a:prstGeom>
          <a:ln>
            <a:noFill/>
          </a:ln>
          <a:effectLst>
            <a:softEdge rad="112500"/>
          </a:effectLst>
        </p:spPr>
      </p:pic>
      <p:pic>
        <p:nvPicPr>
          <p:cNvPr id="15" name="Picture 14" descr="A person drinking from a bottle&#10;&#10;Description automatically generated">
            <a:extLst>
              <a:ext uri="{FF2B5EF4-FFF2-40B4-BE49-F238E27FC236}">
                <a16:creationId xmlns:a16="http://schemas.microsoft.com/office/drawing/2014/main" id="{184E5917-0DD5-BD0B-AD1B-15A8CEC52B24}"/>
              </a:ext>
            </a:extLst>
          </p:cNvPr>
          <p:cNvPicPr>
            <a:picLocks noChangeAspect="1"/>
          </p:cNvPicPr>
          <p:nvPr/>
        </p:nvPicPr>
        <p:blipFill>
          <a:blip r:embed="rId6">
            <a:lum/>
          </a:blip>
          <a:stretch>
            <a:fillRect/>
          </a:stretch>
        </p:blipFill>
        <p:spPr>
          <a:xfrm>
            <a:off x="2394887" y="-90210"/>
            <a:ext cx="4642348" cy="2912358"/>
          </a:xfrm>
          <a:prstGeom prst="rect">
            <a:avLst/>
          </a:prstGeom>
          <a:ln>
            <a:noFill/>
          </a:ln>
          <a:effectLst>
            <a:softEdge rad="112500"/>
          </a:effectLst>
        </p:spPr>
      </p:pic>
      <p:pic>
        <p:nvPicPr>
          <p:cNvPr id="19" name="Picture 18" descr="A person holding a bible&#10;&#10;Description automatically generated">
            <a:extLst>
              <a:ext uri="{FF2B5EF4-FFF2-40B4-BE49-F238E27FC236}">
                <a16:creationId xmlns:a16="http://schemas.microsoft.com/office/drawing/2014/main" id="{0C7E07D6-F164-B6FA-C3CC-D241B7016150}"/>
              </a:ext>
            </a:extLst>
          </p:cNvPr>
          <p:cNvPicPr>
            <a:picLocks noChangeAspect="1"/>
          </p:cNvPicPr>
          <p:nvPr/>
        </p:nvPicPr>
        <p:blipFill>
          <a:blip r:embed="rId7">
            <a:lum/>
          </a:blip>
          <a:stretch>
            <a:fillRect/>
          </a:stretch>
        </p:blipFill>
        <p:spPr>
          <a:xfrm>
            <a:off x="-85287" y="4107524"/>
            <a:ext cx="4735014" cy="2735786"/>
          </a:xfrm>
          <a:prstGeom prst="rect">
            <a:avLst/>
          </a:prstGeom>
          <a:ln>
            <a:noFill/>
          </a:ln>
          <a:effectLst>
            <a:softEdge rad="112500"/>
          </a:effectLst>
        </p:spPr>
      </p:pic>
    </p:spTree>
    <p:extLst>
      <p:ext uri="{BB962C8B-B14F-4D97-AF65-F5344CB8AC3E}">
        <p14:creationId xmlns:p14="http://schemas.microsoft.com/office/powerpoint/2010/main" val="3920895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C2381-31CF-561F-C3D5-048FC01AEDF7}"/>
              </a:ext>
            </a:extLst>
          </p:cNvPr>
          <p:cNvSpPr txBox="1"/>
          <p:nvPr/>
        </p:nvSpPr>
        <p:spPr>
          <a:xfrm>
            <a:off x="63568" y="2147423"/>
            <a:ext cx="12046085" cy="4401205"/>
          </a:xfrm>
          <a:prstGeom prst="rect">
            <a:avLst/>
          </a:prstGeom>
          <a:noFill/>
        </p:spPr>
        <p:txBody>
          <a:bodyPr wrap="square">
            <a:spAutoFit/>
          </a:bodyPr>
          <a:lstStyle/>
          <a:p>
            <a:r>
              <a:rPr lang="en-US" sz="2800" b="1" dirty="0">
                <a:hlinkClick r:id="rId5"/>
              </a:rPr>
              <a:t>AA Big Book – Chapter 2 – Page 17</a:t>
            </a:r>
            <a:endParaRPr lang="en-US" sz="2800" b="1" dirty="0"/>
          </a:p>
          <a:p>
            <a:pPr lvl="1"/>
            <a:r>
              <a:rPr lang="en-US" sz="2800" i="1" dirty="0"/>
              <a:t>“</a:t>
            </a:r>
            <a:r>
              <a:rPr lang="en-US" sz="2800" b="1" i="1" dirty="0"/>
              <a:t>Unlike the feelings of the ships passengers, however, our joy in escape from disaster does not subside as we go our individual ways</a:t>
            </a:r>
            <a:r>
              <a:rPr lang="en-US" sz="2800" i="1" dirty="0"/>
              <a:t>. The feeling of having shared in a common peril is one element in the powerful cement which binds us. But that in itself would never have held us together as we are now joined.</a:t>
            </a:r>
          </a:p>
          <a:p>
            <a:pPr lvl="1"/>
            <a:endParaRPr lang="en-US" sz="2800" i="1" dirty="0"/>
          </a:p>
          <a:p>
            <a:pPr lvl="1"/>
            <a:r>
              <a:rPr lang="en-US" sz="2800" i="1" dirty="0"/>
              <a:t>The tremendous fact for every one of us is that we have discovered a common solution. </a:t>
            </a:r>
            <a:r>
              <a:rPr lang="en-US" sz="2800" b="1" i="1" u="sng" dirty="0"/>
              <a:t>We have a way out on which we can absolutely agree, and upon which we can join in brotherly and harmonious action. </a:t>
            </a:r>
            <a:r>
              <a:rPr lang="en-US" sz="2800" b="1" i="1" dirty="0">
                <a:solidFill>
                  <a:schemeClr val="accent1"/>
                </a:solidFill>
              </a:rPr>
              <a:t>This is the great news this book carries</a:t>
            </a:r>
            <a:r>
              <a:rPr lang="en-US" sz="2800" i="1" dirty="0"/>
              <a:t> to those who suffer from alcoholism.”</a:t>
            </a:r>
          </a:p>
        </p:txBody>
      </p:sp>
      <p:sp>
        <p:nvSpPr>
          <p:cNvPr id="4" name="Title 1">
            <a:extLst>
              <a:ext uri="{FF2B5EF4-FFF2-40B4-BE49-F238E27FC236}">
                <a16:creationId xmlns:a16="http://schemas.microsoft.com/office/drawing/2014/main" id="{8A52A884-1250-7C7C-9504-A5FB33AC35E0}"/>
              </a:ext>
            </a:extLst>
          </p:cNvPr>
          <p:cNvSpPr txBox="1">
            <a:spLocks/>
          </p:cNvSpPr>
          <p:nvPr/>
        </p:nvSpPr>
        <p:spPr>
          <a:xfrm>
            <a:off x="1158240" y="567160"/>
            <a:ext cx="9875520" cy="13563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5"/>
              </a:rPr>
              <a:t>There Is </a:t>
            </a:r>
            <a:r>
              <a:rPr lang="en-US" b="1" u="sng" dirty="0">
                <a:hlinkClick r:id="rId5"/>
              </a:rPr>
              <a:t>A</a:t>
            </a:r>
            <a:r>
              <a:rPr lang="en-US" b="1" dirty="0">
                <a:hlinkClick r:id="rId5"/>
              </a:rPr>
              <a:t> Solution</a:t>
            </a:r>
            <a:br>
              <a:rPr lang="en-US" b="1" dirty="0"/>
            </a:br>
            <a:r>
              <a:rPr lang="en-US" b="1" dirty="0"/>
              <a:t>The Prescription for Recovery</a:t>
            </a:r>
            <a:endParaRPr lang="en-US" dirty="0"/>
          </a:p>
        </p:txBody>
      </p:sp>
      <p:pic>
        <p:nvPicPr>
          <p:cNvPr id="8" name="W4-04 The Prescription">
            <a:hlinkClick r:id="" action="ppaction://media"/>
            <a:extLst>
              <a:ext uri="{FF2B5EF4-FFF2-40B4-BE49-F238E27FC236}">
                <a16:creationId xmlns:a16="http://schemas.microsoft.com/office/drawing/2014/main" id="{3481A0B4-A4C7-5685-342B-B12350F0C5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45704" y="908252"/>
            <a:ext cx="487363" cy="487363"/>
          </a:xfrm>
          <a:prstGeom prst="rect">
            <a:avLst/>
          </a:prstGeom>
        </p:spPr>
      </p:pic>
    </p:spTree>
    <p:extLst>
      <p:ext uri="{BB962C8B-B14F-4D97-AF65-F5344CB8AC3E}">
        <p14:creationId xmlns:p14="http://schemas.microsoft.com/office/powerpoint/2010/main" val="305891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tile tx="0" ty="0" sx="100000" sy="100000" flip="none" algn="tl"/>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52A884-1250-7C7C-9504-A5FB33AC35E0}"/>
              </a:ext>
            </a:extLst>
          </p:cNvPr>
          <p:cNvSpPr txBox="1">
            <a:spLocks/>
          </p:cNvSpPr>
          <p:nvPr/>
        </p:nvSpPr>
        <p:spPr>
          <a:xfrm>
            <a:off x="1158240" y="567160"/>
            <a:ext cx="9875520" cy="13563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3"/>
              </a:rPr>
              <a:t>There Is </a:t>
            </a:r>
            <a:r>
              <a:rPr lang="en-US" b="1" u="sng" dirty="0">
                <a:hlinkClick r:id="rId3"/>
              </a:rPr>
              <a:t>A</a:t>
            </a:r>
            <a:r>
              <a:rPr lang="en-US" b="1" dirty="0">
                <a:hlinkClick r:id="rId3"/>
              </a:rPr>
              <a:t> Solution</a:t>
            </a:r>
            <a:br>
              <a:rPr lang="en-US" b="1" dirty="0"/>
            </a:br>
            <a:r>
              <a:rPr lang="en-US" b="1" dirty="0"/>
              <a:t>The Prescription for Recovery</a:t>
            </a:r>
            <a:endParaRPr lang="en-US" dirty="0"/>
          </a:p>
        </p:txBody>
      </p:sp>
      <p:sp>
        <p:nvSpPr>
          <p:cNvPr id="6" name="TextBox 5">
            <a:extLst>
              <a:ext uri="{FF2B5EF4-FFF2-40B4-BE49-F238E27FC236}">
                <a16:creationId xmlns:a16="http://schemas.microsoft.com/office/drawing/2014/main" id="{C78C1D9F-C326-E7C2-FBC2-9118C3CCFA76}"/>
              </a:ext>
            </a:extLst>
          </p:cNvPr>
          <p:cNvSpPr txBox="1"/>
          <p:nvPr/>
        </p:nvSpPr>
        <p:spPr>
          <a:xfrm>
            <a:off x="1694234" y="2214015"/>
            <a:ext cx="8803532" cy="3970318"/>
          </a:xfrm>
          <a:prstGeom prst="rect">
            <a:avLst/>
          </a:prstGeom>
          <a:solidFill>
            <a:schemeClr val="accent1">
              <a:alpha val="37000"/>
            </a:schemeClr>
          </a:solidFill>
        </p:spPr>
        <p:txBody>
          <a:bodyPr wrap="square">
            <a:spAutoFit/>
          </a:bodyPr>
          <a:lstStyle/>
          <a:p>
            <a:r>
              <a:rPr lang="en-US" sz="2800" b="1" dirty="0">
                <a:solidFill>
                  <a:schemeClr val="accent1"/>
                </a:solidFill>
              </a:rPr>
              <a:t>“… the common solution is the spiritual experience brought about through the program of action.”</a:t>
            </a:r>
          </a:p>
          <a:p>
            <a:endParaRPr lang="en-US" sz="2800" b="1" dirty="0">
              <a:solidFill>
                <a:schemeClr val="accent1"/>
              </a:solidFill>
            </a:endParaRPr>
          </a:p>
          <a:p>
            <a:r>
              <a:rPr lang="en-US" sz="2800" b="1" dirty="0">
                <a:solidFill>
                  <a:schemeClr val="accent1"/>
                </a:solidFill>
              </a:rPr>
              <a:t>“If we can get the POWER of the fellowship -  which supports us and helps us, and if we can get the power of the spiritual experience - which changes us, and add the two together then that will be enough power to overcome our powerlessness over alcohol and we can recover from that condition.”</a:t>
            </a:r>
          </a:p>
        </p:txBody>
      </p:sp>
    </p:spTree>
    <p:extLst>
      <p:ext uri="{BB962C8B-B14F-4D97-AF65-F5344CB8AC3E}">
        <p14:creationId xmlns:p14="http://schemas.microsoft.com/office/powerpoint/2010/main" val="988685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0000"/>
            <a:lum/>
          </a:blip>
          <a:srcRect/>
          <a:tile tx="0" ty="0" sx="100000" sy="100000" flip="none" algn="tl"/>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52A884-1250-7C7C-9504-A5FB33AC35E0}"/>
              </a:ext>
            </a:extLst>
          </p:cNvPr>
          <p:cNvSpPr txBox="1">
            <a:spLocks/>
          </p:cNvSpPr>
          <p:nvPr/>
        </p:nvSpPr>
        <p:spPr>
          <a:xfrm>
            <a:off x="1158240" y="567160"/>
            <a:ext cx="9875520" cy="13563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4"/>
              </a:rPr>
              <a:t>There Is </a:t>
            </a:r>
            <a:r>
              <a:rPr lang="en-US" b="1" u="sng" dirty="0">
                <a:hlinkClick r:id="rId4"/>
              </a:rPr>
              <a:t>A</a:t>
            </a:r>
            <a:r>
              <a:rPr lang="en-US" b="1" dirty="0">
                <a:hlinkClick r:id="rId4"/>
              </a:rPr>
              <a:t> Solution</a:t>
            </a:r>
            <a:br>
              <a:rPr lang="en-US" b="1" dirty="0"/>
            </a:br>
            <a:r>
              <a:rPr lang="en-US" b="1" dirty="0"/>
              <a:t>The Prescription for Recovery</a:t>
            </a:r>
            <a:endParaRPr lang="en-US" dirty="0"/>
          </a:p>
        </p:txBody>
      </p:sp>
      <p:sp>
        <p:nvSpPr>
          <p:cNvPr id="6" name="TextBox 5">
            <a:extLst>
              <a:ext uri="{FF2B5EF4-FFF2-40B4-BE49-F238E27FC236}">
                <a16:creationId xmlns:a16="http://schemas.microsoft.com/office/drawing/2014/main" id="{C78C1D9F-C326-E7C2-FBC2-9118C3CCFA76}"/>
              </a:ext>
            </a:extLst>
          </p:cNvPr>
          <p:cNvSpPr txBox="1"/>
          <p:nvPr/>
        </p:nvSpPr>
        <p:spPr>
          <a:xfrm>
            <a:off x="1558857" y="2068100"/>
            <a:ext cx="9074285" cy="3108543"/>
          </a:xfrm>
          <a:prstGeom prst="rect">
            <a:avLst/>
          </a:prstGeom>
          <a:solidFill>
            <a:schemeClr val="accent1">
              <a:alpha val="37000"/>
            </a:schemeClr>
          </a:solidFill>
        </p:spPr>
        <p:txBody>
          <a:bodyPr wrap="square">
            <a:spAutoFit/>
          </a:bodyPr>
          <a:lstStyle/>
          <a:p>
            <a:r>
              <a:rPr lang="en-US" sz="2800" b="1" dirty="0">
                <a:solidFill>
                  <a:schemeClr val="accent1"/>
                </a:solidFill>
              </a:rPr>
              <a:t>“… It’s our responsibility to see that every newcomer knows about page 17 and knows there are two powers</a:t>
            </a:r>
            <a:br>
              <a:rPr lang="en-US" sz="2800" b="1" dirty="0">
                <a:solidFill>
                  <a:schemeClr val="accent1"/>
                </a:solidFill>
              </a:rPr>
            </a:br>
            <a:r>
              <a:rPr lang="en-US" sz="2800" b="1" dirty="0"/>
              <a:t>a) the power of the fellowship</a:t>
            </a:r>
            <a:br>
              <a:rPr lang="en-US" sz="2800" b="1" dirty="0"/>
            </a:br>
            <a:r>
              <a:rPr lang="en-US" sz="2800" b="1" dirty="0"/>
              <a:t>b) the power of the spiritual experience.</a:t>
            </a:r>
          </a:p>
          <a:p>
            <a:r>
              <a:rPr lang="en-US" sz="2800" b="1" dirty="0">
                <a:solidFill>
                  <a:schemeClr val="accent1"/>
                </a:solidFill>
              </a:rPr>
              <a:t>And we’re not going to recover without both of them.</a:t>
            </a:r>
          </a:p>
          <a:p>
            <a:r>
              <a:rPr lang="en-US" sz="2800" b="1" dirty="0">
                <a:solidFill>
                  <a:schemeClr val="accent1"/>
                </a:solidFill>
              </a:rPr>
              <a:t>Now we might stay sober for a while, but we’re not going to recover from alcoholism without both of them.”</a:t>
            </a:r>
          </a:p>
        </p:txBody>
      </p:sp>
    </p:spTree>
    <p:extLst>
      <p:ext uri="{BB962C8B-B14F-4D97-AF65-F5344CB8AC3E}">
        <p14:creationId xmlns:p14="http://schemas.microsoft.com/office/powerpoint/2010/main" val="2165808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E8E8C8-AB33-4AE7-9285-E232CFE7D180}"/>
              </a:ext>
            </a:extLst>
          </p:cNvPr>
          <p:cNvSpPr txBox="1">
            <a:spLocks/>
          </p:cNvSpPr>
          <p:nvPr/>
        </p:nvSpPr>
        <p:spPr>
          <a:xfrm>
            <a:off x="1156618" y="265602"/>
            <a:ext cx="9875520" cy="13563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4"/>
              </a:rPr>
              <a:t>There Is </a:t>
            </a:r>
            <a:r>
              <a:rPr lang="en-US" b="1" u="sng" dirty="0">
                <a:hlinkClick r:id="rId4"/>
              </a:rPr>
              <a:t>A</a:t>
            </a:r>
            <a:r>
              <a:rPr lang="en-US" b="1" dirty="0">
                <a:hlinkClick r:id="rId4"/>
              </a:rPr>
              <a:t> Solution</a:t>
            </a:r>
            <a:br>
              <a:rPr lang="en-US" b="1" dirty="0"/>
            </a:br>
            <a:r>
              <a:rPr lang="en-US" b="1" dirty="0"/>
              <a:t>Why Fellowship Alone is NOT Sufficient </a:t>
            </a:r>
            <a:endParaRPr lang="en-US" dirty="0"/>
          </a:p>
        </p:txBody>
      </p:sp>
      <p:sp>
        <p:nvSpPr>
          <p:cNvPr id="6" name="TextBox 5">
            <a:extLst>
              <a:ext uri="{FF2B5EF4-FFF2-40B4-BE49-F238E27FC236}">
                <a16:creationId xmlns:a16="http://schemas.microsoft.com/office/drawing/2014/main" id="{C4166A2B-F35E-3B77-DDDD-1A676AF0B971}"/>
              </a:ext>
            </a:extLst>
          </p:cNvPr>
          <p:cNvSpPr txBox="1"/>
          <p:nvPr/>
        </p:nvSpPr>
        <p:spPr>
          <a:xfrm>
            <a:off x="536236" y="1668043"/>
            <a:ext cx="11116284" cy="452431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r>
              <a:rPr lang="en-US" sz="3600" b="1" dirty="0">
                <a:hlinkClick r:id="rId4"/>
              </a:rPr>
              <a:t>AA Big Book – Chapter 2 – Page 20</a:t>
            </a:r>
            <a:endParaRPr lang="en-US" sz="3600" b="1" dirty="0"/>
          </a:p>
          <a:p>
            <a:pPr lvl="1"/>
            <a:r>
              <a:rPr lang="en-US" sz="3600" i="1" dirty="0"/>
              <a:t>“You may already have asked yourself why it is that all of us became so very ill from drinking. Doubtless you are curious to discover how and why, in the face of expert opinion to the contrary, we have recovered from a hopeless condition of mind and body. </a:t>
            </a:r>
            <a:r>
              <a:rPr lang="en-US" sz="3600" b="1" i="1" u="sng" dirty="0"/>
              <a:t>If you are an alcoholic who wants to get over it</a:t>
            </a:r>
            <a:r>
              <a:rPr lang="en-US" sz="3600" b="1" i="1" dirty="0"/>
              <a:t>, you may already be asking - </a:t>
            </a:r>
            <a:r>
              <a:rPr lang="en-US" sz="3600" b="1" i="1" dirty="0">
                <a:solidFill>
                  <a:schemeClr val="accent1"/>
                </a:solidFill>
              </a:rPr>
              <a:t>“</a:t>
            </a:r>
            <a:r>
              <a:rPr lang="en-US" sz="3600" b="1" i="1" u="sng" dirty="0">
                <a:solidFill>
                  <a:schemeClr val="accent1"/>
                </a:solidFill>
              </a:rPr>
              <a:t>What do I have to do?</a:t>
            </a:r>
            <a:r>
              <a:rPr lang="en-US" sz="3600" b="1" i="1" dirty="0">
                <a:solidFill>
                  <a:schemeClr val="accent1"/>
                </a:solidFill>
              </a:rPr>
              <a:t>” </a:t>
            </a:r>
          </a:p>
        </p:txBody>
      </p:sp>
      <p:pic>
        <p:nvPicPr>
          <p:cNvPr id="7" name="W4-05 Fellowship is not enough">
            <a:hlinkClick r:id="" action="ppaction://media"/>
            <a:extLst>
              <a:ext uri="{FF2B5EF4-FFF2-40B4-BE49-F238E27FC236}">
                <a16:creationId xmlns:a16="http://schemas.microsoft.com/office/drawing/2014/main" id="{C22CE51E-7E92-D530-D3B6-227D1BEBDA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7806" y="665642"/>
            <a:ext cx="487363" cy="487363"/>
          </a:xfrm>
          <a:prstGeom prst="rect">
            <a:avLst/>
          </a:prstGeom>
        </p:spPr>
      </p:pic>
    </p:spTree>
    <p:extLst>
      <p:ext uri="{BB962C8B-B14F-4D97-AF65-F5344CB8AC3E}">
        <p14:creationId xmlns:p14="http://schemas.microsoft.com/office/powerpoint/2010/main" val="319739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8C21F2-3CF4-7799-948F-54D63BC0ADC7}"/>
              </a:ext>
            </a:extLst>
          </p:cNvPr>
          <p:cNvSpPr>
            <a:spLocks noGrp="1"/>
          </p:cNvSpPr>
          <p:nvPr>
            <p:ph type="title"/>
          </p:nvPr>
        </p:nvSpPr>
        <p:spPr>
          <a:xfrm>
            <a:off x="1109980" y="3895344"/>
            <a:ext cx="9966960" cy="1490472"/>
          </a:xfrm>
        </p:spPr>
        <p:txBody>
          <a:bodyPr vert="horz" lIns="91440" tIns="45720" rIns="91440" bIns="45720" rtlCol="0" anchor="b">
            <a:normAutofit/>
          </a:bodyPr>
          <a:lstStyle/>
          <a:p>
            <a:pPr algn="ctr">
              <a:lnSpc>
                <a:spcPct val="85000"/>
              </a:lnSpc>
            </a:pPr>
            <a:r>
              <a:rPr lang="en-US" sz="2600" b="1" cap="all" dirty="0"/>
              <a:t>How to access </a:t>
            </a:r>
            <a:r>
              <a:rPr lang="en-US" sz="2600" b="1" cap="all" dirty="0">
                <a:hlinkClick r:id="rId2"/>
              </a:rPr>
              <a:t>Surrender School </a:t>
            </a:r>
            <a:br>
              <a:rPr lang="en-US" sz="2600" b="1" cap="all" dirty="0"/>
            </a:br>
            <a:br>
              <a:rPr lang="en-US" sz="2600" b="1" cap="all" dirty="0"/>
            </a:br>
            <a:r>
              <a:rPr lang="en-US" sz="2600" b="1" cap="all" dirty="0"/>
              <a:t>Joe and Charlie Previous Sessions, Homework and Documents.</a:t>
            </a:r>
          </a:p>
        </p:txBody>
      </p:sp>
      <p:pic>
        <p:nvPicPr>
          <p:cNvPr id="13" name="Picture 12">
            <a:extLst>
              <a:ext uri="{FF2B5EF4-FFF2-40B4-BE49-F238E27FC236}">
                <a16:creationId xmlns:a16="http://schemas.microsoft.com/office/drawing/2014/main" id="{76AC6B40-A640-1DF7-9544-FCD133BB0C73}"/>
              </a:ext>
            </a:extLst>
          </p:cNvPr>
          <p:cNvPicPr>
            <a:picLocks noChangeAspect="1"/>
          </p:cNvPicPr>
          <p:nvPr/>
        </p:nvPicPr>
        <p:blipFill>
          <a:blip r:embed="rId3"/>
          <a:stretch>
            <a:fillRect/>
          </a:stretch>
        </p:blipFill>
        <p:spPr>
          <a:xfrm>
            <a:off x="8278729" y="770625"/>
            <a:ext cx="2798211" cy="2937754"/>
          </a:xfrm>
          <a:prstGeom prst="rect">
            <a:avLst/>
          </a:prstGeom>
        </p:spPr>
      </p:pic>
      <p:pic>
        <p:nvPicPr>
          <p:cNvPr id="7" name="Picture 6">
            <a:extLst>
              <a:ext uri="{FF2B5EF4-FFF2-40B4-BE49-F238E27FC236}">
                <a16:creationId xmlns:a16="http://schemas.microsoft.com/office/drawing/2014/main" id="{D09188BC-E16A-B22C-5C5C-7AB5101003D6}"/>
              </a:ext>
            </a:extLst>
          </p:cNvPr>
          <p:cNvPicPr>
            <a:picLocks noChangeAspect="1"/>
          </p:cNvPicPr>
          <p:nvPr/>
        </p:nvPicPr>
        <p:blipFill>
          <a:blip r:embed="rId4"/>
          <a:stretch>
            <a:fillRect/>
          </a:stretch>
        </p:blipFill>
        <p:spPr>
          <a:xfrm>
            <a:off x="959049" y="1245669"/>
            <a:ext cx="3015574" cy="1545481"/>
          </a:xfrm>
          <a:prstGeom prst="rect">
            <a:avLst/>
          </a:prstGeom>
        </p:spPr>
      </p:pic>
      <p:pic>
        <p:nvPicPr>
          <p:cNvPr id="10" name="Picture 9">
            <a:extLst>
              <a:ext uri="{FF2B5EF4-FFF2-40B4-BE49-F238E27FC236}">
                <a16:creationId xmlns:a16="http://schemas.microsoft.com/office/drawing/2014/main" id="{97ACE806-CB78-8E4F-D73E-DEE5D164E47C}"/>
              </a:ext>
            </a:extLst>
          </p:cNvPr>
          <p:cNvPicPr>
            <a:picLocks noChangeAspect="1"/>
          </p:cNvPicPr>
          <p:nvPr/>
        </p:nvPicPr>
        <p:blipFill>
          <a:blip r:embed="rId5"/>
          <a:stretch>
            <a:fillRect/>
          </a:stretch>
        </p:blipFill>
        <p:spPr>
          <a:xfrm>
            <a:off x="4585673" y="1282401"/>
            <a:ext cx="3015574" cy="1470092"/>
          </a:xfrm>
          <a:prstGeom prst="rect">
            <a:avLst/>
          </a:prstGeom>
        </p:spPr>
      </p:pic>
    </p:spTree>
    <p:extLst>
      <p:ext uri="{BB962C8B-B14F-4D97-AF65-F5344CB8AC3E}">
        <p14:creationId xmlns:p14="http://schemas.microsoft.com/office/powerpoint/2010/main" val="666615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BC045-F182-1E7F-66B6-0D636CCAD1EB}"/>
              </a:ext>
            </a:extLst>
          </p:cNvPr>
          <p:cNvSpPr txBox="1">
            <a:spLocks/>
          </p:cNvSpPr>
          <p:nvPr/>
        </p:nvSpPr>
        <p:spPr>
          <a:xfrm>
            <a:off x="1156618" y="265602"/>
            <a:ext cx="9875520" cy="13563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2"/>
              </a:rPr>
              <a:t>There Is </a:t>
            </a:r>
            <a:r>
              <a:rPr lang="en-US" b="1" u="sng" dirty="0">
                <a:hlinkClick r:id="rId2"/>
              </a:rPr>
              <a:t>A</a:t>
            </a:r>
            <a:r>
              <a:rPr lang="en-US" b="1" dirty="0">
                <a:hlinkClick r:id="rId2"/>
              </a:rPr>
              <a:t> Solution</a:t>
            </a:r>
            <a:br>
              <a:rPr lang="en-US" b="1" dirty="0"/>
            </a:br>
            <a:r>
              <a:rPr lang="en-US" b="1" dirty="0"/>
              <a:t>Why Fellowship Alone is NOT Sufficient </a:t>
            </a:r>
            <a:endParaRPr lang="en-US" dirty="0"/>
          </a:p>
        </p:txBody>
      </p:sp>
      <p:sp>
        <p:nvSpPr>
          <p:cNvPr id="4" name="TextBox 3">
            <a:extLst>
              <a:ext uri="{FF2B5EF4-FFF2-40B4-BE49-F238E27FC236}">
                <a16:creationId xmlns:a16="http://schemas.microsoft.com/office/drawing/2014/main" id="{20F3CC4C-69BC-FE07-8C38-4A83C732605C}"/>
              </a:ext>
            </a:extLst>
          </p:cNvPr>
          <p:cNvSpPr txBox="1"/>
          <p:nvPr/>
        </p:nvSpPr>
        <p:spPr>
          <a:xfrm>
            <a:off x="4095345" y="1797059"/>
            <a:ext cx="7752942" cy="4524315"/>
          </a:xfrm>
          <a:prstGeom prst="rect">
            <a:avLst/>
          </a:prstGeom>
          <a:gradFill>
            <a:gsLst>
              <a:gs pos="56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lvl="1"/>
            <a:r>
              <a:rPr lang="en-US" sz="3600" b="1" dirty="0">
                <a:hlinkClick r:id="rId2"/>
              </a:rPr>
              <a:t>AA Big Book – Chapter 2 – Page 20</a:t>
            </a:r>
            <a:endParaRPr lang="en-US" sz="3600" b="1" dirty="0"/>
          </a:p>
          <a:p>
            <a:pPr lvl="2"/>
            <a:r>
              <a:rPr lang="en-US" sz="3600" b="1" i="1" u="sng" dirty="0">
                <a:solidFill>
                  <a:schemeClr val="accent1"/>
                </a:solidFill>
              </a:rPr>
              <a:t>“It is the purpose of this book to answer such questions specifically</a:t>
            </a:r>
            <a:r>
              <a:rPr lang="en-US" sz="3600" i="1" dirty="0">
                <a:solidFill>
                  <a:schemeClr val="accent1"/>
                </a:solidFill>
              </a:rPr>
              <a:t>.</a:t>
            </a:r>
            <a:r>
              <a:rPr lang="en-US" sz="3600" i="1" dirty="0"/>
              <a:t>  We shall tell you what we have done. Before going into a detailed discussion, it may be well to summarize some points as we see them.”</a:t>
            </a:r>
          </a:p>
        </p:txBody>
      </p:sp>
      <p:pic>
        <p:nvPicPr>
          <p:cNvPr id="6" name="Picture 5" descr="A close-up of a book&#10;&#10;Description automatically generated">
            <a:extLst>
              <a:ext uri="{FF2B5EF4-FFF2-40B4-BE49-F238E27FC236}">
                <a16:creationId xmlns:a16="http://schemas.microsoft.com/office/drawing/2014/main" id="{04D9CD56-3A5C-2FEB-8D17-2FD56B2DBF33}"/>
              </a:ext>
            </a:extLst>
          </p:cNvPr>
          <p:cNvPicPr>
            <a:picLocks noChangeAspect="1"/>
          </p:cNvPicPr>
          <p:nvPr/>
        </p:nvPicPr>
        <p:blipFill rotWithShape="1">
          <a:blip r:embed="rId3">
            <a:lum/>
          </a:blip>
          <a:srcRect l="51477" t="26197"/>
          <a:stretch/>
        </p:blipFill>
        <p:spPr>
          <a:xfrm>
            <a:off x="236708" y="1797059"/>
            <a:ext cx="4353664" cy="4402774"/>
          </a:xfrm>
          <a:prstGeom prst="rect">
            <a:avLst/>
          </a:prstGeom>
          <a:ln>
            <a:noFill/>
          </a:ln>
          <a:effectLst>
            <a:softEdge rad="112500"/>
          </a:effectLst>
        </p:spPr>
      </p:pic>
    </p:spTree>
    <p:extLst>
      <p:ext uri="{BB962C8B-B14F-4D97-AF65-F5344CB8AC3E}">
        <p14:creationId xmlns:p14="http://schemas.microsoft.com/office/powerpoint/2010/main" val="3308981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3C9740-5920-D935-9F80-9E09E109CF0D}"/>
              </a:ext>
            </a:extLst>
          </p:cNvPr>
          <p:cNvSpPr txBox="1"/>
          <p:nvPr/>
        </p:nvSpPr>
        <p:spPr>
          <a:xfrm>
            <a:off x="497083" y="1563039"/>
            <a:ext cx="11293813" cy="4154984"/>
          </a:xfrm>
          <a:prstGeom prst="rect">
            <a:avLst/>
          </a:prstGeom>
          <a:gradFill>
            <a:gsLst>
              <a:gs pos="18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lvl="1"/>
            <a:r>
              <a:rPr lang="en-US" sz="2400" b="1" dirty="0">
                <a:hlinkClick r:id="rId3"/>
              </a:rPr>
              <a:t>AA Big Book – Chapter 2 – Page 20</a:t>
            </a:r>
            <a:endParaRPr lang="en-US" sz="2400" b="1" dirty="0"/>
          </a:p>
          <a:p>
            <a:pPr lvl="2"/>
            <a:r>
              <a:rPr lang="en-US" sz="2400" i="1" dirty="0"/>
              <a:t>“How many times people have said to us: “I can take it or leave it alone. Why can’t he?” </a:t>
            </a:r>
            <a:r>
              <a:rPr lang="en-US" sz="2400" b="1" i="1" dirty="0"/>
              <a:t>“Why don’t you drink like a gentleman or quit?” </a:t>
            </a:r>
            <a:r>
              <a:rPr lang="en-US" sz="2400" i="1" dirty="0"/>
              <a:t>“That fellow can’t handle his liquor.” “Why don’t you try beer and wine?” “Lay off the hard stuff.” “His will power must be weak.” “He could stop if he wanted to.” “She’s such a sweet girl; I should think he’d stop for her sake.” “</a:t>
            </a:r>
            <a:r>
              <a:rPr lang="en-US" sz="2400" b="1" i="1" dirty="0"/>
              <a:t>The doctor told him that if he ever drank again it would kill him, but there he is all lit up again.”</a:t>
            </a:r>
            <a:r>
              <a:rPr lang="en-US" sz="2400" i="1" dirty="0"/>
              <a:t> </a:t>
            </a:r>
          </a:p>
          <a:p>
            <a:pPr lvl="2"/>
            <a:endParaRPr lang="en-US" sz="2400" i="1" dirty="0"/>
          </a:p>
          <a:p>
            <a:pPr lvl="2"/>
            <a:r>
              <a:rPr lang="en-US" sz="2400" i="1" dirty="0"/>
              <a:t>Now these are commonplace observations on drinkers which we hear all the time. Back of them is a world of ignorance and misunderstanding. We see that these expressions refer to people whose reactions are very different from ours.”</a:t>
            </a:r>
          </a:p>
        </p:txBody>
      </p:sp>
      <p:sp>
        <p:nvSpPr>
          <p:cNvPr id="4" name="Title 1">
            <a:extLst>
              <a:ext uri="{FF2B5EF4-FFF2-40B4-BE49-F238E27FC236}">
                <a16:creationId xmlns:a16="http://schemas.microsoft.com/office/drawing/2014/main" id="{EC32DC2F-51F9-A8DA-FD56-06F8B58C84BE}"/>
              </a:ext>
            </a:extLst>
          </p:cNvPr>
          <p:cNvSpPr txBox="1">
            <a:spLocks/>
          </p:cNvSpPr>
          <p:nvPr/>
        </p:nvSpPr>
        <p:spPr>
          <a:xfrm>
            <a:off x="1156618" y="265602"/>
            <a:ext cx="9875520" cy="13563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3"/>
              </a:rPr>
              <a:t>There Is </a:t>
            </a:r>
            <a:r>
              <a:rPr lang="en-US" b="1" u="sng" dirty="0">
                <a:hlinkClick r:id="rId3"/>
              </a:rPr>
              <a:t>A</a:t>
            </a:r>
            <a:r>
              <a:rPr lang="en-US" b="1" dirty="0">
                <a:hlinkClick r:id="rId3"/>
              </a:rPr>
              <a:t> Solution</a:t>
            </a:r>
            <a:br>
              <a:rPr lang="en-US" b="1" dirty="0"/>
            </a:br>
            <a:r>
              <a:rPr lang="en-US" b="1" dirty="0"/>
              <a:t>Why Fellowship Alone is NOT Sufficient </a:t>
            </a:r>
            <a:endParaRPr lang="en-US" dirty="0"/>
          </a:p>
        </p:txBody>
      </p:sp>
      <p:sp>
        <p:nvSpPr>
          <p:cNvPr id="5" name="TextBox 4">
            <a:extLst>
              <a:ext uri="{FF2B5EF4-FFF2-40B4-BE49-F238E27FC236}">
                <a16:creationId xmlns:a16="http://schemas.microsoft.com/office/drawing/2014/main" id="{22038F3A-5868-4F23-0764-9E4F78EDC068}"/>
              </a:ext>
            </a:extLst>
          </p:cNvPr>
          <p:cNvSpPr txBox="1"/>
          <p:nvPr/>
        </p:nvSpPr>
        <p:spPr>
          <a:xfrm>
            <a:off x="497083" y="5718023"/>
            <a:ext cx="11293813" cy="923330"/>
          </a:xfrm>
          <a:prstGeom prst="rect">
            <a:avLst/>
          </a:prstGeom>
          <a:noFill/>
        </p:spPr>
        <p:txBody>
          <a:bodyPr wrap="square">
            <a:spAutoFit/>
          </a:bodyPr>
          <a:lstStyle/>
          <a:p>
            <a:r>
              <a:rPr lang="en-US" b="1" dirty="0">
                <a:highlight>
                  <a:srgbClr val="00FFFF"/>
                </a:highlight>
              </a:rPr>
              <a:t>Moderator:  Please post the following questions in chat: </a:t>
            </a:r>
          </a:p>
          <a:p>
            <a:pPr lvl="1"/>
            <a:r>
              <a:rPr lang="en-US" b="1" dirty="0">
                <a:solidFill>
                  <a:schemeClr val="accent1"/>
                </a:solidFill>
              </a:rPr>
              <a:t>Are you convinced that fellowship alone is not sufficient for your recovery? What are some of the commonplace observations people have had about your disease?</a:t>
            </a:r>
          </a:p>
        </p:txBody>
      </p:sp>
    </p:spTree>
    <p:extLst>
      <p:ext uri="{BB962C8B-B14F-4D97-AF65-F5344CB8AC3E}">
        <p14:creationId xmlns:p14="http://schemas.microsoft.com/office/powerpoint/2010/main" val="2887016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2B2B-1021-8101-58FB-07059676B8B3}"/>
              </a:ext>
            </a:extLst>
          </p:cNvPr>
          <p:cNvSpPr txBox="1">
            <a:spLocks/>
          </p:cNvSpPr>
          <p:nvPr/>
        </p:nvSpPr>
        <p:spPr>
          <a:xfrm>
            <a:off x="1156618" y="265602"/>
            <a:ext cx="9875520" cy="13563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4"/>
              </a:rPr>
              <a:t>There Is </a:t>
            </a:r>
            <a:r>
              <a:rPr lang="en-US" b="1" u="sng" dirty="0">
                <a:hlinkClick r:id="rId4"/>
              </a:rPr>
              <a:t>A</a:t>
            </a:r>
            <a:r>
              <a:rPr lang="en-US" b="1" dirty="0">
                <a:hlinkClick r:id="rId4"/>
              </a:rPr>
              <a:t> Solution</a:t>
            </a:r>
            <a:br>
              <a:rPr lang="en-US" b="1" dirty="0"/>
            </a:br>
            <a:r>
              <a:rPr lang="en-US" b="1" dirty="0"/>
              <a:t>Types of Drinkers – Moderate Drinker</a:t>
            </a:r>
            <a:endParaRPr lang="en-US" dirty="0"/>
          </a:p>
        </p:txBody>
      </p:sp>
      <p:sp>
        <p:nvSpPr>
          <p:cNvPr id="4" name="TextBox 3">
            <a:extLst>
              <a:ext uri="{FF2B5EF4-FFF2-40B4-BE49-F238E27FC236}">
                <a16:creationId xmlns:a16="http://schemas.microsoft.com/office/drawing/2014/main" id="{A8DD2589-6F35-4B89-5442-F8835DF60AD1}"/>
              </a:ext>
            </a:extLst>
          </p:cNvPr>
          <p:cNvSpPr txBox="1"/>
          <p:nvPr/>
        </p:nvSpPr>
        <p:spPr>
          <a:xfrm>
            <a:off x="661480" y="1905506"/>
            <a:ext cx="6284069" cy="3539430"/>
          </a:xfrm>
          <a:prstGeom prst="rect">
            <a:avLst/>
          </a:prstGeom>
          <a:gradFill>
            <a:gsLst>
              <a:gs pos="18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3200" b="1" dirty="0">
                <a:hlinkClick r:id="rId4"/>
              </a:rPr>
              <a:t>AA Big Book – Chapter 2 – Page 20</a:t>
            </a:r>
            <a:endParaRPr lang="en-US" sz="3200" b="1" dirty="0"/>
          </a:p>
          <a:p>
            <a:pPr lvl="1"/>
            <a:r>
              <a:rPr lang="en-US" sz="3200" dirty="0"/>
              <a:t>“</a:t>
            </a:r>
            <a:r>
              <a:rPr lang="en-US" sz="3200" b="1" dirty="0">
                <a:solidFill>
                  <a:schemeClr val="accent1"/>
                </a:solidFill>
              </a:rPr>
              <a:t>Moderate drinkers</a:t>
            </a:r>
            <a:r>
              <a:rPr lang="en-US" sz="3200" dirty="0"/>
              <a:t> have little trouble in giving up liquor entirely if they have good reason for it. </a:t>
            </a:r>
            <a:r>
              <a:rPr lang="en-US" sz="3200" b="1" dirty="0">
                <a:solidFill>
                  <a:schemeClr val="accent1"/>
                </a:solidFill>
              </a:rPr>
              <a:t>They can take it or leave it alone.</a:t>
            </a:r>
            <a:r>
              <a:rPr lang="en-US" sz="3200" dirty="0"/>
              <a:t>”</a:t>
            </a:r>
          </a:p>
          <a:p>
            <a:endParaRPr lang="en-US" sz="3200" dirty="0"/>
          </a:p>
        </p:txBody>
      </p:sp>
      <p:pic>
        <p:nvPicPr>
          <p:cNvPr id="6" name="Picture 5" descr="A person in a yellow sweatshirt&#10;&#10;Description automatically generated">
            <a:extLst>
              <a:ext uri="{FF2B5EF4-FFF2-40B4-BE49-F238E27FC236}">
                <a16:creationId xmlns:a16="http://schemas.microsoft.com/office/drawing/2014/main" id="{B554E398-3BA0-57ED-AF2E-0801E76559E9}"/>
              </a:ext>
            </a:extLst>
          </p:cNvPr>
          <p:cNvPicPr>
            <a:picLocks noChangeAspect="1"/>
          </p:cNvPicPr>
          <p:nvPr/>
        </p:nvPicPr>
        <p:blipFill>
          <a:blip r:embed="rId5">
            <a:lum/>
          </a:blip>
          <a:stretch>
            <a:fillRect/>
          </a:stretch>
        </p:blipFill>
        <p:spPr>
          <a:xfrm>
            <a:off x="6921094" y="1666571"/>
            <a:ext cx="4995158" cy="3819829"/>
          </a:xfrm>
          <a:prstGeom prst="rect">
            <a:avLst/>
          </a:prstGeom>
          <a:ln>
            <a:noFill/>
          </a:ln>
          <a:effectLst>
            <a:softEdge rad="112500"/>
          </a:effectLst>
        </p:spPr>
      </p:pic>
      <p:pic>
        <p:nvPicPr>
          <p:cNvPr id="8" name="Picture 7" descr="A person drinking from a small glass&#10;&#10;Description automatically generated">
            <a:extLst>
              <a:ext uri="{FF2B5EF4-FFF2-40B4-BE49-F238E27FC236}">
                <a16:creationId xmlns:a16="http://schemas.microsoft.com/office/drawing/2014/main" id="{D5F42F34-6C13-4BFA-F747-3292709F3912}"/>
              </a:ext>
            </a:extLst>
          </p:cNvPr>
          <p:cNvPicPr>
            <a:picLocks noChangeAspect="1"/>
          </p:cNvPicPr>
          <p:nvPr/>
        </p:nvPicPr>
        <p:blipFill>
          <a:blip r:embed="rId6">
            <a:lum/>
          </a:blip>
          <a:stretch>
            <a:fillRect/>
          </a:stretch>
        </p:blipFill>
        <p:spPr>
          <a:xfrm>
            <a:off x="661480" y="4300961"/>
            <a:ext cx="3556317" cy="2370878"/>
          </a:xfrm>
          <a:prstGeom prst="rect">
            <a:avLst/>
          </a:prstGeom>
          <a:ln>
            <a:noFill/>
          </a:ln>
          <a:effectLst>
            <a:softEdge rad="112500"/>
          </a:effectLst>
        </p:spPr>
      </p:pic>
      <p:pic>
        <p:nvPicPr>
          <p:cNvPr id="9" name="W4-06 Moderate Drinker">
            <a:hlinkClick r:id="" action="ppaction://media"/>
            <a:extLst>
              <a:ext uri="{FF2B5EF4-FFF2-40B4-BE49-F238E27FC236}">
                <a16:creationId xmlns:a16="http://schemas.microsoft.com/office/drawing/2014/main" id="{74AEFAF2-A347-5C51-0D37-3F42653C6D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30523" y="5531009"/>
            <a:ext cx="487363" cy="487363"/>
          </a:xfrm>
          <a:prstGeom prst="rect">
            <a:avLst/>
          </a:prstGeom>
        </p:spPr>
      </p:pic>
    </p:spTree>
    <p:extLst>
      <p:ext uri="{BB962C8B-B14F-4D97-AF65-F5344CB8AC3E}">
        <p14:creationId xmlns:p14="http://schemas.microsoft.com/office/powerpoint/2010/main" val="165594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1F8289-BC77-E583-8CDC-0875C48A6E0F}"/>
              </a:ext>
            </a:extLst>
          </p:cNvPr>
          <p:cNvSpPr txBox="1"/>
          <p:nvPr/>
        </p:nvSpPr>
        <p:spPr>
          <a:xfrm>
            <a:off x="5155660" y="1488330"/>
            <a:ext cx="6449437" cy="2862322"/>
          </a:xfrm>
          <a:prstGeom prst="rect">
            <a:avLst/>
          </a:prstGeom>
          <a:noFill/>
        </p:spPr>
        <p:txBody>
          <a:bodyPr wrap="square">
            <a:spAutoFit/>
          </a:bodyPr>
          <a:lstStyle/>
          <a:p>
            <a:r>
              <a:rPr lang="en-US" sz="2000" b="1" dirty="0">
                <a:hlinkClick r:id="rId2"/>
              </a:rPr>
              <a:t>AA Big Book – Chapter 2 – Page 20 &amp; 21</a:t>
            </a:r>
            <a:endParaRPr lang="en-US" sz="2000" b="1" dirty="0"/>
          </a:p>
          <a:p>
            <a:pPr lvl="1"/>
            <a:r>
              <a:rPr lang="en-US" sz="2000" i="1" dirty="0"/>
              <a:t>“Then we have a certain type of </a:t>
            </a:r>
            <a:r>
              <a:rPr lang="en-US" sz="2000" b="1" i="1" dirty="0">
                <a:solidFill>
                  <a:schemeClr val="accent1"/>
                </a:solidFill>
              </a:rPr>
              <a:t>hard drinker</a:t>
            </a:r>
            <a:r>
              <a:rPr lang="en-US" sz="2000" b="1" i="1" dirty="0"/>
              <a:t>. </a:t>
            </a:r>
            <a:r>
              <a:rPr lang="en-US" sz="2000" i="1" dirty="0"/>
              <a:t>He may have the habit badly enough to gradually </a:t>
            </a:r>
            <a:r>
              <a:rPr lang="en-US" sz="2000" b="1" i="1" dirty="0">
                <a:solidFill>
                  <a:schemeClr val="accent1"/>
                </a:solidFill>
              </a:rPr>
              <a:t>impair him physically and mentally</a:t>
            </a:r>
            <a:r>
              <a:rPr lang="en-US" sz="2000" i="1" dirty="0"/>
              <a:t>. It may cause him to die a few years before his time. </a:t>
            </a:r>
            <a:r>
              <a:rPr lang="en-US" sz="2000" b="1" i="1" dirty="0">
                <a:solidFill>
                  <a:schemeClr val="accent1"/>
                </a:solidFill>
              </a:rPr>
              <a:t>If a sufficiently strong reason</a:t>
            </a:r>
            <a:r>
              <a:rPr lang="en-US" sz="2000" i="1" dirty="0"/>
              <a:t>—ill health, falling in love, change of environment, or the warning of a doctor—becomes operative, </a:t>
            </a:r>
            <a:r>
              <a:rPr lang="en-US" sz="2000" b="1" i="1" dirty="0">
                <a:solidFill>
                  <a:schemeClr val="accent1"/>
                </a:solidFill>
              </a:rPr>
              <a:t>this man can also </a:t>
            </a:r>
            <a:r>
              <a:rPr lang="en-US" sz="2000" b="1" i="1" u="sng" dirty="0">
                <a:solidFill>
                  <a:schemeClr val="accent1"/>
                </a:solidFill>
              </a:rPr>
              <a:t>stop or moderate</a:t>
            </a:r>
            <a:r>
              <a:rPr lang="en-US" sz="2000" i="1" dirty="0"/>
              <a:t>, although he may find it difficult and troublesome and may even need medical attention.”</a:t>
            </a:r>
          </a:p>
        </p:txBody>
      </p:sp>
      <p:sp>
        <p:nvSpPr>
          <p:cNvPr id="4" name="Title 1">
            <a:extLst>
              <a:ext uri="{FF2B5EF4-FFF2-40B4-BE49-F238E27FC236}">
                <a16:creationId xmlns:a16="http://schemas.microsoft.com/office/drawing/2014/main" id="{48D7BF73-1098-E17B-EC1B-71F750AB072B}"/>
              </a:ext>
            </a:extLst>
          </p:cNvPr>
          <p:cNvSpPr txBox="1">
            <a:spLocks/>
          </p:cNvSpPr>
          <p:nvPr/>
        </p:nvSpPr>
        <p:spPr>
          <a:xfrm>
            <a:off x="1156618" y="265602"/>
            <a:ext cx="9875520" cy="13563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2"/>
              </a:rPr>
              <a:t>There Is </a:t>
            </a:r>
            <a:r>
              <a:rPr lang="en-US" b="1" u="sng" dirty="0">
                <a:hlinkClick r:id="rId2"/>
              </a:rPr>
              <a:t>A</a:t>
            </a:r>
            <a:r>
              <a:rPr lang="en-US" b="1" dirty="0">
                <a:hlinkClick r:id="rId2"/>
              </a:rPr>
              <a:t> Solution</a:t>
            </a:r>
            <a:br>
              <a:rPr lang="en-US" b="1" dirty="0"/>
            </a:br>
            <a:r>
              <a:rPr lang="en-US" b="1" dirty="0"/>
              <a:t>Types of Drinkers – Hard/Heavy Drinker</a:t>
            </a:r>
            <a:endParaRPr lang="en-US" dirty="0"/>
          </a:p>
        </p:txBody>
      </p:sp>
      <p:pic>
        <p:nvPicPr>
          <p:cNvPr id="6" name="Picture 5" descr="A cartoon of a person with glasses&#10;&#10;Description automatically generated">
            <a:extLst>
              <a:ext uri="{FF2B5EF4-FFF2-40B4-BE49-F238E27FC236}">
                <a16:creationId xmlns:a16="http://schemas.microsoft.com/office/drawing/2014/main" id="{8CB0D5E3-E096-8FF5-D5BB-8C4A624FCDB5}"/>
              </a:ext>
            </a:extLst>
          </p:cNvPr>
          <p:cNvPicPr>
            <a:picLocks noChangeAspect="1"/>
          </p:cNvPicPr>
          <p:nvPr/>
        </p:nvPicPr>
        <p:blipFill>
          <a:blip r:embed="rId3">
            <a:lum/>
          </a:blip>
          <a:stretch>
            <a:fillRect/>
          </a:stretch>
        </p:blipFill>
        <p:spPr>
          <a:xfrm>
            <a:off x="7968445" y="4256544"/>
            <a:ext cx="3467100" cy="2228850"/>
          </a:xfrm>
          <a:prstGeom prst="rect">
            <a:avLst/>
          </a:prstGeom>
          <a:ln>
            <a:noFill/>
          </a:ln>
          <a:effectLst>
            <a:softEdge rad="112500"/>
          </a:effectLst>
        </p:spPr>
      </p:pic>
      <p:pic>
        <p:nvPicPr>
          <p:cNvPr id="8" name="Picture 7" descr="A person lying on the floor with a bottle of wine&#10;&#10;Description automatically generated">
            <a:extLst>
              <a:ext uri="{FF2B5EF4-FFF2-40B4-BE49-F238E27FC236}">
                <a16:creationId xmlns:a16="http://schemas.microsoft.com/office/drawing/2014/main" id="{991B2D72-5BEA-56A7-8F14-0D780CDC8A44}"/>
              </a:ext>
            </a:extLst>
          </p:cNvPr>
          <p:cNvPicPr>
            <a:picLocks noChangeAspect="1"/>
          </p:cNvPicPr>
          <p:nvPr/>
        </p:nvPicPr>
        <p:blipFill>
          <a:blip r:embed="rId4">
            <a:lum/>
          </a:blip>
          <a:stretch>
            <a:fillRect/>
          </a:stretch>
        </p:blipFill>
        <p:spPr>
          <a:xfrm>
            <a:off x="415393" y="1621961"/>
            <a:ext cx="4343420" cy="2599387"/>
          </a:xfrm>
          <a:prstGeom prst="rect">
            <a:avLst/>
          </a:prstGeom>
          <a:ln>
            <a:noFill/>
          </a:ln>
          <a:effectLst>
            <a:softEdge rad="112500"/>
          </a:effectLst>
        </p:spPr>
      </p:pic>
      <p:sp>
        <p:nvSpPr>
          <p:cNvPr id="10" name="TextBox 9">
            <a:extLst>
              <a:ext uri="{FF2B5EF4-FFF2-40B4-BE49-F238E27FC236}">
                <a16:creationId xmlns:a16="http://schemas.microsoft.com/office/drawing/2014/main" id="{AB81E4D2-1F85-A006-25E9-6FFA0BF16F7B}"/>
              </a:ext>
            </a:extLst>
          </p:cNvPr>
          <p:cNvSpPr txBox="1"/>
          <p:nvPr/>
        </p:nvSpPr>
        <p:spPr>
          <a:xfrm>
            <a:off x="415393" y="4423291"/>
            <a:ext cx="7156205" cy="2062103"/>
          </a:xfrm>
          <a:prstGeom prst="rect">
            <a:avLst/>
          </a:prstGeom>
          <a:gradFill>
            <a:gsLst>
              <a:gs pos="18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1600" b="1" dirty="0"/>
              <a:t>“They drink like we alcoholics drink, but they are not alcoholic. </a:t>
            </a:r>
          </a:p>
          <a:p>
            <a:endParaRPr lang="en-US" sz="1600" dirty="0"/>
          </a:p>
          <a:p>
            <a:r>
              <a:rPr lang="en-US" sz="1600" dirty="0"/>
              <a:t>If a good enough reason presents itself to them, they’ll do one of two things. They may learn to moderate their drinking; they do not have the physical allergy. They may quit drinking entirely and stay quit; they do not have the obsession of the mind. </a:t>
            </a:r>
          </a:p>
          <a:p>
            <a:endParaRPr lang="en-US" sz="1600" dirty="0"/>
          </a:p>
          <a:p>
            <a:r>
              <a:rPr lang="en-US" sz="1600" b="1" dirty="0"/>
              <a:t>They drink like us, but they’re not alcoholic.</a:t>
            </a:r>
          </a:p>
        </p:txBody>
      </p:sp>
    </p:spTree>
    <p:extLst>
      <p:ext uri="{BB962C8B-B14F-4D97-AF65-F5344CB8AC3E}">
        <p14:creationId xmlns:p14="http://schemas.microsoft.com/office/powerpoint/2010/main" val="3082846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1">
            <a:extLst>
              <a:ext uri="{FF2B5EF4-FFF2-40B4-BE49-F238E27FC236}">
                <a16:creationId xmlns:a16="http://schemas.microsoft.com/office/drawing/2014/main" id="{F3F852F7-1A73-EC29-A9D8-AFA9FD8C6410}"/>
              </a:ext>
            </a:extLst>
          </p:cNvPr>
          <p:cNvSpPr txBox="1">
            <a:spLocks/>
          </p:cNvSpPr>
          <p:nvPr/>
        </p:nvSpPr>
        <p:spPr>
          <a:xfrm>
            <a:off x="2192277" y="168126"/>
            <a:ext cx="7802365" cy="11022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sz="3100" b="1" dirty="0"/>
              <a:t>Chapter 2 – </a:t>
            </a:r>
            <a:r>
              <a:rPr lang="en-US" sz="3100" b="1" dirty="0">
                <a:hlinkClick r:id="rId5"/>
              </a:rPr>
              <a:t>There Is </a:t>
            </a:r>
            <a:r>
              <a:rPr lang="en-US" sz="3100" b="1" u="sng" dirty="0">
                <a:hlinkClick r:id="rId5"/>
              </a:rPr>
              <a:t>A</a:t>
            </a:r>
            <a:r>
              <a:rPr lang="en-US" sz="3100" b="1" dirty="0">
                <a:hlinkClick r:id="rId5"/>
              </a:rPr>
              <a:t> Solution</a:t>
            </a:r>
            <a:br>
              <a:rPr lang="en-US" sz="3100" b="1" dirty="0"/>
            </a:br>
            <a:r>
              <a:rPr lang="en-US" sz="3100" b="1" dirty="0"/>
              <a:t>Types of Drinkers – The Real Alcoholic</a:t>
            </a:r>
            <a:endParaRPr lang="en-US" sz="3100" dirty="0"/>
          </a:p>
        </p:txBody>
      </p:sp>
      <p:sp>
        <p:nvSpPr>
          <p:cNvPr id="3" name="TextBox 2">
            <a:extLst>
              <a:ext uri="{FF2B5EF4-FFF2-40B4-BE49-F238E27FC236}">
                <a16:creationId xmlns:a16="http://schemas.microsoft.com/office/drawing/2014/main" id="{2A697839-97E7-2C82-2D7F-D67DCF5967F1}"/>
              </a:ext>
            </a:extLst>
          </p:cNvPr>
          <p:cNvSpPr txBox="1"/>
          <p:nvPr/>
        </p:nvSpPr>
        <p:spPr>
          <a:xfrm>
            <a:off x="326227" y="1480225"/>
            <a:ext cx="6401825" cy="5133935"/>
          </a:xfrm>
          <a:prstGeom prst="rect">
            <a:avLst/>
          </a:prstGeom>
          <a:gradFill>
            <a:gsLst>
              <a:gs pos="14000">
                <a:schemeClr val="accent1">
                  <a:lumMod val="5000"/>
                  <a:lumOff val="95000"/>
                </a:schemeClr>
              </a:gs>
              <a:gs pos="74000">
                <a:schemeClr val="accent1">
                  <a:lumMod val="45000"/>
                  <a:lumOff val="55000"/>
                </a:schemeClr>
              </a:gs>
              <a:gs pos="22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p>
            <a:pPr defTabSz="914400">
              <a:lnSpc>
                <a:spcPct val="90000"/>
              </a:lnSpc>
              <a:spcAft>
                <a:spcPts val="600"/>
              </a:spcAft>
              <a:buClr>
                <a:schemeClr val="accent1"/>
              </a:buClr>
              <a:buSzPct val="80000"/>
            </a:pPr>
            <a:r>
              <a:rPr lang="en-US" sz="2400" b="1" dirty="0">
                <a:hlinkClick r:id="rId5"/>
              </a:rPr>
              <a:t>AA Big Book – Chapter 2 – Page 20 &amp; 21</a:t>
            </a:r>
            <a:endParaRPr lang="en-US" sz="2400" b="1" dirty="0"/>
          </a:p>
          <a:p>
            <a:pPr defTabSz="914400">
              <a:lnSpc>
                <a:spcPct val="90000"/>
              </a:lnSpc>
              <a:spcAft>
                <a:spcPts val="600"/>
              </a:spcAft>
              <a:buClr>
                <a:schemeClr val="accent1"/>
              </a:buClr>
              <a:buSzPct val="80000"/>
            </a:pPr>
            <a:r>
              <a:rPr lang="en-US" sz="2400" b="1" i="1" dirty="0"/>
              <a:t>“But what about the</a:t>
            </a:r>
            <a:r>
              <a:rPr lang="en-US" sz="2400" i="1" dirty="0"/>
              <a:t> </a:t>
            </a:r>
            <a:r>
              <a:rPr lang="en-US" sz="2400" b="1" i="1" u="sng" dirty="0"/>
              <a:t>real alcoholic</a:t>
            </a:r>
            <a:r>
              <a:rPr lang="en-US" sz="2400" i="1" dirty="0"/>
              <a:t>? </a:t>
            </a:r>
            <a:r>
              <a:rPr lang="en-US" sz="2400" b="1" i="1" dirty="0"/>
              <a:t>He may start off as a moderate drinker; he may or may not become a continuous hard drinker; but at some stage of his drinking career he begins to lose all control </a:t>
            </a:r>
            <a:r>
              <a:rPr lang="en-US" sz="2400" i="1" dirty="0"/>
              <a:t>of his liquor consumption, once he starts to drink. </a:t>
            </a:r>
          </a:p>
          <a:p>
            <a:pPr defTabSz="914400">
              <a:lnSpc>
                <a:spcPct val="90000"/>
              </a:lnSpc>
              <a:spcAft>
                <a:spcPts val="600"/>
              </a:spcAft>
              <a:buClr>
                <a:schemeClr val="accent1"/>
              </a:buClr>
              <a:buSzPct val="80000"/>
            </a:pPr>
            <a:r>
              <a:rPr lang="en-US" sz="2400" i="1" dirty="0"/>
              <a:t>Here is a fellow who has been puzzling you, especially in his lack of control. He does absurd, incredible, tragic things while drinking. He is a real Dr. Jekyll and Mr. Hyde. </a:t>
            </a:r>
            <a:r>
              <a:rPr lang="en-US" sz="2400" b="1" i="1" dirty="0"/>
              <a:t>He is seldom mildly intoxicated. He is always more or less insanely drunk.</a:t>
            </a:r>
            <a:r>
              <a:rPr lang="en-US" sz="2400" i="1" dirty="0"/>
              <a:t> His disposition while drinking resembles his normal nature but little.”</a:t>
            </a:r>
          </a:p>
        </p:txBody>
      </p:sp>
      <p:pic>
        <p:nvPicPr>
          <p:cNvPr id="6" name="Picture 5" descr="A person eating and drinking&#10;&#10;Description automatically generated with medium confidence">
            <a:extLst>
              <a:ext uri="{FF2B5EF4-FFF2-40B4-BE49-F238E27FC236}">
                <a16:creationId xmlns:a16="http://schemas.microsoft.com/office/drawing/2014/main" id="{0BE94E5F-8040-CCE3-7586-069BBF84CFFD}"/>
              </a:ext>
            </a:extLst>
          </p:cNvPr>
          <p:cNvPicPr>
            <a:picLocks noChangeAspect="1"/>
          </p:cNvPicPr>
          <p:nvPr/>
        </p:nvPicPr>
        <p:blipFill>
          <a:blip r:embed="rId6">
            <a:lum/>
          </a:blip>
          <a:stretch>
            <a:fillRect/>
          </a:stretch>
        </p:blipFill>
        <p:spPr>
          <a:xfrm>
            <a:off x="6823139" y="2037719"/>
            <a:ext cx="4916142" cy="4018945"/>
          </a:xfrm>
          <a:prstGeom prst="rect">
            <a:avLst/>
          </a:prstGeom>
          <a:noFill/>
          <a:ln>
            <a:noFill/>
          </a:ln>
          <a:effectLst>
            <a:softEdge rad="112500"/>
          </a:effectLst>
        </p:spPr>
      </p:pic>
      <p:pic>
        <p:nvPicPr>
          <p:cNvPr id="10" name="W4-07 The Real Alcoholic">
            <a:hlinkClick r:id="" action="ppaction://media"/>
            <a:extLst>
              <a:ext uri="{FF2B5EF4-FFF2-40B4-BE49-F238E27FC236}">
                <a16:creationId xmlns:a16="http://schemas.microsoft.com/office/drawing/2014/main" id="{FC26826B-D90B-86B2-EA68-C8F4E8E8F1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31529" y="1099060"/>
            <a:ext cx="487363" cy="487363"/>
          </a:xfrm>
          <a:prstGeom prst="rect">
            <a:avLst/>
          </a:prstGeom>
        </p:spPr>
      </p:pic>
    </p:spTree>
    <p:extLst>
      <p:ext uri="{BB962C8B-B14F-4D97-AF65-F5344CB8AC3E}">
        <p14:creationId xmlns:p14="http://schemas.microsoft.com/office/powerpoint/2010/main" val="37586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221CDE-5758-4F8A-8E5E-597B1D5AC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itle 1">
            <a:extLst>
              <a:ext uri="{FF2B5EF4-FFF2-40B4-BE49-F238E27FC236}">
                <a16:creationId xmlns:a16="http://schemas.microsoft.com/office/drawing/2014/main" id="{0D4CA916-61A4-9735-7CA0-E31E31EEB40C}"/>
              </a:ext>
            </a:extLst>
          </p:cNvPr>
          <p:cNvSpPr txBox="1">
            <a:spLocks/>
          </p:cNvSpPr>
          <p:nvPr/>
        </p:nvSpPr>
        <p:spPr>
          <a:xfrm>
            <a:off x="4566445" y="137327"/>
            <a:ext cx="669306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spcAft>
                <a:spcPts val="600"/>
              </a:spcAft>
            </a:pPr>
            <a:r>
              <a:rPr lang="en-US" sz="3100" b="1" dirty="0"/>
              <a:t>Chapter 2 – </a:t>
            </a:r>
            <a:r>
              <a:rPr lang="en-US" sz="3100" b="1" dirty="0">
                <a:hlinkClick r:id="rId2"/>
              </a:rPr>
              <a:t>There Is </a:t>
            </a:r>
            <a:r>
              <a:rPr lang="en-US" sz="3100" b="1" u="sng" dirty="0">
                <a:hlinkClick r:id="rId2"/>
              </a:rPr>
              <a:t>A</a:t>
            </a:r>
            <a:r>
              <a:rPr lang="en-US" sz="3100" b="1" dirty="0">
                <a:hlinkClick r:id="rId2"/>
              </a:rPr>
              <a:t> Solution</a:t>
            </a:r>
            <a:br>
              <a:rPr lang="en-US" sz="3100" b="1" dirty="0"/>
            </a:br>
            <a:r>
              <a:rPr lang="en-US" sz="3100" b="1" dirty="0"/>
              <a:t>Types of Drinkers – The Real Alcoholic</a:t>
            </a:r>
            <a:endParaRPr lang="en-US" sz="3100" dirty="0"/>
          </a:p>
        </p:txBody>
      </p:sp>
      <p:pic>
        <p:nvPicPr>
          <p:cNvPr id="9" name="Picture 8" descr="A person eating a turkey&#10;&#10;Description automatically generated">
            <a:extLst>
              <a:ext uri="{FF2B5EF4-FFF2-40B4-BE49-F238E27FC236}">
                <a16:creationId xmlns:a16="http://schemas.microsoft.com/office/drawing/2014/main" id="{F5F52A6E-F7CB-D51E-D097-0B53745AD1B2}"/>
              </a:ext>
            </a:extLst>
          </p:cNvPr>
          <p:cNvPicPr>
            <a:picLocks noChangeAspect="1"/>
          </p:cNvPicPr>
          <p:nvPr/>
        </p:nvPicPr>
        <p:blipFill>
          <a:blip r:embed="rId3">
            <a:lum/>
          </a:blip>
          <a:srcRect r="3" b="3307"/>
          <a:stretch/>
        </p:blipFill>
        <p:spPr>
          <a:xfrm>
            <a:off x="310885" y="1493687"/>
            <a:ext cx="4419113" cy="3967888"/>
          </a:xfrm>
          <a:prstGeom prst="rect">
            <a:avLst/>
          </a:prstGeom>
          <a:ln>
            <a:noFill/>
          </a:ln>
          <a:effectLst>
            <a:softEdge rad="112500"/>
          </a:effectLst>
        </p:spPr>
      </p:pic>
      <p:sp>
        <p:nvSpPr>
          <p:cNvPr id="3" name="TextBox 2">
            <a:extLst>
              <a:ext uri="{FF2B5EF4-FFF2-40B4-BE49-F238E27FC236}">
                <a16:creationId xmlns:a16="http://schemas.microsoft.com/office/drawing/2014/main" id="{C97DF3CF-2F81-8200-205B-7F0D0D7BC7D4}"/>
              </a:ext>
            </a:extLst>
          </p:cNvPr>
          <p:cNvSpPr txBox="1"/>
          <p:nvPr/>
        </p:nvSpPr>
        <p:spPr>
          <a:xfrm>
            <a:off x="4566446" y="1796142"/>
            <a:ext cx="7190125" cy="4818017"/>
          </a:xfrm>
          <a:prstGeom prst="rect">
            <a:avLst/>
          </a:prstGeom>
        </p:spPr>
        <p:txBody>
          <a:bodyPr vert="horz" lIns="91440" tIns="45720" rIns="91440" bIns="45720" rtlCol="0">
            <a:noAutofit/>
          </a:bodyPr>
          <a:lstStyle/>
          <a:p>
            <a:pPr defTabSz="914400">
              <a:lnSpc>
                <a:spcPct val="90000"/>
              </a:lnSpc>
              <a:spcAft>
                <a:spcPts val="600"/>
              </a:spcAft>
              <a:buClr>
                <a:schemeClr val="accent1"/>
              </a:buClr>
              <a:buSzPct val="80000"/>
            </a:pPr>
            <a:r>
              <a:rPr lang="en-US" sz="2800" b="1" dirty="0">
                <a:solidFill>
                  <a:schemeClr val="accent1"/>
                </a:solidFill>
                <a:hlinkClick r:id="rId2"/>
              </a:rPr>
              <a:t>AA Big Book – Chapter 2 – Page 21</a:t>
            </a:r>
            <a:endParaRPr lang="en-US" sz="2800" b="1" dirty="0">
              <a:solidFill>
                <a:schemeClr val="accent1"/>
              </a:solidFill>
            </a:endParaRPr>
          </a:p>
          <a:p>
            <a:pPr marL="274320" lvl="1" defTabSz="914400">
              <a:lnSpc>
                <a:spcPct val="90000"/>
              </a:lnSpc>
              <a:spcAft>
                <a:spcPts val="600"/>
              </a:spcAft>
              <a:buClr>
                <a:schemeClr val="accent1"/>
              </a:buClr>
              <a:buSzPct val="80000"/>
            </a:pPr>
            <a:r>
              <a:rPr lang="en-US" sz="2800" dirty="0">
                <a:solidFill>
                  <a:schemeClr val="accent1"/>
                </a:solidFill>
              </a:rPr>
              <a:t>“He may be one of the finest fellows in the world. </a:t>
            </a:r>
            <a:r>
              <a:rPr lang="en-US" sz="2800" b="1" dirty="0">
                <a:solidFill>
                  <a:schemeClr val="accent1"/>
                </a:solidFill>
              </a:rPr>
              <a:t>Yet let him drink for a day, and he frequently becomes disgustingly, and even dangerously anti-social. </a:t>
            </a:r>
            <a:r>
              <a:rPr lang="en-US" sz="2800" dirty="0">
                <a:solidFill>
                  <a:schemeClr val="accent1"/>
                </a:solidFill>
              </a:rPr>
              <a:t>He has a positive genius for getting tight at exactly the wrong moment, particularly when some important decision must be made or engagement kept. </a:t>
            </a:r>
            <a:r>
              <a:rPr lang="en-US" sz="2800" b="1" dirty="0">
                <a:solidFill>
                  <a:schemeClr val="accent1"/>
                </a:solidFill>
              </a:rPr>
              <a:t>He is often perfectly sensible and well balanced concerning everything except liquor, but in that respect he is incredibly dishonest and selfish.</a:t>
            </a:r>
            <a:r>
              <a:rPr lang="en-US" sz="2800" dirty="0">
                <a:solidFill>
                  <a:schemeClr val="accent1"/>
                </a:solidFill>
              </a:rPr>
              <a:t>”</a:t>
            </a:r>
          </a:p>
        </p:txBody>
      </p:sp>
    </p:spTree>
    <p:extLst>
      <p:ext uri="{BB962C8B-B14F-4D97-AF65-F5344CB8AC3E}">
        <p14:creationId xmlns:p14="http://schemas.microsoft.com/office/powerpoint/2010/main" val="3863921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1">
            <a:extLst>
              <a:ext uri="{FF2B5EF4-FFF2-40B4-BE49-F238E27FC236}">
                <a16:creationId xmlns:a16="http://schemas.microsoft.com/office/drawing/2014/main" id="{10C341DF-DD05-EF5B-1F7A-F2CBA008BC31}"/>
              </a:ext>
            </a:extLst>
          </p:cNvPr>
          <p:cNvSpPr txBox="1">
            <a:spLocks/>
          </p:cNvSpPr>
          <p:nvPr/>
        </p:nvSpPr>
        <p:spPr>
          <a:xfrm>
            <a:off x="4311155" y="192762"/>
            <a:ext cx="669306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spcAft>
                <a:spcPts val="600"/>
              </a:spcAft>
            </a:pPr>
            <a:r>
              <a:rPr lang="en-US" sz="2800" b="1"/>
              <a:t>Chapter 2 – </a:t>
            </a:r>
            <a:r>
              <a:rPr lang="en-US" sz="2800" b="1">
                <a:hlinkClick r:id="rId3"/>
              </a:rPr>
              <a:t>There Is </a:t>
            </a:r>
            <a:r>
              <a:rPr lang="en-US" sz="2800" b="1" u="sng">
                <a:hlinkClick r:id="rId3"/>
              </a:rPr>
              <a:t>A</a:t>
            </a:r>
            <a:r>
              <a:rPr lang="en-US" sz="2800" b="1">
                <a:hlinkClick r:id="rId3"/>
              </a:rPr>
              <a:t> Solution</a:t>
            </a:r>
            <a:br>
              <a:rPr lang="en-US" sz="2800" b="1"/>
            </a:br>
            <a:r>
              <a:rPr lang="en-US" sz="2800" b="1"/>
              <a:t>Types of Drinkers – Hard/Heavy Drinker</a:t>
            </a:r>
            <a:endParaRPr lang="en-US" sz="2800"/>
          </a:p>
        </p:txBody>
      </p:sp>
      <p:pic>
        <p:nvPicPr>
          <p:cNvPr id="5" name="Picture 4" descr="A person pouring a drink into a glass&#10;&#10;Description automatically generated">
            <a:extLst>
              <a:ext uri="{FF2B5EF4-FFF2-40B4-BE49-F238E27FC236}">
                <a16:creationId xmlns:a16="http://schemas.microsoft.com/office/drawing/2014/main" id="{FC929E6D-CB6E-A427-2FAE-AAFDA62AB982}"/>
              </a:ext>
            </a:extLst>
          </p:cNvPr>
          <p:cNvPicPr>
            <a:picLocks noChangeAspect="1"/>
          </p:cNvPicPr>
          <p:nvPr/>
        </p:nvPicPr>
        <p:blipFill>
          <a:blip r:embed="rId4">
            <a:lum/>
          </a:blip>
          <a:srcRect l="32630" r="10192" b="1"/>
          <a:stretch/>
        </p:blipFill>
        <p:spPr>
          <a:xfrm>
            <a:off x="223336" y="243840"/>
            <a:ext cx="3646837" cy="6377939"/>
          </a:xfrm>
          <a:prstGeom prst="rect">
            <a:avLst/>
          </a:prstGeom>
          <a:ln>
            <a:noFill/>
          </a:ln>
          <a:effectLst>
            <a:softEdge rad="112500"/>
          </a:effectLst>
        </p:spPr>
      </p:pic>
      <p:graphicFrame>
        <p:nvGraphicFramePr>
          <p:cNvPr id="13" name="TextBox 2">
            <a:extLst>
              <a:ext uri="{FF2B5EF4-FFF2-40B4-BE49-F238E27FC236}">
                <a16:creationId xmlns:a16="http://schemas.microsoft.com/office/drawing/2014/main" id="{26BFAC4F-E6F6-D463-4D3C-AF16CD676390}"/>
              </a:ext>
            </a:extLst>
          </p:cNvPr>
          <p:cNvGraphicFramePr/>
          <p:nvPr>
            <p:extLst>
              <p:ext uri="{D42A27DB-BD31-4B8C-83A1-F6EECF244321}">
                <p14:modId xmlns:p14="http://schemas.microsoft.com/office/powerpoint/2010/main" val="3962867429"/>
              </p:ext>
            </p:extLst>
          </p:nvPr>
        </p:nvGraphicFramePr>
        <p:xfrm>
          <a:off x="3788230" y="1185706"/>
          <a:ext cx="7989710" cy="46992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8851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1">
            <a:extLst>
              <a:ext uri="{FF2B5EF4-FFF2-40B4-BE49-F238E27FC236}">
                <a16:creationId xmlns:a16="http://schemas.microsoft.com/office/drawing/2014/main" id="{863B0A63-A8B0-61AF-ED7E-B1CC56D76CBB}"/>
              </a:ext>
            </a:extLst>
          </p:cNvPr>
          <p:cNvSpPr txBox="1">
            <a:spLocks/>
          </p:cNvSpPr>
          <p:nvPr/>
        </p:nvSpPr>
        <p:spPr>
          <a:xfrm>
            <a:off x="723299" y="749322"/>
            <a:ext cx="10740321" cy="14432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sz="2800" b="1" dirty="0"/>
              <a:t>Chapter 2 – </a:t>
            </a:r>
            <a:r>
              <a:rPr lang="en-US" sz="2800" b="1" dirty="0">
                <a:hlinkClick r:id="rId3"/>
              </a:rPr>
              <a:t>There Is </a:t>
            </a:r>
            <a:r>
              <a:rPr lang="en-US" sz="2800" b="1" u="sng" dirty="0">
                <a:hlinkClick r:id="rId3"/>
              </a:rPr>
              <a:t>A</a:t>
            </a:r>
            <a:r>
              <a:rPr lang="en-US" sz="2800" b="1" dirty="0">
                <a:hlinkClick r:id="rId3"/>
              </a:rPr>
              <a:t> Solution</a:t>
            </a:r>
            <a:br>
              <a:rPr lang="en-US" sz="2800" b="1" dirty="0"/>
            </a:br>
            <a:r>
              <a:rPr lang="en-US" sz="2800" b="1" dirty="0"/>
              <a:t>Types of Drinkers – Hard/Heavy Drinker</a:t>
            </a:r>
            <a:endParaRPr lang="en-US" sz="2800" dirty="0"/>
          </a:p>
        </p:txBody>
      </p:sp>
      <p:sp>
        <p:nvSpPr>
          <p:cNvPr id="3" name="TextBox 2">
            <a:extLst>
              <a:ext uri="{FF2B5EF4-FFF2-40B4-BE49-F238E27FC236}">
                <a16:creationId xmlns:a16="http://schemas.microsoft.com/office/drawing/2014/main" id="{626F2743-CDDA-D2E4-123E-652F0C568646}"/>
              </a:ext>
            </a:extLst>
          </p:cNvPr>
          <p:cNvSpPr txBox="1"/>
          <p:nvPr/>
        </p:nvSpPr>
        <p:spPr>
          <a:xfrm>
            <a:off x="457200" y="2546429"/>
            <a:ext cx="6799634" cy="3883553"/>
          </a:xfrm>
          <a:prstGeom prst="rect">
            <a:avLst/>
          </a:prstGeom>
          <a:gradFill>
            <a:gsLst>
              <a:gs pos="1400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ln w="31750">
            <a:solidFill>
              <a:schemeClr val="dk2">
                <a:hueOff val="0"/>
                <a:satOff val="0"/>
                <a:lumOff val="0"/>
              </a:schemeClr>
            </a:solidFill>
          </a:ln>
        </p:spPr>
        <p:txBody>
          <a:bodyPr vert="horz" lIns="91440" tIns="45720" rIns="91440" bIns="45720" rtlCol="0">
            <a:normAutofit/>
          </a:bodyPr>
          <a:lstStyle/>
          <a:p>
            <a:pPr defTabSz="914400">
              <a:lnSpc>
                <a:spcPct val="90000"/>
              </a:lnSpc>
              <a:spcAft>
                <a:spcPts val="600"/>
              </a:spcAft>
              <a:buClr>
                <a:schemeClr val="accent1"/>
              </a:buClr>
              <a:buSzPct val="80000"/>
            </a:pPr>
            <a:r>
              <a:rPr lang="en-US" sz="2400" b="1" dirty="0">
                <a:solidFill>
                  <a:schemeClr val="accent1"/>
                </a:solidFill>
                <a:hlinkClick r:id="rId3"/>
              </a:rPr>
              <a:t>AA Big Book – Chapter 2 – Page 22</a:t>
            </a:r>
            <a:endParaRPr lang="en-US" sz="2400" b="1" dirty="0">
              <a:solidFill>
                <a:schemeClr val="accent1"/>
              </a:solidFill>
            </a:endParaRPr>
          </a:p>
          <a:p>
            <a:pPr defTabSz="914400">
              <a:lnSpc>
                <a:spcPct val="90000"/>
              </a:lnSpc>
              <a:spcAft>
                <a:spcPts val="600"/>
              </a:spcAft>
              <a:buClr>
                <a:schemeClr val="accent1"/>
              </a:buClr>
              <a:buSzPct val="80000"/>
            </a:pPr>
            <a:r>
              <a:rPr lang="en-US" sz="2400" i="1" dirty="0">
                <a:solidFill>
                  <a:schemeClr val="accent1"/>
                </a:solidFill>
              </a:rPr>
              <a:t>“As matters grow worse, </a:t>
            </a:r>
            <a:r>
              <a:rPr lang="en-US" sz="2400" b="1" i="1" dirty="0">
                <a:solidFill>
                  <a:schemeClr val="accent1"/>
                </a:solidFill>
              </a:rPr>
              <a:t>he begins to use a combination of high-powered sedative and liquor to quiet his nerves so he can go to work. </a:t>
            </a:r>
            <a:r>
              <a:rPr lang="en-US" sz="2400" i="1" dirty="0">
                <a:solidFill>
                  <a:schemeClr val="accent1"/>
                </a:solidFill>
              </a:rPr>
              <a:t>Then comes the day when he simply cannot make it and gets drunk all over again. </a:t>
            </a:r>
            <a:r>
              <a:rPr lang="en-US" sz="2400" b="1" i="1" dirty="0">
                <a:solidFill>
                  <a:schemeClr val="accent1"/>
                </a:solidFill>
              </a:rPr>
              <a:t>Perhaps he goes to a doctor who gives him morphine or some sedative with which to taper off. Then he begins to appear at hospitals and sanitariums.</a:t>
            </a:r>
            <a:r>
              <a:rPr lang="en-US" sz="2400" i="1" dirty="0">
                <a:solidFill>
                  <a:schemeClr val="accent1"/>
                </a:solidFill>
              </a:rPr>
              <a:t> This is by no means a comprehensive picture of the true alcoholic, as our behavior patterns vary. But this description should identify him roughly.”</a:t>
            </a:r>
          </a:p>
        </p:txBody>
      </p:sp>
      <p:pic>
        <p:nvPicPr>
          <p:cNvPr id="8" name="Picture 7" descr="A person holding a bottle of pills&#10;&#10;Description automatically generated">
            <a:extLst>
              <a:ext uri="{FF2B5EF4-FFF2-40B4-BE49-F238E27FC236}">
                <a16:creationId xmlns:a16="http://schemas.microsoft.com/office/drawing/2014/main" id="{905DCE59-692E-1F0A-8B4A-5513A563F261}"/>
              </a:ext>
            </a:extLst>
          </p:cNvPr>
          <p:cNvPicPr>
            <a:picLocks noChangeAspect="1"/>
          </p:cNvPicPr>
          <p:nvPr/>
        </p:nvPicPr>
        <p:blipFill>
          <a:blip r:embed="rId4">
            <a:lum/>
          </a:blip>
          <a:srcRect r="24243" b="2"/>
          <a:stretch/>
        </p:blipFill>
        <p:spPr>
          <a:xfrm>
            <a:off x="7649875" y="2546429"/>
            <a:ext cx="4097962" cy="3883553"/>
          </a:xfrm>
          <a:prstGeom prst="rect">
            <a:avLst/>
          </a:prstGeom>
          <a:ln>
            <a:noFill/>
          </a:ln>
          <a:effectLst>
            <a:softEdge rad="112500"/>
          </a:effectLst>
        </p:spPr>
      </p:pic>
    </p:spTree>
    <p:extLst>
      <p:ext uri="{BB962C8B-B14F-4D97-AF65-F5344CB8AC3E}">
        <p14:creationId xmlns:p14="http://schemas.microsoft.com/office/powerpoint/2010/main" val="4206546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3767E7-E47D-59FB-0A80-36BDF281AFAF}"/>
              </a:ext>
            </a:extLst>
          </p:cNvPr>
          <p:cNvSpPr txBox="1"/>
          <p:nvPr/>
        </p:nvSpPr>
        <p:spPr>
          <a:xfrm>
            <a:off x="6763800" y="1692038"/>
            <a:ext cx="5021315" cy="4832092"/>
          </a:xfrm>
          <a:prstGeom prst="rect">
            <a:avLst/>
          </a:prstGeom>
          <a:gradFill>
            <a:gsLst>
              <a:gs pos="1400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2800" b="1" dirty="0">
                <a:solidFill>
                  <a:schemeClr val="accent1"/>
                </a:solidFill>
                <a:hlinkClick r:id="rId5"/>
              </a:rPr>
              <a:t>AA Big Book – Chapter 2 – Page 22</a:t>
            </a:r>
            <a:endParaRPr lang="en-US" sz="2800" b="1" dirty="0">
              <a:solidFill>
                <a:schemeClr val="accent1"/>
              </a:solidFill>
            </a:endParaRPr>
          </a:p>
          <a:p>
            <a:pPr lvl="1"/>
            <a:r>
              <a:rPr lang="en-US" sz="2800" b="1" i="1" dirty="0"/>
              <a:t>“Why does he behave like this?</a:t>
            </a:r>
            <a:r>
              <a:rPr lang="en-US" sz="2800" i="1" dirty="0"/>
              <a:t> If hundreds of experiences have shown him that one drink means another debacle with all its attendant suffering and humiliation, why is it he takes that one drink? Why can’t he stay on the water wagon?”</a:t>
            </a:r>
          </a:p>
        </p:txBody>
      </p:sp>
      <p:sp>
        <p:nvSpPr>
          <p:cNvPr id="4" name="Title 1">
            <a:extLst>
              <a:ext uri="{FF2B5EF4-FFF2-40B4-BE49-F238E27FC236}">
                <a16:creationId xmlns:a16="http://schemas.microsoft.com/office/drawing/2014/main" id="{8D9DCB81-70DC-92C2-91F7-8058A9EBE542}"/>
              </a:ext>
            </a:extLst>
          </p:cNvPr>
          <p:cNvSpPr txBox="1">
            <a:spLocks/>
          </p:cNvSpPr>
          <p:nvPr/>
        </p:nvSpPr>
        <p:spPr>
          <a:xfrm>
            <a:off x="243190" y="294785"/>
            <a:ext cx="11702375" cy="960083"/>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5"/>
              </a:rPr>
              <a:t>There Is </a:t>
            </a:r>
            <a:r>
              <a:rPr lang="en-US" b="1" u="sng" dirty="0">
                <a:hlinkClick r:id="rId5"/>
              </a:rPr>
              <a:t>A</a:t>
            </a:r>
            <a:r>
              <a:rPr lang="en-US" b="1" dirty="0">
                <a:hlinkClick r:id="rId5"/>
              </a:rPr>
              <a:t> Solution</a:t>
            </a:r>
            <a:br>
              <a:rPr lang="en-US" b="1" dirty="0"/>
            </a:br>
            <a:r>
              <a:rPr lang="en-US" b="1" dirty="0"/>
              <a:t>The Real Problem Centers in the Mind, NOT the Body</a:t>
            </a:r>
            <a:endParaRPr lang="en-US" dirty="0"/>
          </a:p>
        </p:txBody>
      </p:sp>
      <p:pic>
        <p:nvPicPr>
          <p:cNvPr id="6" name="Picture 5" descr="A cartoon of a person drinking at a bar&#10;&#10;Description automatically generated">
            <a:extLst>
              <a:ext uri="{FF2B5EF4-FFF2-40B4-BE49-F238E27FC236}">
                <a16:creationId xmlns:a16="http://schemas.microsoft.com/office/drawing/2014/main" id="{827960E2-72AD-E026-174A-BE801793A326}"/>
              </a:ext>
            </a:extLst>
          </p:cNvPr>
          <p:cNvPicPr>
            <a:picLocks noChangeAspect="1"/>
          </p:cNvPicPr>
          <p:nvPr/>
        </p:nvPicPr>
        <p:blipFill>
          <a:blip r:embed="rId6">
            <a:lum/>
          </a:blip>
          <a:stretch>
            <a:fillRect/>
          </a:stretch>
        </p:blipFill>
        <p:spPr>
          <a:xfrm>
            <a:off x="406885" y="1287668"/>
            <a:ext cx="6161223" cy="5275547"/>
          </a:xfrm>
          <a:prstGeom prst="rect">
            <a:avLst/>
          </a:prstGeom>
          <a:ln>
            <a:noFill/>
          </a:ln>
          <a:effectLst>
            <a:softEdge rad="112500"/>
          </a:effectLst>
        </p:spPr>
      </p:pic>
      <p:pic>
        <p:nvPicPr>
          <p:cNvPr id="7" name="W4-08 Centers in our mind">
            <a:hlinkClick r:id="" action="ppaction://media"/>
            <a:extLst>
              <a:ext uri="{FF2B5EF4-FFF2-40B4-BE49-F238E27FC236}">
                <a16:creationId xmlns:a16="http://schemas.microsoft.com/office/drawing/2014/main" id="{3BA5F8F0-8522-ACC1-926C-C05FC336F0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80745" y="1204675"/>
            <a:ext cx="487363" cy="487363"/>
          </a:xfrm>
          <a:prstGeom prst="rect">
            <a:avLst/>
          </a:prstGeom>
        </p:spPr>
      </p:pic>
    </p:spTree>
    <p:extLst>
      <p:ext uri="{BB962C8B-B14F-4D97-AF65-F5344CB8AC3E}">
        <p14:creationId xmlns:p14="http://schemas.microsoft.com/office/powerpoint/2010/main" val="427905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5D5290-F853-C7DD-F966-382BCD52F13D}"/>
              </a:ext>
            </a:extLst>
          </p:cNvPr>
          <p:cNvSpPr txBox="1"/>
          <p:nvPr/>
        </p:nvSpPr>
        <p:spPr>
          <a:xfrm>
            <a:off x="3544289" y="1297841"/>
            <a:ext cx="8317148" cy="4985980"/>
          </a:xfrm>
          <a:prstGeom prst="rect">
            <a:avLst/>
          </a:prstGeom>
          <a:gradFill>
            <a:gsLst>
              <a:gs pos="1400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b="1" dirty="0">
                <a:solidFill>
                  <a:schemeClr val="accent1"/>
                </a:solidFill>
                <a:hlinkClick r:id="rId3"/>
              </a:rPr>
              <a:t>AA Big Book – Chapter 2 – Page 22</a:t>
            </a:r>
            <a:endParaRPr lang="en-US" b="1" dirty="0">
              <a:solidFill>
                <a:schemeClr val="accent1"/>
              </a:solidFill>
            </a:endParaRPr>
          </a:p>
          <a:p>
            <a:pPr lvl="1"/>
            <a:r>
              <a:rPr lang="en-US" i="1" dirty="0"/>
              <a:t>“</a:t>
            </a:r>
            <a:r>
              <a:rPr lang="en-US" b="1" i="1" dirty="0"/>
              <a:t>What has become of the common sense and will power that he still sometimes displays with respect to other matters? </a:t>
            </a:r>
          </a:p>
          <a:p>
            <a:pPr lvl="1"/>
            <a:endParaRPr lang="en-US" i="1" dirty="0"/>
          </a:p>
          <a:p>
            <a:pPr lvl="1"/>
            <a:r>
              <a:rPr lang="en-US" i="1" dirty="0"/>
              <a:t>Perhaps there never will be a full answer to these questions. Opinions vary considerably as to why the alcoholic reacts differently from normal people. We are not sure why, once a certain point is reached, little can be done for him. We cannot answer the riddle. </a:t>
            </a:r>
          </a:p>
          <a:p>
            <a:pPr lvl="1"/>
            <a:endParaRPr lang="en-US" i="1" dirty="0"/>
          </a:p>
          <a:p>
            <a:pPr lvl="1"/>
            <a:r>
              <a:rPr lang="en-US" i="1" dirty="0"/>
              <a:t>We know that while the alcoholic keeps away from drink, as he may do for months or years, he reacts much like other men. We are equally positive that once he takes any alcohol whatever into his system, something happens, both in the bodily and mental sense, which makes it virtually impossible for him to stop. The experience of any alcoholic will abundantly confirm this. These observations would be academic and pointless if our friend never took the first drink, thereby setting the terrible cycle in motion. </a:t>
            </a:r>
            <a:r>
              <a:rPr lang="en-US" sz="2400" b="1" i="1" dirty="0">
                <a:highlight>
                  <a:srgbClr val="FFFF00"/>
                </a:highlight>
              </a:rPr>
              <a:t>Therefore, the main problem of the alcoholic centers in his mind, rather than in his body.”</a:t>
            </a:r>
          </a:p>
        </p:txBody>
      </p:sp>
      <p:sp>
        <p:nvSpPr>
          <p:cNvPr id="5" name="Title 1">
            <a:extLst>
              <a:ext uri="{FF2B5EF4-FFF2-40B4-BE49-F238E27FC236}">
                <a16:creationId xmlns:a16="http://schemas.microsoft.com/office/drawing/2014/main" id="{E3E835B8-AF7C-7856-C299-603AB6CB425E}"/>
              </a:ext>
            </a:extLst>
          </p:cNvPr>
          <p:cNvSpPr txBox="1">
            <a:spLocks/>
          </p:cNvSpPr>
          <p:nvPr/>
        </p:nvSpPr>
        <p:spPr>
          <a:xfrm>
            <a:off x="243190" y="294785"/>
            <a:ext cx="11702375" cy="960083"/>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3"/>
              </a:rPr>
              <a:t>There Is </a:t>
            </a:r>
            <a:r>
              <a:rPr lang="en-US" b="1" u="sng" dirty="0">
                <a:hlinkClick r:id="rId3"/>
              </a:rPr>
              <a:t>A</a:t>
            </a:r>
            <a:r>
              <a:rPr lang="en-US" b="1" dirty="0">
                <a:hlinkClick r:id="rId3"/>
              </a:rPr>
              <a:t> Solution</a:t>
            </a:r>
            <a:br>
              <a:rPr lang="en-US" b="1" dirty="0"/>
            </a:br>
            <a:r>
              <a:rPr lang="en-US" b="1" dirty="0"/>
              <a:t>The Real Problem Centers in the Mind, NOT the Body</a:t>
            </a:r>
            <a:endParaRPr lang="en-US" dirty="0"/>
          </a:p>
        </p:txBody>
      </p:sp>
      <p:pic>
        <p:nvPicPr>
          <p:cNvPr id="7" name="Picture 6" descr="A silhouette of a head with a glass of water and a bottle of alcohol&#10;&#10;Description automatically generated">
            <a:extLst>
              <a:ext uri="{FF2B5EF4-FFF2-40B4-BE49-F238E27FC236}">
                <a16:creationId xmlns:a16="http://schemas.microsoft.com/office/drawing/2014/main" id="{C77D1A4A-AD9A-CE1E-E33F-5DA7809CAB2A}"/>
              </a:ext>
            </a:extLst>
          </p:cNvPr>
          <p:cNvPicPr>
            <a:picLocks noChangeAspect="1"/>
          </p:cNvPicPr>
          <p:nvPr/>
        </p:nvPicPr>
        <p:blipFill rotWithShape="1">
          <a:blip r:embed="rId4">
            <a:lum/>
          </a:blip>
          <a:srcRect l="22154" t="4981" r="18589" b="9744"/>
          <a:stretch/>
        </p:blipFill>
        <p:spPr>
          <a:xfrm>
            <a:off x="330563" y="2037303"/>
            <a:ext cx="3752038" cy="3037115"/>
          </a:xfrm>
          <a:prstGeom prst="rect">
            <a:avLst/>
          </a:prstGeom>
          <a:ln>
            <a:noFill/>
          </a:ln>
          <a:effectLst>
            <a:softEdge rad="112500"/>
          </a:effectLst>
        </p:spPr>
      </p:pic>
    </p:spTree>
    <p:extLst>
      <p:ext uri="{BB962C8B-B14F-4D97-AF65-F5344CB8AC3E}">
        <p14:creationId xmlns:p14="http://schemas.microsoft.com/office/powerpoint/2010/main" val="274440738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012881-AF11-7FC7-66D4-DED89E5FCD92}"/>
              </a:ext>
            </a:extLst>
          </p:cNvPr>
          <p:cNvSpPr>
            <a:spLocks noGrp="1"/>
          </p:cNvSpPr>
          <p:nvPr>
            <p:ph type="ctrTitle"/>
          </p:nvPr>
        </p:nvSpPr>
        <p:spPr/>
        <p:txBody>
          <a:bodyPr/>
          <a:lstStyle/>
          <a:p>
            <a:r>
              <a:rPr lang="en-US" dirty="0"/>
              <a:t>messages from the surrender school Board</a:t>
            </a:r>
          </a:p>
        </p:txBody>
      </p:sp>
      <p:sp>
        <p:nvSpPr>
          <p:cNvPr id="5" name="Subtitle 4">
            <a:extLst>
              <a:ext uri="{FF2B5EF4-FFF2-40B4-BE49-F238E27FC236}">
                <a16:creationId xmlns:a16="http://schemas.microsoft.com/office/drawing/2014/main" id="{20D65CB5-16E2-12BD-9E0B-886BCC646582}"/>
              </a:ext>
            </a:extLst>
          </p:cNvPr>
          <p:cNvSpPr>
            <a:spLocks noGrp="1"/>
          </p:cNvSpPr>
          <p:nvPr>
            <p:ph type="subTitle" idx="1"/>
          </p:nvPr>
        </p:nvSpPr>
        <p:spPr>
          <a:xfrm>
            <a:off x="1709530" y="3869634"/>
            <a:ext cx="8767860" cy="1950874"/>
          </a:xfrm>
        </p:spPr>
        <p:txBody>
          <a:bodyPr>
            <a:normAutofit/>
          </a:bodyPr>
          <a:lstStyle/>
          <a:p>
            <a:pPr marL="342900" indent="-342900" algn="l">
              <a:buFont typeface="Arial" panose="020B0604020202020204" pitchFamily="34" charset="0"/>
              <a:buChar char="•"/>
            </a:pPr>
            <a:r>
              <a:rPr lang="en-US"/>
              <a:t>This is session will be recorded</a:t>
            </a:r>
          </a:p>
          <a:p>
            <a:pPr marL="342900" indent="-342900" algn="l">
              <a:buFont typeface="Arial" panose="020B0604020202020204" pitchFamily="34" charset="0"/>
              <a:buChar char="•"/>
            </a:pPr>
            <a:r>
              <a:rPr lang="en-US"/>
              <a:t>Each session is approximately 1 hour 15 min</a:t>
            </a:r>
          </a:p>
          <a:p>
            <a:pPr marL="342900" indent="-342900" algn="l">
              <a:buFont typeface="Arial" panose="020B0604020202020204" pitchFamily="34" charset="0"/>
              <a:buChar char="•"/>
            </a:pPr>
            <a:r>
              <a:rPr lang="en-US"/>
              <a:t>Updates/Announcements from Surrender School</a:t>
            </a:r>
            <a:endParaRPr lang="en-US" dirty="0"/>
          </a:p>
        </p:txBody>
      </p:sp>
    </p:spTree>
    <p:extLst>
      <p:ext uri="{BB962C8B-B14F-4D97-AF65-F5344CB8AC3E}">
        <p14:creationId xmlns:p14="http://schemas.microsoft.com/office/powerpoint/2010/main" val="2460845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1B2ADB18-4E7C-4441-A89B-FC68F3D9C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Close up of heart shaped pages of a book">
            <a:extLst>
              <a:ext uri="{FF2B5EF4-FFF2-40B4-BE49-F238E27FC236}">
                <a16:creationId xmlns:a16="http://schemas.microsoft.com/office/drawing/2014/main" id="{A074B19E-BA61-3AE0-28F1-7742C20A99EA}"/>
              </a:ext>
            </a:extLst>
          </p:cNvPr>
          <p:cNvPicPr>
            <a:picLocks noChangeAspect="1"/>
          </p:cNvPicPr>
          <p:nvPr/>
        </p:nvPicPr>
        <p:blipFill>
          <a:blip r:embed="rId2">
            <a:duotone>
              <a:prstClr val="black"/>
              <a:schemeClr val="tx2">
                <a:tint val="45000"/>
                <a:satMod val="400000"/>
              </a:schemeClr>
            </a:duotone>
            <a:alphaModFix amt="35000"/>
          </a:blip>
          <a:srcRect t="15730"/>
          <a:stretch/>
        </p:blipFill>
        <p:spPr>
          <a:xfrm>
            <a:off x="20" y="10"/>
            <a:ext cx="12191980" cy="6857990"/>
          </a:xfrm>
          <a:prstGeom prst="rect">
            <a:avLst/>
          </a:prstGeom>
        </p:spPr>
      </p:pic>
      <p:sp>
        <p:nvSpPr>
          <p:cNvPr id="4" name="Title 1">
            <a:extLst>
              <a:ext uri="{FF2B5EF4-FFF2-40B4-BE49-F238E27FC236}">
                <a16:creationId xmlns:a16="http://schemas.microsoft.com/office/drawing/2014/main" id="{10F93796-EFC4-76B0-0CFE-923DFF7572E4}"/>
              </a:ext>
            </a:extLst>
          </p:cNvPr>
          <p:cNvSpPr txBox="1">
            <a:spLocks/>
          </p:cNvSpPr>
          <p:nvPr/>
        </p:nvSpPr>
        <p:spPr>
          <a:xfrm>
            <a:off x="1143000" y="60960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solidFill>
                  <a:schemeClr val="bg1"/>
                </a:solidFill>
              </a:rPr>
              <a:t>Chapter 2 – </a:t>
            </a:r>
            <a:r>
              <a:rPr lang="en-US" b="1" dirty="0">
                <a:solidFill>
                  <a:schemeClr val="bg1"/>
                </a:solidFill>
                <a:hlinkClick r:id="rId3"/>
              </a:rPr>
              <a:t>There Is </a:t>
            </a:r>
            <a:r>
              <a:rPr lang="en-US" b="1" u="sng" dirty="0">
                <a:solidFill>
                  <a:schemeClr val="bg1"/>
                </a:solidFill>
                <a:hlinkClick r:id="rId3"/>
              </a:rPr>
              <a:t>A</a:t>
            </a:r>
            <a:r>
              <a:rPr lang="en-US" b="1" dirty="0">
                <a:solidFill>
                  <a:schemeClr val="bg1"/>
                </a:solidFill>
                <a:hlinkClick r:id="rId3"/>
              </a:rPr>
              <a:t> Solution</a:t>
            </a:r>
            <a:br>
              <a:rPr lang="en-US" b="1" dirty="0">
                <a:solidFill>
                  <a:schemeClr val="bg1"/>
                </a:solidFill>
              </a:rPr>
            </a:br>
            <a:r>
              <a:rPr lang="en-US" b="1" dirty="0">
                <a:solidFill>
                  <a:schemeClr val="bg1"/>
                </a:solidFill>
              </a:rPr>
              <a:t>The Obsession of the Mind</a:t>
            </a:r>
            <a:endParaRPr lang="en-US" dirty="0">
              <a:solidFill>
                <a:schemeClr val="bg1"/>
              </a:solidFill>
            </a:endParaRPr>
          </a:p>
        </p:txBody>
      </p:sp>
      <p:sp>
        <p:nvSpPr>
          <p:cNvPr id="3" name="TextBox 2">
            <a:extLst>
              <a:ext uri="{FF2B5EF4-FFF2-40B4-BE49-F238E27FC236}">
                <a16:creationId xmlns:a16="http://schemas.microsoft.com/office/drawing/2014/main" id="{338A9E4F-2CFC-D561-CABE-2CCAAFB0E5B9}"/>
              </a:ext>
            </a:extLst>
          </p:cNvPr>
          <p:cNvSpPr txBox="1"/>
          <p:nvPr/>
        </p:nvSpPr>
        <p:spPr>
          <a:xfrm>
            <a:off x="1306576" y="2538221"/>
            <a:ext cx="9573768" cy="3584448"/>
          </a:xfrm>
          <a:prstGeom prst="rect">
            <a:avLst/>
          </a:prstGeom>
        </p:spPr>
        <p:txBody>
          <a:bodyPr vert="horz" lIns="91440" tIns="45720" rIns="91440" bIns="45720" rtlCol="0">
            <a:noAutofit/>
          </a:bodyPr>
          <a:lstStyle/>
          <a:p>
            <a:pPr defTabSz="914400">
              <a:lnSpc>
                <a:spcPct val="90000"/>
              </a:lnSpc>
              <a:spcAft>
                <a:spcPts val="600"/>
              </a:spcAft>
              <a:buClr>
                <a:schemeClr val="accent1"/>
              </a:buClr>
              <a:buSzPct val="80000"/>
            </a:pPr>
            <a:r>
              <a:rPr lang="en-US" sz="4000" b="1" dirty="0">
                <a:solidFill>
                  <a:schemeClr val="bg1"/>
                </a:solidFill>
              </a:rPr>
              <a:t>“An obsession of the mind is an idea that overcomes all ideas to the contrary.</a:t>
            </a:r>
          </a:p>
          <a:p>
            <a:pPr defTabSz="914400">
              <a:lnSpc>
                <a:spcPct val="90000"/>
              </a:lnSpc>
              <a:spcAft>
                <a:spcPts val="600"/>
              </a:spcAft>
              <a:buClr>
                <a:schemeClr val="accent1"/>
              </a:buClr>
              <a:buSzPct val="80000"/>
            </a:pPr>
            <a:endParaRPr lang="en-US" sz="4000" b="1" dirty="0">
              <a:solidFill>
                <a:schemeClr val="bg1"/>
              </a:solidFill>
            </a:endParaRPr>
          </a:p>
          <a:p>
            <a:pPr defTabSz="914400">
              <a:lnSpc>
                <a:spcPct val="90000"/>
              </a:lnSpc>
              <a:spcAft>
                <a:spcPts val="600"/>
              </a:spcAft>
              <a:buClr>
                <a:schemeClr val="accent1"/>
              </a:buClr>
              <a:buSzPct val="80000"/>
            </a:pPr>
            <a:r>
              <a:rPr lang="en-US" sz="4000" b="1" dirty="0">
                <a:solidFill>
                  <a:schemeClr val="bg1"/>
                </a:solidFill>
              </a:rPr>
              <a:t>An obsession of the mind is an idea that is so strong it can make you believe something that is not true.”</a:t>
            </a:r>
            <a:endParaRPr lang="en-US" sz="4000" dirty="0">
              <a:solidFill>
                <a:schemeClr val="bg1"/>
              </a:solidFill>
            </a:endParaRPr>
          </a:p>
        </p:txBody>
      </p:sp>
    </p:spTree>
    <p:extLst>
      <p:ext uri="{BB962C8B-B14F-4D97-AF65-F5344CB8AC3E}">
        <p14:creationId xmlns:p14="http://schemas.microsoft.com/office/powerpoint/2010/main" val="2489166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0000"/>
            <a:lum/>
          </a:blip>
          <a:srcRect/>
          <a:stretch>
            <a:fillRect l="-2000" r="-2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3903CE-78C7-C7F3-ABE1-0327CAB81636}"/>
              </a:ext>
            </a:extLst>
          </p:cNvPr>
          <p:cNvSpPr txBox="1">
            <a:spLocks/>
          </p:cNvSpPr>
          <p:nvPr/>
        </p:nvSpPr>
        <p:spPr>
          <a:xfrm>
            <a:off x="1114007" y="20013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t>Chapter 2 – </a:t>
            </a:r>
            <a:r>
              <a:rPr lang="en-US" b="1" dirty="0">
                <a:solidFill>
                  <a:srgbClr val="FFFFFF"/>
                </a:solidFill>
                <a:hlinkClick r:id="rId6"/>
              </a:rPr>
              <a:t>There Is </a:t>
            </a:r>
            <a:r>
              <a:rPr lang="en-US" b="1" u="sng" dirty="0">
                <a:solidFill>
                  <a:srgbClr val="FFFFFF"/>
                </a:solidFill>
                <a:hlinkClick r:id="rId6"/>
              </a:rPr>
              <a:t>A</a:t>
            </a:r>
            <a:r>
              <a:rPr lang="en-US" b="1" dirty="0">
                <a:solidFill>
                  <a:srgbClr val="FFFFFF"/>
                </a:solidFill>
                <a:hlinkClick r:id="rId6"/>
              </a:rPr>
              <a:t> Solution</a:t>
            </a:r>
            <a:br>
              <a:rPr lang="en-US" b="1" dirty="0">
                <a:solidFill>
                  <a:srgbClr val="FFFFFF"/>
                </a:solidFill>
              </a:rPr>
            </a:br>
            <a:r>
              <a:rPr lang="en-US" b="1" dirty="0"/>
              <a:t>The Obsession of the Mind</a:t>
            </a:r>
            <a:endParaRPr lang="en-US" dirty="0"/>
          </a:p>
        </p:txBody>
      </p:sp>
      <p:sp>
        <p:nvSpPr>
          <p:cNvPr id="3" name="TextBox 2">
            <a:extLst>
              <a:ext uri="{FF2B5EF4-FFF2-40B4-BE49-F238E27FC236}">
                <a16:creationId xmlns:a16="http://schemas.microsoft.com/office/drawing/2014/main" id="{22C2F0D9-95A7-0DDD-8597-675856DE5667}"/>
              </a:ext>
            </a:extLst>
          </p:cNvPr>
          <p:cNvSpPr txBox="1"/>
          <p:nvPr/>
        </p:nvSpPr>
        <p:spPr>
          <a:xfrm>
            <a:off x="236823" y="2285999"/>
            <a:ext cx="11724640" cy="4371133"/>
          </a:xfrm>
          <a:prstGeom prst="rect">
            <a:avLst/>
          </a:prstGeom>
          <a:noFill/>
        </p:spPr>
        <p:txBody>
          <a:bodyPr vert="horz" lIns="91440" tIns="45720" rIns="91440" bIns="45720" rtlCol="0">
            <a:noAutofit/>
          </a:bodyPr>
          <a:lstStyle/>
          <a:p>
            <a:pPr defTabSz="914400">
              <a:lnSpc>
                <a:spcPct val="90000"/>
              </a:lnSpc>
              <a:spcAft>
                <a:spcPts val="600"/>
              </a:spcAft>
              <a:buClr>
                <a:schemeClr val="accent1"/>
              </a:buClr>
              <a:buSzPct val="80000"/>
            </a:pPr>
            <a:r>
              <a:rPr lang="en-US" sz="2200" b="1" dirty="0">
                <a:hlinkClick r:id="rId6"/>
              </a:rPr>
              <a:t>AA Big Book – Chapter 2 – Page 24 &amp; 25</a:t>
            </a:r>
            <a:endParaRPr lang="en-US" sz="2200" b="1" dirty="0"/>
          </a:p>
          <a:p>
            <a:pPr marL="274320" lvl="1" defTabSz="914400">
              <a:lnSpc>
                <a:spcPct val="90000"/>
              </a:lnSpc>
              <a:spcAft>
                <a:spcPts val="600"/>
              </a:spcAft>
              <a:buClr>
                <a:schemeClr val="accent1"/>
              </a:buClr>
              <a:buSzPct val="80000"/>
            </a:pPr>
            <a:r>
              <a:rPr lang="en-US" sz="2200" i="1" dirty="0"/>
              <a:t>“</a:t>
            </a:r>
            <a:r>
              <a:rPr lang="en-US" sz="2200" b="1" i="1" dirty="0"/>
              <a:t>When this sort of thinking is fully established in an individual with alcoholic tendencies, he has probably placed himself beyond human aid, and unless locked up, may die or go permanently insane.</a:t>
            </a:r>
          </a:p>
          <a:p>
            <a:pPr marL="274320" lvl="1" defTabSz="914400">
              <a:lnSpc>
                <a:spcPct val="90000"/>
              </a:lnSpc>
              <a:spcAft>
                <a:spcPts val="600"/>
              </a:spcAft>
              <a:buClr>
                <a:schemeClr val="accent1"/>
              </a:buClr>
              <a:buSzPct val="80000"/>
            </a:pPr>
            <a:endParaRPr lang="en-US" sz="2200" i="1" dirty="0"/>
          </a:p>
          <a:p>
            <a:pPr indent="-182880" defTabSz="914400">
              <a:lnSpc>
                <a:spcPct val="90000"/>
              </a:lnSpc>
              <a:spcAft>
                <a:spcPts val="600"/>
              </a:spcAft>
              <a:buClr>
                <a:schemeClr val="accent1"/>
              </a:buClr>
              <a:buSzPct val="80000"/>
            </a:pPr>
            <a:r>
              <a:rPr lang="en-US" sz="2200" b="1" dirty="0">
                <a:hlinkClick r:id="rId6"/>
              </a:rPr>
              <a:t>AA Big Book – Chapter 2 – Page 25</a:t>
            </a:r>
            <a:endParaRPr lang="en-US" sz="2200" b="1" dirty="0"/>
          </a:p>
          <a:p>
            <a:pPr marL="274320" lvl="1" defTabSz="914400">
              <a:lnSpc>
                <a:spcPct val="90000"/>
              </a:lnSpc>
              <a:spcAft>
                <a:spcPts val="600"/>
              </a:spcAft>
              <a:buClr>
                <a:schemeClr val="accent1"/>
              </a:buClr>
              <a:buSzPct val="80000"/>
            </a:pPr>
            <a:r>
              <a:rPr lang="en-US" sz="2200" b="1" i="1" dirty="0"/>
              <a:t>There is a solution. </a:t>
            </a:r>
            <a:r>
              <a:rPr lang="en-US" sz="2200" i="1" dirty="0"/>
              <a:t>Almost none of us liked the self-searching, the leveling of our pride, the confession of shortcomings which the process requires for its successful consummation. But we saw that it really worked in others, and we had come to believe in the hopelessness and futility of life as we had been living it. When, therefore, we were approached by those in whom the problem had been solved, there was nothing left for us but to pick up the simple kit of spiritual tools laid at our feet. </a:t>
            </a:r>
            <a:r>
              <a:rPr lang="en-US" sz="2200" b="1" i="1" dirty="0"/>
              <a:t>We have found much of heaven and we have been rocketed into a fourth dimension of existence of which we had not even dreamed.”</a:t>
            </a:r>
          </a:p>
        </p:txBody>
      </p:sp>
      <p:pic>
        <p:nvPicPr>
          <p:cNvPr id="5" name="W4-09 Obsession of the mind">
            <a:hlinkClick r:id="" action="ppaction://media"/>
            <a:extLst>
              <a:ext uri="{FF2B5EF4-FFF2-40B4-BE49-F238E27FC236}">
                <a16:creationId xmlns:a16="http://schemas.microsoft.com/office/drawing/2014/main" id="{6E47CA0D-3477-0538-8289-EF10EC6EBC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02164" y="1556490"/>
            <a:ext cx="487363" cy="487363"/>
          </a:xfrm>
          <a:prstGeom prst="rect">
            <a:avLst/>
          </a:prstGeom>
        </p:spPr>
      </p:pic>
    </p:spTree>
    <p:extLst>
      <p:ext uri="{BB962C8B-B14F-4D97-AF65-F5344CB8AC3E}">
        <p14:creationId xmlns:p14="http://schemas.microsoft.com/office/powerpoint/2010/main" val="101475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DAB22C-8A00-55A4-1256-B1177C6118BB}"/>
              </a:ext>
            </a:extLst>
          </p:cNvPr>
          <p:cNvSpPr txBox="1"/>
          <p:nvPr/>
        </p:nvSpPr>
        <p:spPr>
          <a:xfrm>
            <a:off x="620751" y="2010565"/>
            <a:ext cx="10950497" cy="4524315"/>
          </a:xfrm>
          <a:prstGeom prst="rect">
            <a:avLst/>
          </a:prstGeom>
          <a:gradFill>
            <a:gsLst>
              <a:gs pos="1400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3200" b="1" dirty="0">
                <a:hlinkClick r:id="rId3"/>
              </a:rPr>
              <a:t>AA Big Book – Chapter 2 – Page 25</a:t>
            </a:r>
            <a:endParaRPr lang="en-US" sz="3200" b="1" dirty="0"/>
          </a:p>
          <a:p>
            <a:pPr lvl="1"/>
            <a:r>
              <a:rPr lang="en-US" sz="3200" i="1" dirty="0"/>
              <a:t>“The great fact is just this, and nothing less: That we have had deep and effective spiritual experiences which have revolutionized our whole attitude toward life, toward our fellows and toward God’s universe. The central fact of our lives today is the absolute certainty that our Creator has entered into our hearts and lives in a way which is indeed miraculous. He has commenced to accomplish those things for us which we could never do by ourselves.”</a:t>
            </a:r>
          </a:p>
        </p:txBody>
      </p:sp>
      <p:sp>
        <p:nvSpPr>
          <p:cNvPr id="4" name="Title 1">
            <a:extLst>
              <a:ext uri="{FF2B5EF4-FFF2-40B4-BE49-F238E27FC236}">
                <a16:creationId xmlns:a16="http://schemas.microsoft.com/office/drawing/2014/main" id="{4ED44175-9881-C063-E580-F47BAF228A89}"/>
              </a:ext>
            </a:extLst>
          </p:cNvPr>
          <p:cNvSpPr txBox="1">
            <a:spLocks/>
          </p:cNvSpPr>
          <p:nvPr/>
        </p:nvSpPr>
        <p:spPr>
          <a:xfrm>
            <a:off x="961235" y="531541"/>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solidFill>
                  <a:srgbClr val="FFFFFF"/>
                </a:solidFill>
              </a:rPr>
              <a:t>Chapter 2 – </a:t>
            </a:r>
            <a:r>
              <a:rPr lang="en-US" b="1" dirty="0">
                <a:solidFill>
                  <a:srgbClr val="FFFFFF"/>
                </a:solidFill>
                <a:hlinkClick r:id="rId3"/>
              </a:rPr>
              <a:t>There Is </a:t>
            </a:r>
            <a:r>
              <a:rPr lang="en-US" b="1" u="sng" dirty="0">
                <a:solidFill>
                  <a:srgbClr val="FFFFFF"/>
                </a:solidFill>
                <a:hlinkClick r:id="rId3"/>
              </a:rPr>
              <a:t>A</a:t>
            </a:r>
            <a:r>
              <a:rPr lang="en-US" b="1" dirty="0">
                <a:solidFill>
                  <a:srgbClr val="FFFFFF"/>
                </a:solidFill>
                <a:hlinkClick r:id="rId3"/>
              </a:rPr>
              <a:t> Solution</a:t>
            </a:r>
            <a:br>
              <a:rPr lang="en-US" b="1" dirty="0">
                <a:solidFill>
                  <a:srgbClr val="FFFFFF"/>
                </a:solidFill>
              </a:rPr>
            </a:br>
            <a:r>
              <a:rPr lang="en-US" b="1" dirty="0">
                <a:solidFill>
                  <a:srgbClr val="FFFFFF"/>
                </a:solidFill>
              </a:rPr>
              <a:t>The Obsession of the Mind</a:t>
            </a:r>
            <a:endParaRPr lang="en-US" dirty="0">
              <a:solidFill>
                <a:srgbClr val="FFFFFF"/>
              </a:solidFill>
            </a:endParaRPr>
          </a:p>
        </p:txBody>
      </p:sp>
    </p:spTree>
    <p:extLst>
      <p:ext uri="{BB962C8B-B14F-4D97-AF65-F5344CB8AC3E}">
        <p14:creationId xmlns:p14="http://schemas.microsoft.com/office/powerpoint/2010/main" val="2685749870"/>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ED92C-A5A4-654B-67DA-A23E8D1A135B}"/>
              </a:ext>
            </a:extLst>
          </p:cNvPr>
          <p:cNvSpPr txBox="1">
            <a:spLocks/>
          </p:cNvSpPr>
          <p:nvPr/>
        </p:nvSpPr>
        <p:spPr>
          <a:xfrm>
            <a:off x="243190" y="294785"/>
            <a:ext cx="11702375" cy="960083"/>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4"/>
              </a:rPr>
              <a:t>There Is </a:t>
            </a:r>
            <a:r>
              <a:rPr lang="en-US" b="1" u="sng" dirty="0">
                <a:hlinkClick r:id="rId4"/>
              </a:rPr>
              <a:t>A</a:t>
            </a:r>
            <a:r>
              <a:rPr lang="en-US" b="1" dirty="0">
                <a:hlinkClick r:id="rId4"/>
              </a:rPr>
              <a:t> Solution</a:t>
            </a:r>
            <a:br>
              <a:rPr lang="en-US" b="1" dirty="0"/>
            </a:br>
            <a:r>
              <a:rPr lang="en-US" b="1" dirty="0"/>
              <a:t>Spiritual Experience</a:t>
            </a:r>
            <a:endParaRPr lang="en-US" dirty="0"/>
          </a:p>
        </p:txBody>
      </p:sp>
      <p:sp>
        <p:nvSpPr>
          <p:cNvPr id="4" name="TextBox 3">
            <a:extLst>
              <a:ext uri="{FF2B5EF4-FFF2-40B4-BE49-F238E27FC236}">
                <a16:creationId xmlns:a16="http://schemas.microsoft.com/office/drawing/2014/main" id="{1981981F-BFBA-3C1B-0FA0-01BFA05AF0AE}"/>
              </a:ext>
            </a:extLst>
          </p:cNvPr>
          <p:cNvSpPr txBox="1"/>
          <p:nvPr/>
        </p:nvSpPr>
        <p:spPr>
          <a:xfrm>
            <a:off x="412596" y="1254869"/>
            <a:ext cx="5218770" cy="5355312"/>
          </a:xfrm>
          <a:prstGeom prst="rect">
            <a:avLst/>
          </a:prstGeom>
          <a:noFill/>
          <a:ln w="38100">
            <a:noFill/>
          </a:ln>
        </p:spPr>
        <p:txBody>
          <a:bodyPr wrap="square">
            <a:spAutoFit/>
          </a:bodyPr>
          <a:lstStyle/>
          <a:p>
            <a:r>
              <a:rPr lang="en-US" sz="2700" b="1" dirty="0">
                <a:hlinkClick r:id="rId5"/>
              </a:rPr>
              <a:t>AA Big Book – Appendices II - Spiritual Experience</a:t>
            </a:r>
            <a:r>
              <a:rPr lang="en-US" sz="2700" b="1" dirty="0"/>
              <a:t> </a:t>
            </a:r>
            <a:r>
              <a:rPr lang="en-US" sz="1800" b="1" dirty="0">
                <a:effectLst/>
                <a:latin typeface="Times New Roman" panose="02020603050405020304" pitchFamily="18" charset="0"/>
                <a:ea typeface="Times New Roman" panose="02020603050405020304" pitchFamily="18" charset="0"/>
              </a:rPr>
              <a:t>page</a:t>
            </a:r>
            <a:r>
              <a:rPr lang="en-US" sz="1800" b="1" spc="-2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569</a:t>
            </a:r>
            <a:r>
              <a:rPr lang="en-US" sz="1800" b="1" spc="-1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(page</a:t>
            </a:r>
            <a:r>
              <a:rPr lang="en-US" sz="1800" b="1" spc="-1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567</a:t>
            </a:r>
            <a:r>
              <a:rPr lang="en-US" sz="1800" b="1" spc="-1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in</a:t>
            </a:r>
            <a:r>
              <a:rPr lang="en-US" sz="1800" b="1" spc="-1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the</a:t>
            </a:r>
            <a:r>
              <a:rPr lang="en-US" sz="1800" b="1" spc="-2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4th</a:t>
            </a:r>
            <a:r>
              <a:rPr lang="en-US" sz="1800" b="1" spc="-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edition)</a:t>
            </a:r>
            <a:r>
              <a:rPr lang="en-US" sz="1800" b="1" spc="-15" dirty="0">
                <a:effectLst/>
                <a:latin typeface="Times New Roman" panose="02020603050405020304" pitchFamily="18" charset="0"/>
                <a:ea typeface="Times New Roman" panose="02020603050405020304" pitchFamily="18" charset="0"/>
              </a:rPr>
              <a:t> </a:t>
            </a:r>
            <a:endParaRPr lang="en-US" sz="2700" b="1" dirty="0"/>
          </a:p>
          <a:p>
            <a:pPr lvl="1"/>
            <a:r>
              <a:rPr lang="en-US" sz="2700" dirty="0"/>
              <a:t>“The terms “spiritual experience” and “spiritual awakening” are used many times in this book which, upon careful reading, shows that the personality change sufficient to bring about recovery from alcoholism has manifested itself among us in many different forms.”</a:t>
            </a:r>
          </a:p>
        </p:txBody>
      </p:sp>
      <p:sp>
        <p:nvSpPr>
          <p:cNvPr id="6" name="TextBox 5">
            <a:extLst>
              <a:ext uri="{FF2B5EF4-FFF2-40B4-BE49-F238E27FC236}">
                <a16:creationId xmlns:a16="http://schemas.microsoft.com/office/drawing/2014/main" id="{3CDE97BE-8D52-9E1B-9724-6556AC6700A2}"/>
              </a:ext>
            </a:extLst>
          </p:cNvPr>
          <p:cNvSpPr txBox="1"/>
          <p:nvPr/>
        </p:nvSpPr>
        <p:spPr>
          <a:xfrm>
            <a:off x="5800772" y="1254868"/>
            <a:ext cx="5885706" cy="5262979"/>
          </a:xfrm>
          <a:prstGeom prst="rect">
            <a:avLst/>
          </a:prstGeom>
          <a:gradFill>
            <a:gsLst>
              <a:gs pos="1400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ln w="38100">
            <a:solidFill>
              <a:schemeClr val="accent1"/>
            </a:solidFill>
          </a:ln>
        </p:spPr>
        <p:txBody>
          <a:bodyPr wrap="square">
            <a:spAutoFit/>
          </a:bodyPr>
          <a:lstStyle/>
          <a:p>
            <a:r>
              <a:rPr lang="en-US" sz="2400" dirty="0"/>
              <a:t>“A change in the way we think and the way we feel and our attitude. </a:t>
            </a:r>
          </a:p>
          <a:p>
            <a:endParaRPr lang="en-US" sz="2400" dirty="0"/>
          </a:p>
          <a:p>
            <a:pPr marL="342900" indent="-342900">
              <a:buFont typeface="Arial" panose="020B0604020202020204" pitchFamily="34" charset="0"/>
              <a:buChar char="•"/>
            </a:pPr>
            <a:r>
              <a:rPr lang="en-US" sz="2400" b="1" dirty="0"/>
              <a:t>spiritual experience</a:t>
            </a:r>
          </a:p>
          <a:p>
            <a:pPr marL="342900" indent="-342900">
              <a:buFont typeface="Arial" panose="020B0604020202020204" pitchFamily="34" charset="0"/>
              <a:buChar char="•"/>
            </a:pPr>
            <a:r>
              <a:rPr lang="en-US" sz="2400" b="1" dirty="0"/>
              <a:t>spiritual awakening</a:t>
            </a:r>
          </a:p>
          <a:p>
            <a:pPr marL="342900" indent="-342900">
              <a:buFont typeface="Arial" panose="020B0604020202020204" pitchFamily="34" charset="0"/>
              <a:buChar char="•"/>
            </a:pPr>
            <a:r>
              <a:rPr lang="en-US" sz="2400" b="1" dirty="0"/>
              <a:t>personality change</a:t>
            </a:r>
          </a:p>
          <a:p>
            <a:pPr marL="342900" indent="-342900">
              <a:buFont typeface="Arial" panose="020B0604020202020204" pitchFamily="34" charset="0"/>
              <a:buChar char="•"/>
            </a:pPr>
            <a:r>
              <a:rPr lang="en-US" sz="2400" b="1" dirty="0"/>
              <a:t>psychic change</a:t>
            </a:r>
          </a:p>
          <a:p>
            <a:endParaRPr lang="en-US" sz="2400" dirty="0"/>
          </a:p>
          <a:p>
            <a:r>
              <a:rPr lang="en-US" sz="2400" dirty="0"/>
              <a:t>Spiritual experience happens suddenly, like it did with Bill and some of the people in back of the stories in the first book, and then we have the spiritual awakening, which develops slowly over a period of a long time.”</a:t>
            </a:r>
          </a:p>
          <a:p>
            <a:endParaRPr lang="en-US" sz="2400" dirty="0"/>
          </a:p>
        </p:txBody>
      </p:sp>
      <p:pic>
        <p:nvPicPr>
          <p:cNvPr id="7" name="W4-10 Spiritual Experience">
            <a:hlinkClick r:id="" action="ppaction://media"/>
            <a:extLst>
              <a:ext uri="{FF2B5EF4-FFF2-40B4-BE49-F238E27FC236}">
                <a16:creationId xmlns:a16="http://schemas.microsoft.com/office/drawing/2014/main" id="{4BB5E334-CC51-4C5B-33D8-DB31B4E77D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29865" y="2941637"/>
            <a:ext cx="487363" cy="487363"/>
          </a:xfrm>
          <a:prstGeom prst="rect">
            <a:avLst/>
          </a:prstGeom>
        </p:spPr>
      </p:pic>
    </p:spTree>
    <p:extLst>
      <p:ext uri="{BB962C8B-B14F-4D97-AF65-F5344CB8AC3E}">
        <p14:creationId xmlns:p14="http://schemas.microsoft.com/office/powerpoint/2010/main" val="65697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48F201-C7D5-4507-FD23-426F2376E95F}"/>
              </a:ext>
            </a:extLst>
          </p:cNvPr>
          <p:cNvSpPr txBox="1"/>
          <p:nvPr/>
        </p:nvSpPr>
        <p:spPr>
          <a:xfrm>
            <a:off x="513191" y="1567103"/>
            <a:ext cx="11162371" cy="4832092"/>
          </a:xfrm>
          <a:prstGeom prst="rect">
            <a:avLst/>
          </a:prstGeom>
          <a:blipFill>
            <a:blip r:embed="rId2">
              <a:alphaModFix amt="30000"/>
            </a:blip>
            <a:stretch>
              <a:fillRect/>
            </a:stretch>
          </a:blipFill>
        </p:spPr>
        <p:txBody>
          <a:bodyPr wrap="square">
            <a:spAutoFit/>
          </a:bodyPr>
          <a:lstStyle/>
          <a:p>
            <a:r>
              <a:rPr lang="en-US" sz="2200" b="1" dirty="0">
                <a:hlinkClick r:id="rId3"/>
              </a:rPr>
              <a:t>AA Big Book – Appendices II - Spiritual Experience</a:t>
            </a:r>
            <a:endParaRPr lang="en-US" sz="2200" b="1" dirty="0"/>
          </a:p>
          <a:p>
            <a:pPr lvl="1"/>
            <a:r>
              <a:rPr lang="en-US" sz="2200" i="1" dirty="0"/>
              <a:t>“Yet it is true that our first printing gave many readers the impression that these personality changes, or religious experiences, must be in the nature of sudden and spectacular upheavals. Happily for everyone, this conclusion is erroneous. </a:t>
            </a:r>
          </a:p>
          <a:p>
            <a:endParaRPr lang="en-US" sz="2200" i="1" dirty="0"/>
          </a:p>
          <a:p>
            <a:pPr lvl="1"/>
            <a:r>
              <a:rPr lang="en-US" sz="2200" b="1" i="1" dirty="0"/>
              <a:t>In the first few chapters a number of sudden revolutionary changes are described. Though it was not our intention to create such an impression</a:t>
            </a:r>
            <a:r>
              <a:rPr lang="en-US" sz="2200" i="1" dirty="0"/>
              <a:t>, </a:t>
            </a:r>
            <a:r>
              <a:rPr lang="en-US" sz="2200" b="1" i="1" dirty="0"/>
              <a:t>many alcoholics have nevertheless concluded that in order to recover they must acquire an immediate and overwhelming </a:t>
            </a:r>
            <a:r>
              <a:rPr lang="en-US" sz="2200" i="1" dirty="0"/>
              <a:t>“</a:t>
            </a:r>
            <a:r>
              <a:rPr lang="en-US" sz="2200" b="1" i="1" dirty="0"/>
              <a:t>God-consciousness” followed at once by a vast change in feeling and outlook. </a:t>
            </a:r>
          </a:p>
          <a:p>
            <a:pPr lvl="1"/>
            <a:endParaRPr lang="en-US" sz="2200" i="1" dirty="0"/>
          </a:p>
          <a:p>
            <a:pPr lvl="1"/>
            <a:r>
              <a:rPr lang="en-US" sz="2200" b="1" i="1" dirty="0"/>
              <a:t>Among our rapidly growing membership of thousands of alcoholics such transformations, though frequent, are by no means the rule. Most of our experiences are what psychologist William James calls the “educational variety” because they develop slowly over a period of time.”</a:t>
            </a:r>
          </a:p>
        </p:txBody>
      </p:sp>
      <p:sp>
        <p:nvSpPr>
          <p:cNvPr id="5" name="Title 1">
            <a:extLst>
              <a:ext uri="{FF2B5EF4-FFF2-40B4-BE49-F238E27FC236}">
                <a16:creationId xmlns:a16="http://schemas.microsoft.com/office/drawing/2014/main" id="{8F76DE3F-C881-6E47-7739-6C745AFB03B8}"/>
              </a:ext>
            </a:extLst>
          </p:cNvPr>
          <p:cNvSpPr txBox="1">
            <a:spLocks/>
          </p:cNvSpPr>
          <p:nvPr/>
        </p:nvSpPr>
        <p:spPr>
          <a:xfrm>
            <a:off x="243190" y="294785"/>
            <a:ext cx="11702375" cy="960083"/>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4"/>
              </a:rPr>
              <a:t>There Is </a:t>
            </a:r>
            <a:r>
              <a:rPr lang="en-US" b="1" u="sng" dirty="0">
                <a:hlinkClick r:id="rId4"/>
              </a:rPr>
              <a:t>A</a:t>
            </a:r>
            <a:r>
              <a:rPr lang="en-US" b="1" dirty="0">
                <a:hlinkClick r:id="rId4"/>
              </a:rPr>
              <a:t> Solution</a:t>
            </a:r>
            <a:br>
              <a:rPr lang="en-US" b="1" dirty="0"/>
            </a:br>
            <a:r>
              <a:rPr lang="en-US" b="1" dirty="0"/>
              <a:t>Spiritual Experience</a:t>
            </a:r>
            <a:endParaRPr lang="en-US" dirty="0"/>
          </a:p>
        </p:txBody>
      </p:sp>
    </p:spTree>
    <p:extLst>
      <p:ext uri="{BB962C8B-B14F-4D97-AF65-F5344CB8AC3E}">
        <p14:creationId xmlns:p14="http://schemas.microsoft.com/office/powerpoint/2010/main" val="2435597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293067CD-13A7-4384-B15E-5D49AF03B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5E1A8629-72EB-D825-CB4F-71FFE086DA42}"/>
              </a:ext>
            </a:extLst>
          </p:cNvPr>
          <p:cNvSpPr txBox="1"/>
          <p:nvPr/>
        </p:nvSpPr>
        <p:spPr>
          <a:xfrm>
            <a:off x="323533" y="2138896"/>
            <a:ext cx="7885461" cy="4309947"/>
          </a:xfrm>
          <a:prstGeom prst="rect">
            <a:avLst/>
          </a:prstGeom>
          <a:gradFill>
            <a:gsLst>
              <a:gs pos="1400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rmAutofit lnSpcReduction="10000"/>
          </a:bodyPr>
          <a:lstStyle/>
          <a:p>
            <a:pPr indent="-182880" defTabSz="914400">
              <a:lnSpc>
                <a:spcPct val="90000"/>
              </a:lnSpc>
              <a:spcAft>
                <a:spcPts val="600"/>
              </a:spcAft>
              <a:buClr>
                <a:schemeClr val="accent1"/>
              </a:buClr>
              <a:buSzPct val="80000"/>
              <a:buFont typeface="Corbel" pitchFamily="34" charset="0"/>
              <a:buChar char="•"/>
            </a:pPr>
            <a:r>
              <a:rPr lang="en-US" sz="1500" b="1" dirty="0">
                <a:solidFill>
                  <a:schemeClr val="bg1"/>
                </a:solidFill>
                <a:hlinkClick r:id="rId4"/>
              </a:rPr>
              <a:t>AA Big Book – Appendices II - Spiritual Experience</a:t>
            </a:r>
            <a:endParaRPr lang="en-US" sz="1500" b="1" dirty="0">
              <a:solidFill>
                <a:schemeClr val="bg1"/>
              </a:solidFill>
            </a:endParaRPr>
          </a:p>
          <a:p>
            <a:pPr marL="91440" lvl="1" defTabSz="914400">
              <a:lnSpc>
                <a:spcPct val="90000"/>
              </a:lnSpc>
              <a:spcAft>
                <a:spcPts val="600"/>
              </a:spcAft>
              <a:buClr>
                <a:schemeClr val="accent1"/>
              </a:buClr>
              <a:buSzPct val="80000"/>
            </a:pPr>
            <a:r>
              <a:rPr lang="en-US" sz="1900" i="1" dirty="0">
                <a:solidFill>
                  <a:schemeClr val="accent1"/>
                </a:solidFill>
              </a:rPr>
              <a:t>“Quite often friends of the newcomer are aware of the difference long before he is himself. </a:t>
            </a:r>
            <a:r>
              <a:rPr lang="en-US" sz="1900" b="1" i="1" dirty="0">
                <a:solidFill>
                  <a:schemeClr val="accent1"/>
                </a:solidFill>
              </a:rPr>
              <a:t>He finally realizes that he has undergone a profound alteration in his reaction to life; that such a change could hardly have been brought about by himself alone. What often takes place in a few months could seldom have been accomplished by years of self-discipline. </a:t>
            </a:r>
            <a:r>
              <a:rPr lang="en-US" sz="1900" i="1" dirty="0">
                <a:solidFill>
                  <a:schemeClr val="accent1"/>
                </a:solidFill>
              </a:rPr>
              <a:t>With few exceptions our members find they have tapped an unsuspected inner resource which they presently identify with their own conception of a Power greater than themselves. </a:t>
            </a:r>
          </a:p>
          <a:p>
            <a:pPr marL="91440" lvl="1" defTabSz="914400">
              <a:lnSpc>
                <a:spcPct val="90000"/>
              </a:lnSpc>
              <a:spcAft>
                <a:spcPts val="600"/>
              </a:spcAft>
              <a:buClr>
                <a:schemeClr val="accent1"/>
              </a:buClr>
              <a:buSzPct val="80000"/>
            </a:pPr>
            <a:endParaRPr lang="en-US" sz="1900" i="1" dirty="0">
              <a:solidFill>
                <a:schemeClr val="accent1"/>
              </a:solidFill>
            </a:endParaRPr>
          </a:p>
          <a:p>
            <a:pPr marL="91440" lvl="1" defTabSz="914400">
              <a:lnSpc>
                <a:spcPct val="90000"/>
              </a:lnSpc>
              <a:spcAft>
                <a:spcPts val="600"/>
              </a:spcAft>
              <a:buClr>
                <a:schemeClr val="accent1"/>
              </a:buClr>
              <a:buSzPct val="80000"/>
            </a:pPr>
            <a:r>
              <a:rPr lang="en-US" sz="1900" b="1" i="1" dirty="0">
                <a:solidFill>
                  <a:schemeClr val="accent1"/>
                </a:solidFill>
              </a:rPr>
              <a:t>Most of us think this awareness of a Power greater than ourselves is the essence of spiritual experience. Our more religious members call it “God-consciousness.” </a:t>
            </a:r>
            <a:r>
              <a:rPr lang="en-US" sz="1900" i="1" dirty="0">
                <a:solidFill>
                  <a:schemeClr val="accent1"/>
                </a:solidFill>
              </a:rPr>
              <a:t>Most emphatically we wish to say that any alcoholic capable of honestly facing his problems in the light of our experience can recover, provided he does not close his mind to all spiritual concepts. He can only be defeated by an attitude of intolerance or belligerent denial.”</a:t>
            </a:r>
          </a:p>
        </p:txBody>
      </p:sp>
      <p:pic>
        <p:nvPicPr>
          <p:cNvPr id="6" name="Picture 5" descr="A person in a suit and tie with stethoscope around his neck&#10;&#10;Description automatically generated">
            <a:extLst>
              <a:ext uri="{FF2B5EF4-FFF2-40B4-BE49-F238E27FC236}">
                <a16:creationId xmlns:a16="http://schemas.microsoft.com/office/drawing/2014/main" id="{08DC4655-EB51-4991-6B3A-6A3AA8799DD9}"/>
              </a:ext>
            </a:extLst>
          </p:cNvPr>
          <p:cNvPicPr>
            <a:picLocks noChangeAspect="1"/>
          </p:cNvPicPr>
          <p:nvPr/>
        </p:nvPicPr>
        <p:blipFill>
          <a:blip r:embed="rId5"/>
          <a:srcRect r="23762" b="1"/>
          <a:stretch/>
        </p:blipFill>
        <p:spPr>
          <a:xfrm>
            <a:off x="8301386" y="243840"/>
            <a:ext cx="3646837" cy="6377939"/>
          </a:xfrm>
          <a:prstGeom prst="rect">
            <a:avLst/>
          </a:prstGeom>
        </p:spPr>
      </p:pic>
      <p:sp>
        <p:nvSpPr>
          <p:cNvPr id="24" name="Rectangle 23">
            <a:extLst>
              <a:ext uri="{FF2B5EF4-FFF2-40B4-BE49-F238E27FC236}">
                <a16:creationId xmlns:a16="http://schemas.microsoft.com/office/drawing/2014/main" id="{42E9009C-D0E3-46ED-935B-6C1C29650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itle 1">
            <a:extLst>
              <a:ext uri="{FF2B5EF4-FFF2-40B4-BE49-F238E27FC236}">
                <a16:creationId xmlns:a16="http://schemas.microsoft.com/office/drawing/2014/main" id="{D90F35E4-5DBC-52F8-78A7-DAD610BF9905}"/>
              </a:ext>
            </a:extLst>
          </p:cNvPr>
          <p:cNvSpPr txBox="1">
            <a:spLocks/>
          </p:cNvSpPr>
          <p:nvPr/>
        </p:nvSpPr>
        <p:spPr>
          <a:xfrm>
            <a:off x="790926" y="642069"/>
            <a:ext cx="6771399" cy="960083"/>
          </a:xfrm>
          <a:prstGeom prst="rect">
            <a:avLst/>
          </a:prstGeom>
          <a:gradFill>
            <a:gsLst>
              <a:gs pos="1400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p:spPr>
        <p:txBody>
          <a:bodyPr>
            <a:normAutofit fontScale="850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6"/>
              </a:rPr>
              <a:t>There Is </a:t>
            </a:r>
            <a:r>
              <a:rPr lang="en-US" b="1" u="sng" dirty="0">
                <a:hlinkClick r:id="rId6"/>
              </a:rPr>
              <a:t>A</a:t>
            </a:r>
            <a:r>
              <a:rPr lang="en-US" b="1" dirty="0">
                <a:hlinkClick r:id="rId6"/>
              </a:rPr>
              <a:t> Solution</a:t>
            </a:r>
            <a:br>
              <a:rPr lang="en-US" b="1" dirty="0"/>
            </a:br>
            <a:r>
              <a:rPr lang="en-US" b="1" dirty="0"/>
              <a:t>C</a:t>
            </a:r>
            <a:r>
              <a:rPr lang="en-US" sz="4400" b="1" dirty="0"/>
              <a:t>ontempt </a:t>
            </a:r>
            <a:r>
              <a:rPr lang="en-US" b="1" dirty="0"/>
              <a:t>P</a:t>
            </a:r>
            <a:r>
              <a:rPr lang="en-US" sz="4400" b="1" dirty="0"/>
              <a:t>rior to Investigation</a:t>
            </a:r>
            <a:endParaRPr lang="en-US" dirty="0"/>
          </a:p>
        </p:txBody>
      </p:sp>
      <p:pic>
        <p:nvPicPr>
          <p:cNvPr id="8" name="W4-11 Contempt">
            <a:hlinkClick r:id="" action="ppaction://media"/>
            <a:extLst>
              <a:ext uri="{FF2B5EF4-FFF2-40B4-BE49-F238E27FC236}">
                <a16:creationId xmlns:a16="http://schemas.microsoft.com/office/drawing/2014/main" id="{3D78C032-8BA3-B23F-BB8A-BA41781104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8539" y="398387"/>
            <a:ext cx="487363" cy="487363"/>
          </a:xfrm>
          <a:prstGeom prst="rect">
            <a:avLst/>
          </a:prstGeom>
        </p:spPr>
      </p:pic>
    </p:spTree>
    <p:extLst>
      <p:ext uri="{BB962C8B-B14F-4D97-AF65-F5344CB8AC3E}">
        <p14:creationId xmlns:p14="http://schemas.microsoft.com/office/powerpoint/2010/main" val="137371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1400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D8A233-E97C-1DA3-7AAC-CA0188CFA4F0}"/>
              </a:ext>
            </a:extLst>
          </p:cNvPr>
          <p:cNvSpPr txBox="1">
            <a:spLocks/>
          </p:cNvSpPr>
          <p:nvPr/>
        </p:nvSpPr>
        <p:spPr>
          <a:xfrm>
            <a:off x="523297" y="227877"/>
            <a:ext cx="6771399" cy="960083"/>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2"/>
              </a:rPr>
              <a:t>There Is </a:t>
            </a:r>
            <a:r>
              <a:rPr lang="en-US" b="1" u="sng" dirty="0">
                <a:hlinkClick r:id="rId2"/>
              </a:rPr>
              <a:t>A</a:t>
            </a:r>
            <a:r>
              <a:rPr lang="en-US" b="1" dirty="0">
                <a:hlinkClick r:id="rId2"/>
              </a:rPr>
              <a:t> Solution</a:t>
            </a:r>
            <a:br>
              <a:rPr lang="en-US" b="1" dirty="0"/>
            </a:br>
            <a:r>
              <a:rPr lang="en-US" b="1" dirty="0"/>
              <a:t>C</a:t>
            </a:r>
            <a:r>
              <a:rPr lang="en-US" sz="4400" b="1" dirty="0"/>
              <a:t>ontempt </a:t>
            </a:r>
            <a:r>
              <a:rPr lang="en-US" b="1" dirty="0"/>
              <a:t>P</a:t>
            </a:r>
            <a:r>
              <a:rPr lang="en-US" sz="4400" b="1" dirty="0"/>
              <a:t>rior to Investigation</a:t>
            </a:r>
            <a:endParaRPr lang="en-US" dirty="0"/>
          </a:p>
        </p:txBody>
      </p:sp>
      <p:pic>
        <p:nvPicPr>
          <p:cNvPr id="8" name="Picture 7" descr="A person with a black background&#10;&#10;Description automatically generated">
            <a:extLst>
              <a:ext uri="{FF2B5EF4-FFF2-40B4-BE49-F238E27FC236}">
                <a16:creationId xmlns:a16="http://schemas.microsoft.com/office/drawing/2014/main" id="{F67424B8-8DDC-D18B-DBAD-6BF86BD05E74}"/>
              </a:ext>
            </a:extLst>
          </p:cNvPr>
          <p:cNvPicPr>
            <a:picLocks noChangeAspect="1"/>
          </p:cNvPicPr>
          <p:nvPr/>
        </p:nvPicPr>
        <p:blipFill>
          <a:blip r:embed="rId3"/>
          <a:stretch>
            <a:fillRect/>
          </a:stretch>
        </p:blipFill>
        <p:spPr>
          <a:xfrm>
            <a:off x="296002" y="1940851"/>
            <a:ext cx="7524763" cy="3511556"/>
          </a:xfrm>
          <a:prstGeom prst="rect">
            <a:avLst/>
          </a:prstGeom>
        </p:spPr>
      </p:pic>
      <p:sp>
        <p:nvSpPr>
          <p:cNvPr id="3" name="TextBox 2">
            <a:extLst>
              <a:ext uri="{FF2B5EF4-FFF2-40B4-BE49-F238E27FC236}">
                <a16:creationId xmlns:a16="http://schemas.microsoft.com/office/drawing/2014/main" id="{3EC9CDC8-B65A-8ECE-C247-199CE8819B48}"/>
              </a:ext>
            </a:extLst>
          </p:cNvPr>
          <p:cNvSpPr txBox="1"/>
          <p:nvPr/>
        </p:nvSpPr>
        <p:spPr>
          <a:xfrm>
            <a:off x="7642963" y="166568"/>
            <a:ext cx="4140888" cy="6524863"/>
          </a:xfrm>
          <a:prstGeom prst="rect">
            <a:avLst/>
          </a:prstGeom>
          <a:noFill/>
        </p:spPr>
        <p:txBody>
          <a:bodyPr wrap="square">
            <a:spAutoFit/>
          </a:bodyPr>
          <a:lstStyle/>
          <a:p>
            <a:r>
              <a:rPr lang="en-US" sz="2200" b="1" dirty="0">
                <a:hlinkClick r:id="rId4"/>
              </a:rPr>
              <a:t>AA Big Book – Appendices II - Spiritual Experience</a:t>
            </a:r>
            <a:endParaRPr lang="en-US" sz="2200" b="1" dirty="0"/>
          </a:p>
          <a:p>
            <a:pPr lvl="1"/>
            <a:r>
              <a:rPr lang="en-US" sz="2200" b="1" dirty="0"/>
              <a:t>“We find that no one need have difficulty with the spirituality of the program. Willingness, honesty and open mindedness are the essentials of recovery. But these are indispensable.”</a:t>
            </a:r>
          </a:p>
          <a:p>
            <a:pPr lvl="1"/>
            <a:endParaRPr lang="en-US" sz="2200" b="1" dirty="0"/>
          </a:p>
          <a:p>
            <a:pPr lvl="1"/>
            <a:r>
              <a:rPr lang="en-US" sz="2200" b="1" dirty="0"/>
              <a:t> “There is a principle which is a bar against all information, which is proof against all arguments and which cannot fail to keep a man in everlasting ignorance—that principle is contempt prior to investigation.” —Herbert Spencer</a:t>
            </a:r>
          </a:p>
        </p:txBody>
      </p:sp>
    </p:spTree>
    <p:extLst>
      <p:ext uri="{BB962C8B-B14F-4D97-AF65-F5344CB8AC3E}">
        <p14:creationId xmlns:p14="http://schemas.microsoft.com/office/powerpoint/2010/main" val="628760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a:gsLst>
            <a:gs pos="1400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0DACC1-D414-BA3C-1878-95C2BC5AFD7F}"/>
              </a:ext>
            </a:extLst>
          </p:cNvPr>
          <p:cNvSpPr txBox="1"/>
          <p:nvPr/>
        </p:nvSpPr>
        <p:spPr>
          <a:xfrm>
            <a:off x="2901115" y="1741360"/>
            <a:ext cx="8787161" cy="4524315"/>
          </a:xfrm>
          <a:prstGeom prst="rect">
            <a:avLst/>
          </a:prstGeom>
          <a:noFill/>
        </p:spPr>
        <p:txBody>
          <a:bodyPr wrap="square">
            <a:spAutoFit/>
          </a:bodyPr>
          <a:lstStyle/>
          <a:p>
            <a:r>
              <a:rPr lang="en-US" sz="2400" b="1" dirty="0">
                <a:hlinkClick r:id="rId4"/>
              </a:rPr>
              <a:t>AA Big Book – Chapter 2 – Page 25</a:t>
            </a:r>
            <a:endParaRPr lang="en-US" sz="2400" b="1" dirty="0"/>
          </a:p>
          <a:p>
            <a:r>
              <a:rPr lang="en-US" sz="2400" b="1" dirty="0"/>
              <a:t>Step 1</a:t>
            </a:r>
          </a:p>
          <a:p>
            <a:pPr lvl="1"/>
            <a:r>
              <a:rPr lang="en-US" sz="2400" dirty="0"/>
              <a:t>If you are as seriously alcoholic as we were, we believe there is no middle-of-the-road solution. We were in a position where life was becoming impossible, and if we had passed into the region from which there is no return through human aid, we had but two alternatives: </a:t>
            </a:r>
            <a:r>
              <a:rPr lang="en-US" sz="2400" b="1" dirty="0"/>
              <a:t>One was to go on to the bitter end, blotting out the consciousness of our intolerable situation as best we could</a:t>
            </a:r>
            <a:r>
              <a:rPr lang="en-US" sz="2400" dirty="0"/>
              <a:t>; </a:t>
            </a:r>
          </a:p>
          <a:p>
            <a:r>
              <a:rPr lang="en-US" sz="2400" b="1" dirty="0"/>
              <a:t>Step 2</a:t>
            </a:r>
          </a:p>
          <a:p>
            <a:pPr lvl="1"/>
            <a:r>
              <a:rPr lang="en-US" sz="2400" b="1" dirty="0"/>
              <a:t>and the other, to accept spiritual help. </a:t>
            </a:r>
            <a:r>
              <a:rPr lang="en-US" sz="2400" dirty="0"/>
              <a:t>This we did because we honestly wanted to, and were willing to make the effort.</a:t>
            </a:r>
          </a:p>
        </p:txBody>
      </p:sp>
      <p:sp>
        <p:nvSpPr>
          <p:cNvPr id="6" name="Title 1">
            <a:extLst>
              <a:ext uri="{FF2B5EF4-FFF2-40B4-BE49-F238E27FC236}">
                <a16:creationId xmlns:a16="http://schemas.microsoft.com/office/drawing/2014/main" id="{B5899001-2EF3-128D-7636-546FDCA6BD39}"/>
              </a:ext>
            </a:extLst>
          </p:cNvPr>
          <p:cNvSpPr txBox="1">
            <a:spLocks/>
          </p:cNvSpPr>
          <p:nvPr/>
        </p:nvSpPr>
        <p:spPr>
          <a:xfrm>
            <a:off x="631497" y="227877"/>
            <a:ext cx="10929005" cy="7337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4"/>
              </a:rPr>
              <a:t>There Is </a:t>
            </a:r>
            <a:r>
              <a:rPr lang="en-US" b="1" u="sng" dirty="0">
                <a:hlinkClick r:id="rId4"/>
              </a:rPr>
              <a:t>A</a:t>
            </a:r>
            <a:r>
              <a:rPr lang="en-US" b="1" dirty="0">
                <a:hlinkClick r:id="rId4"/>
              </a:rPr>
              <a:t> Solution</a:t>
            </a:r>
            <a:endParaRPr lang="en-US" dirty="0"/>
          </a:p>
        </p:txBody>
      </p:sp>
      <p:pic>
        <p:nvPicPr>
          <p:cNvPr id="7" name="w4-12 There is a solution">
            <a:hlinkClick r:id="" action="ppaction://media"/>
            <a:extLst>
              <a:ext uri="{FF2B5EF4-FFF2-40B4-BE49-F238E27FC236}">
                <a16:creationId xmlns:a16="http://schemas.microsoft.com/office/drawing/2014/main" id="{2FD5E814-C10B-CE00-64E0-D54AC22006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02306" y="1102250"/>
            <a:ext cx="487363" cy="487363"/>
          </a:xfrm>
          <a:prstGeom prst="rect">
            <a:avLst/>
          </a:prstGeom>
        </p:spPr>
      </p:pic>
      <p:pic>
        <p:nvPicPr>
          <p:cNvPr id="9" name="Picture 8" descr="A person holding a cardboard sign&#10;&#10;Description automatically generated">
            <a:extLst>
              <a:ext uri="{FF2B5EF4-FFF2-40B4-BE49-F238E27FC236}">
                <a16:creationId xmlns:a16="http://schemas.microsoft.com/office/drawing/2014/main" id="{F6269DCC-BD94-B0C9-F1EF-13A38FBC1A4A}"/>
              </a:ext>
            </a:extLst>
          </p:cNvPr>
          <p:cNvPicPr>
            <a:picLocks noChangeAspect="1"/>
          </p:cNvPicPr>
          <p:nvPr/>
        </p:nvPicPr>
        <p:blipFill>
          <a:blip r:embed="rId6">
            <a:lum/>
          </a:blip>
          <a:stretch>
            <a:fillRect/>
          </a:stretch>
        </p:blipFill>
        <p:spPr>
          <a:xfrm>
            <a:off x="0" y="2863312"/>
            <a:ext cx="3158463" cy="2098979"/>
          </a:xfrm>
          <a:prstGeom prst="rect">
            <a:avLst/>
          </a:prstGeom>
          <a:ln>
            <a:noFill/>
          </a:ln>
          <a:effectLst>
            <a:softEdge rad="112500"/>
          </a:effectLst>
        </p:spPr>
      </p:pic>
    </p:spTree>
    <p:extLst>
      <p:ext uri="{BB962C8B-B14F-4D97-AF65-F5344CB8AC3E}">
        <p14:creationId xmlns:p14="http://schemas.microsoft.com/office/powerpoint/2010/main" val="253930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EFE0EA-47E2-CCFF-8AA6-2DF8C15DFA0E}"/>
              </a:ext>
            </a:extLst>
          </p:cNvPr>
          <p:cNvSpPr txBox="1"/>
          <p:nvPr/>
        </p:nvSpPr>
        <p:spPr>
          <a:xfrm>
            <a:off x="3033132" y="1082481"/>
            <a:ext cx="8847381" cy="2308324"/>
          </a:xfrm>
          <a:prstGeom prst="rect">
            <a:avLst/>
          </a:prstGeom>
          <a:gradFill>
            <a:gsLst>
              <a:gs pos="1400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1600" b="1" dirty="0">
                <a:hlinkClick r:id="rId3"/>
              </a:rPr>
              <a:t>Rowland Hazard (1881-1945) </a:t>
            </a:r>
            <a:r>
              <a:rPr lang="en-US" sz="1600" dirty="0"/>
              <a:t>Rowland Hazard was the sober alcoholic who brought the spiritual message of The Oxford Group to Ebby Thatcher. Thatcher carried the message to Bill Wilson. </a:t>
            </a:r>
          </a:p>
          <a:p>
            <a:endParaRPr lang="en-US" sz="1600" dirty="0"/>
          </a:p>
          <a:p>
            <a:r>
              <a:rPr lang="en-US" sz="1600" b="1" dirty="0"/>
              <a:t>Rowland requested help for his alcoholism from Dr. Carl Jung in 1926.</a:t>
            </a:r>
          </a:p>
          <a:p>
            <a:endParaRPr lang="en-US" sz="1600" dirty="0"/>
          </a:p>
          <a:p>
            <a:r>
              <a:rPr lang="en-US" sz="1600" dirty="0"/>
              <a:t>But, surprisingly, the great doctor had no psychological advice for him—he was told that his problem was not treatable from a medical standpoint. </a:t>
            </a:r>
            <a:r>
              <a:rPr lang="en-US" sz="1600" b="1" dirty="0">
                <a:solidFill>
                  <a:schemeClr val="accent1"/>
                </a:solidFill>
              </a:rPr>
              <a:t>Dr. Carl Jung informed Rowland that his only hope was a vital spiritual experience.  </a:t>
            </a:r>
            <a:r>
              <a:rPr lang="en-US" sz="1600" dirty="0"/>
              <a:t>Although Rowland did not remain continually sober, we AA’s are benefiting from it today.</a:t>
            </a:r>
          </a:p>
        </p:txBody>
      </p:sp>
      <p:pic>
        <p:nvPicPr>
          <p:cNvPr id="5" name="Picture 4" descr="A close-up of a person&#10;&#10;Description automatically generated">
            <a:extLst>
              <a:ext uri="{FF2B5EF4-FFF2-40B4-BE49-F238E27FC236}">
                <a16:creationId xmlns:a16="http://schemas.microsoft.com/office/drawing/2014/main" id="{FD534A24-E431-0701-7181-B64BB5CF2D6C}"/>
              </a:ext>
            </a:extLst>
          </p:cNvPr>
          <p:cNvPicPr>
            <a:picLocks noChangeAspect="1"/>
          </p:cNvPicPr>
          <p:nvPr/>
        </p:nvPicPr>
        <p:blipFill>
          <a:blip r:embed="rId4">
            <a:lum/>
          </a:blip>
          <a:stretch>
            <a:fillRect/>
          </a:stretch>
        </p:blipFill>
        <p:spPr>
          <a:xfrm>
            <a:off x="234172" y="297831"/>
            <a:ext cx="2536257" cy="3557142"/>
          </a:xfrm>
          <a:prstGeom prst="rect">
            <a:avLst/>
          </a:prstGeom>
          <a:ln>
            <a:noFill/>
          </a:ln>
          <a:effectLst>
            <a:softEdge rad="112500"/>
          </a:effectLst>
        </p:spPr>
      </p:pic>
      <p:pic>
        <p:nvPicPr>
          <p:cNvPr id="15" name="Picture 14" descr="A person sitting on a log&#10;&#10;Description automatically generated">
            <a:extLst>
              <a:ext uri="{FF2B5EF4-FFF2-40B4-BE49-F238E27FC236}">
                <a16:creationId xmlns:a16="http://schemas.microsoft.com/office/drawing/2014/main" id="{3EA87470-4F51-6B43-2D37-7E72FF2277CA}"/>
              </a:ext>
            </a:extLst>
          </p:cNvPr>
          <p:cNvPicPr>
            <a:picLocks noChangeAspect="1"/>
          </p:cNvPicPr>
          <p:nvPr/>
        </p:nvPicPr>
        <p:blipFill>
          <a:blip r:embed="rId5">
            <a:lum/>
          </a:blip>
          <a:stretch>
            <a:fillRect/>
          </a:stretch>
        </p:blipFill>
        <p:spPr>
          <a:xfrm>
            <a:off x="311487" y="3423778"/>
            <a:ext cx="2197863" cy="3026377"/>
          </a:xfrm>
          <a:prstGeom prst="rect">
            <a:avLst/>
          </a:prstGeom>
          <a:ln>
            <a:noFill/>
          </a:ln>
          <a:effectLst>
            <a:softEdge rad="112500"/>
          </a:effectLst>
        </p:spPr>
      </p:pic>
      <p:sp>
        <p:nvSpPr>
          <p:cNvPr id="16" name="TextBox 15">
            <a:extLst>
              <a:ext uri="{FF2B5EF4-FFF2-40B4-BE49-F238E27FC236}">
                <a16:creationId xmlns:a16="http://schemas.microsoft.com/office/drawing/2014/main" id="{F85AFE50-F304-F82A-92B7-E8D3B59A4444}"/>
              </a:ext>
            </a:extLst>
          </p:cNvPr>
          <p:cNvSpPr txBox="1"/>
          <p:nvPr/>
        </p:nvSpPr>
        <p:spPr>
          <a:xfrm>
            <a:off x="602210" y="3181945"/>
            <a:ext cx="1338846" cy="261610"/>
          </a:xfrm>
          <a:prstGeom prst="rect">
            <a:avLst/>
          </a:prstGeom>
          <a:solidFill>
            <a:schemeClr val="accent2"/>
          </a:solidFill>
        </p:spPr>
        <p:txBody>
          <a:bodyPr wrap="square" rtlCol="0">
            <a:spAutoFit/>
          </a:bodyPr>
          <a:lstStyle/>
          <a:p>
            <a:r>
              <a:rPr lang="en-US" sz="1100" b="1" dirty="0">
                <a:solidFill>
                  <a:srgbClr val="92D050"/>
                </a:solidFill>
              </a:rPr>
              <a:t>Rowland Hazard III</a:t>
            </a:r>
          </a:p>
        </p:txBody>
      </p:sp>
      <p:sp>
        <p:nvSpPr>
          <p:cNvPr id="17" name="TextBox 16">
            <a:extLst>
              <a:ext uri="{FF2B5EF4-FFF2-40B4-BE49-F238E27FC236}">
                <a16:creationId xmlns:a16="http://schemas.microsoft.com/office/drawing/2014/main" id="{8A2D6C54-EF27-CC9E-3F15-DA53855E63B9}"/>
              </a:ext>
            </a:extLst>
          </p:cNvPr>
          <p:cNvSpPr txBox="1"/>
          <p:nvPr/>
        </p:nvSpPr>
        <p:spPr>
          <a:xfrm>
            <a:off x="700638" y="6188388"/>
            <a:ext cx="1141991" cy="266735"/>
          </a:xfrm>
          <a:prstGeom prst="rect">
            <a:avLst/>
          </a:prstGeom>
          <a:solidFill>
            <a:schemeClr val="accent2"/>
          </a:solidFill>
        </p:spPr>
        <p:txBody>
          <a:bodyPr wrap="square" rtlCol="0">
            <a:spAutoFit/>
          </a:bodyPr>
          <a:lstStyle/>
          <a:p>
            <a:r>
              <a:rPr lang="en-US" sz="1100" b="1" dirty="0">
                <a:solidFill>
                  <a:srgbClr val="92D050"/>
                </a:solidFill>
              </a:rPr>
              <a:t>Dr. Carl Jung</a:t>
            </a:r>
          </a:p>
        </p:txBody>
      </p:sp>
      <p:sp>
        <p:nvSpPr>
          <p:cNvPr id="2" name="Title 1">
            <a:extLst>
              <a:ext uri="{FF2B5EF4-FFF2-40B4-BE49-F238E27FC236}">
                <a16:creationId xmlns:a16="http://schemas.microsoft.com/office/drawing/2014/main" id="{781F50CC-6855-2F34-8F1E-8A64682033AC}"/>
              </a:ext>
            </a:extLst>
          </p:cNvPr>
          <p:cNvSpPr txBox="1">
            <a:spLocks/>
          </p:cNvSpPr>
          <p:nvPr/>
        </p:nvSpPr>
        <p:spPr>
          <a:xfrm>
            <a:off x="3033132" y="297831"/>
            <a:ext cx="6947210" cy="638871"/>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6"/>
              </a:rPr>
              <a:t>There Is </a:t>
            </a:r>
            <a:r>
              <a:rPr lang="en-US" b="1" u="sng" dirty="0">
                <a:hlinkClick r:id="rId6"/>
              </a:rPr>
              <a:t>A</a:t>
            </a:r>
            <a:r>
              <a:rPr lang="en-US" b="1" dirty="0">
                <a:hlinkClick r:id="rId6"/>
              </a:rPr>
              <a:t> Solution</a:t>
            </a:r>
            <a:endParaRPr lang="en-US" dirty="0"/>
          </a:p>
        </p:txBody>
      </p:sp>
      <p:sp>
        <p:nvSpPr>
          <p:cNvPr id="3" name="TextBox 2">
            <a:extLst>
              <a:ext uri="{FF2B5EF4-FFF2-40B4-BE49-F238E27FC236}">
                <a16:creationId xmlns:a16="http://schemas.microsoft.com/office/drawing/2014/main" id="{60A4797D-2A12-D0CB-D722-6A7627F201BF}"/>
              </a:ext>
            </a:extLst>
          </p:cNvPr>
          <p:cNvSpPr txBox="1"/>
          <p:nvPr/>
        </p:nvSpPr>
        <p:spPr>
          <a:xfrm>
            <a:off x="3033132" y="3459937"/>
            <a:ext cx="8859363" cy="3046988"/>
          </a:xfrm>
          <a:prstGeom prst="rect">
            <a:avLst/>
          </a:prstGeom>
          <a:noFill/>
        </p:spPr>
        <p:txBody>
          <a:bodyPr wrap="square">
            <a:spAutoFit/>
          </a:bodyPr>
          <a:lstStyle/>
          <a:p>
            <a:r>
              <a:rPr lang="en-US" sz="2400" b="1" dirty="0">
                <a:hlinkClick r:id="rId6"/>
              </a:rPr>
              <a:t>AA Big Book – Chapter 2 – Page 26 </a:t>
            </a:r>
            <a:endParaRPr lang="en-US" sz="2400" b="1" dirty="0"/>
          </a:p>
          <a:p>
            <a:pPr lvl="1"/>
            <a:r>
              <a:rPr lang="en-US" sz="2400" b="1" dirty="0"/>
              <a:t>“</a:t>
            </a:r>
            <a:r>
              <a:rPr lang="en-US" sz="2400" dirty="0"/>
              <a:t>A </a:t>
            </a:r>
            <a:r>
              <a:rPr lang="en-US" sz="2400" b="1" dirty="0"/>
              <a:t>certain American business man </a:t>
            </a:r>
            <a:r>
              <a:rPr lang="en-US" sz="2400" dirty="0"/>
              <a:t>had ability, good sense, and high character. For years he had floundered from one sanitarium to another. He had consulted the best known American psychiatrists. </a:t>
            </a:r>
            <a:r>
              <a:rPr lang="en-US" sz="2400" b="1" dirty="0"/>
              <a:t>Then he had gone to Europe, placing himself in the care of a celebrated physician (the psychiatrist, Dr. Jung) </a:t>
            </a:r>
            <a:r>
              <a:rPr lang="en-US" sz="2400" dirty="0"/>
              <a:t>who prescribed for him. Though experience had made him skeptical, he finished his treatment with unusual confidence.”</a:t>
            </a:r>
          </a:p>
        </p:txBody>
      </p:sp>
    </p:spTree>
    <p:extLst>
      <p:ext uri="{BB962C8B-B14F-4D97-AF65-F5344CB8AC3E}">
        <p14:creationId xmlns:p14="http://schemas.microsoft.com/office/powerpoint/2010/main" val="1107799493"/>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77E99-2363-38EA-B73E-AC075AFEDE89}"/>
              </a:ext>
            </a:extLst>
          </p:cNvPr>
          <p:cNvSpPr txBox="1"/>
          <p:nvPr/>
        </p:nvSpPr>
        <p:spPr>
          <a:xfrm>
            <a:off x="3902095" y="961656"/>
            <a:ext cx="8019395" cy="5632311"/>
          </a:xfrm>
          <a:prstGeom prst="rect">
            <a:avLst/>
          </a:prstGeom>
          <a:gradFill>
            <a:gsLst>
              <a:gs pos="1400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2000" b="1" dirty="0">
                <a:hlinkClick r:id="rId2"/>
              </a:rPr>
              <a:t>AA Big Book – Chapter 2 – Page 26 </a:t>
            </a:r>
            <a:endParaRPr lang="en-US" sz="2000" b="1" dirty="0"/>
          </a:p>
          <a:p>
            <a:pPr lvl="1"/>
            <a:r>
              <a:rPr lang="en-US" sz="2000" dirty="0"/>
              <a:t>“His physical and mental conditions were unusually good. </a:t>
            </a:r>
            <a:r>
              <a:rPr lang="en-US" sz="2000" b="1" dirty="0">
                <a:solidFill>
                  <a:schemeClr val="accent1"/>
                </a:solidFill>
              </a:rPr>
              <a:t>Above all, he believed he had acquired such a profound knowledge of the inner workings of his mind and its hidden springs that relapse was unthinkable. Nevertheless, he was drunk in a short time. </a:t>
            </a:r>
            <a:r>
              <a:rPr lang="en-US" sz="2000" dirty="0"/>
              <a:t>More baffling still, he could give himself no satisfactory explanation for his fall. </a:t>
            </a:r>
          </a:p>
          <a:p>
            <a:pPr lvl="1"/>
            <a:endParaRPr lang="en-US" sz="2000" dirty="0"/>
          </a:p>
          <a:p>
            <a:pPr lvl="1"/>
            <a:r>
              <a:rPr lang="en-US" sz="2000" dirty="0"/>
              <a:t>So he returned to this doctor, whom he admired, and asked him point-blank why he could not recover. </a:t>
            </a:r>
            <a:r>
              <a:rPr lang="en-US" sz="2000" b="1" dirty="0">
                <a:solidFill>
                  <a:schemeClr val="accent1"/>
                </a:solidFill>
              </a:rPr>
              <a:t>He wished above all things to regain self-control. </a:t>
            </a:r>
            <a:r>
              <a:rPr lang="en-US" sz="2000" dirty="0"/>
              <a:t>He seemed quite rational and well-balanced with respect to other problems. </a:t>
            </a:r>
            <a:r>
              <a:rPr lang="en-US" sz="2000" b="1" dirty="0">
                <a:solidFill>
                  <a:schemeClr val="accent1"/>
                </a:solidFill>
              </a:rPr>
              <a:t>Yet he had no control whatever over alcohol. Why was this? </a:t>
            </a:r>
          </a:p>
          <a:p>
            <a:pPr lvl="1"/>
            <a:endParaRPr lang="en-US" sz="2000" dirty="0"/>
          </a:p>
          <a:p>
            <a:pPr lvl="1"/>
            <a:r>
              <a:rPr lang="en-US" sz="2000" b="1" dirty="0">
                <a:solidFill>
                  <a:schemeClr val="accent1"/>
                </a:solidFill>
              </a:rPr>
              <a:t>He begged the doctor to tell him the whole truth, and he got it. In the doctor’s judgment he was utterly hopeless;</a:t>
            </a:r>
            <a:r>
              <a:rPr lang="en-US" sz="2000" b="1" dirty="0"/>
              <a:t> </a:t>
            </a:r>
            <a:r>
              <a:rPr lang="en-US" sz="2000" dirty="0"/>
              <a:t>he could never regain his position in society and he would have to place himself under lock and key or hire a bodyguard if he expected to live long.”</a:t>
            </a:r>
          </a:p>
        </p:txBody>
      </p:sp>
      <p:sp>
        <p:nvSpPr>
          <p:cNvPr id="8" name="Title 1">
            <a:extLst>
              <a:ext uri="{FF2B5EF4-FFF2-40B4-BE49-F238E27FC236}">
                <a16:creationId xmlns:a16="http://schemas.microsoft.com/office/drawing/2014/main" id="{864A73FC-679E-CCF6-203E-E675C84C56B0}"/>
              </a:ext>
            </a:extLst>
          </p:cNvPr>
          <p:cNvSpPr txBox="1">
            <a:spLocks/>
          </p:cNvSpPr>
          <p:nvPr/>
        </p:nvSpPr>
        <p:spPr>
          <a:xfrm>
            <a:off x="631497" y="227877"/>
            <a:ext cx="10929005" cy="7337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2"/>
              </a:rPr>
              <a:t>There Is </a:t>
            </a:r>
            <a:r>
              <a:rPr lang="en-US" b="1" u="sng" dirty="0">
                <a:hlinkClick r:id="rId2"/>
              </a:rPr>
              <a:t>A</a:t>
            </a:r>
            <a:r>
              <a:rPr lang="en-US" b="1" dirty="0">
                <a:hlinkClick r:id="rId2"/>
              </a:rPr>
              <a:t> Solution</a:t>
            </a:r>
            <a:endParaRPr lang="en-US" dirty="0"/>
          </a:p>
        </p:txBody>
      </p:sp>
      <p:pic>
        <p:nvPicPr>
          <p:cNvPr id="10" name="Picture 9">
            <a:extLst>
              <a:ext uri="{FF2B5EF4-FFF2-40B4-BE49-F238E27FC236}">
                <a16:creationId xmlns:a16="http://schemas.microsoft.com/office/drawing/2014/main" id="{CB69CC42-56B6-1512-445B-12F47859CF6D}"/>
              </a:ext>
            </a:extLst>
          </p:cNvPr>
          <p:cNvPicPr>
            <a:picLocks noChangeAspect="1"/>
          </p:cNvPicPr>
          <p:nvPr/>
        </p:nvPicPr>
        <p:blipFill>
          <a:blip r:embed="rId3"/>
          <a:stretch>
            <a:fillRect/>
          </a:stretch>
        </p:blipFill>
        <p:spPr>
          <a:xfrm>
            <a:off x="420463" y="1949558"/>
            <a:ext cx="3472826" cy="3299667"/>
          </a:xfrm>
          <a:prstGeom prst="rect">
            <a:avLst/>
          </a:prstGeom>
        </p:spPr>
      </p:pic>
    </p:spTree>
    <p:extLst>
      <p:ext uri="{BB962C8B-B14F-4D97-AF65-F5344CB8AC3E}">
        <p14:creationId xmlns:p14="http://schemas.microsoft.com/office/powerpoint/2010/main" val="1949130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3EB3-34B5-C347-AE7B-DF5788AC619C}"/>
              </a:ext>
            </a:extLst>
          </p:cNvPr>
          <p:cNvSpPr>
            <a:spLocks noGrp="1"/>
          </p:cNvSpPr>
          <p:nvPr>
            <p:ph type="title"/>
          </p:nvPr>
        </p:nvSpPr>
        <p:spPr/>
        <p:txBody>
          <a:bodyPr/>
          <a:lstStyle/>
          <a:p>
            <a:pPr algn="ctr"/>
            <a:r>
              <a:rPr lang="en-US" dirty="0"/>
              <a:t>SET ASIDE PRAYER</a:t>
            </a:r>
          </a:p>
        </p:txBody>
      </p:sp>
      <p:sp>
        <p:nvSpPr>
          <p:cNvPr id="5" name="TextBox 4">
            <a:extLst>
              <a:ext uri="{FF2B5EF4-FFF2-40B4-BE49-F238E27FC236}">
                <a16:creationId xmlns:a16="http://schemas.microsoft.com/office/drawing/2014/main" id="{9C79B3A6-8BC9-45A3-6532-42DEC2971A9C}"/>
              </a:ext>
            </a:extLst>
          </p:cNvPr>
          <p:cNvSpPr txBox="1"/>
          <p:nvPr/>
        </p:nvSpPr>
        <p:spPr>
          <a:xfrm>
            <a:off x="672565" y="1843950"/>
            <a:ext cx="10816389" cy="3477875"/>
          </a:xfrm>
          <a:prstGeom prst="rect">
            <a:avLst/>
          </a:prstGeom>
          <a:noFill/>
        </p:spPr>
        <p:txBody>
          <a:bodyPr wrap="square" rtlCol="0">
            <a:spAutoFit/>
          </a:bodyPr>
          <a:lstStyle/>
          <a:p>
            <a:r>
              <a:rPr lang="en-US" sz="4400" dirty="0">
                <a:solidFill>
                  <a:schemeClr val="accent1"/>
                </a:solidFill>
                <a:latin typeface="+mj-lt"/>
                <a:ea typeface="+mj-ea"/>
                <a:cs typeface="+mj-cs"/>
              </a:rPr>
              <a:t>God, please set aside everything I think I know about myself, my emotional sobriety, the 12 Steps and You; for an open mind and a new experience of myself, my emotional sobriety, the 12 Steps and especially You!</a:t>
            </a:r>
          </a:p>
        </p:txBody>
      </p:sp>
    </p:spTree>
    <p:extLst>
      <p:ext uri="{BB962C8B-B14F-4D97-AF65-F5344CB8AC3E}">
        <p14:creationId xmlns:p14="http://schemas.microsoft.com/office/powerpoint/2010/main" val="1712249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967B03C-0E01-E6C6-BB12-1A2B9B077BCC}"/>
              </a:ext>
            </a:extLst>
          </p:cNvPr>
          <p:cNvSpPr txBox="1">
            <a:spLocks/>
          </p:cNvSpPr>
          <p:nvPr/>
        </p:nvSpPr>
        <p:spPr>
          <a:xfrm>
            <a:off x="518586" y="0"/>
            <a:ext cx="750459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spcAft>
                <a:spcPts val="600"/>
              </a:spcAft>
            </a:pPr>
            <a:r>
              <a:rPr lang="en-US" b="1" dirty="0"/>
              <a:t>Chapter 2 – </a:t>
            </a:r>
            <a:r>
              <a:rPr lang="en-US" b="1" dirty="0">
                <a:hlinkClick r:id="rId2"/>
              </a:rPr>
              <a:t>There Is </a:t>
            </a:r>
            <a:r>
              <a:rPr lang="en-US" b="1" u="sng" dirty="0">
                <a:hlinkClick r:id="rId2"/>
              </a:rPr>
              <a:t>A</a:t>
            </a:r>
            <a:r>
              <a:rPr lang="en-US" b="1" dirty="0">
                <a:hlinkClick r:id="rId2"/>
              </a:rPr>
              <a:t> Solution</a:t>
            </a:r>
            <a:endParaRPr lang="en-US" dirty="0"/>
          </a:p>
        </p:txBody>
      </p:sp>
      <p:sp>
        <p:nvSpPr>
          <p:cNvPr id="7" name="TextBox 6">
            <a:extLst>
              <a:ext uri="{FF2B5EF4-FFF2-40B4-BE49-F238E27FC236}">
                <a16:creationId xmlns:a16="http://schemas.microsoft.com/office/drawing/2014/main" id="{0E96A013-DA0D-C300-F6AA-3B0341A762B9}"/>
              </a:ext>
            </a:extLst>
          </p:cNvPr>
          <p:cNvSpPr txBox="1"/>
          <p:nvPr/>
        </p:nvSpPr>
        <p:spPr>
          <a:xfrm>
            <a:off x="331472" y="1131570"/>
            <a:ext cx="7875268" cy="5482590"/>
          </a:xfrm>
          <a:prstGeom prst="rect">
            <a:avLst/>
          </a:prstGeom>
          <a:gradFill>
            <a:gsLst>
              <a:gs pos="1400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p>
            <a:pPr defTabSz="914400">
              <a:lnSpc>
                <a:spcPct val="90000"/>
              </a:lnSpc>
              <a:spcAft>
                <a:spcPts val="600"/>
              </a:spcAft>
              <a:buClr>
                <a:schemeClr val="accent1"/>
              </a:buClr>
              <a:buSzPct val="80000"/>
            </a:pPr>
            <a:r>
              <a:rPr lang="en-US" sz="2400" b="1" dirty="0">
                <a:solidFill>
                  <a:schemeClr val="accent1"/>
                </a:solidFill>
                <a:hlinkClick r:id="rId2"/>
              </a:rPr>
              <a:t>AA Big Book – Chapter 2 – Page 26 &amp; 27</a:t>
            </a:r>
            <a:endParaRPr lang="en-US" sz="2400" b="1" dirty="0">
              <a:solidFill>
                <a:schemeClr val="accent1"/>
              </a:solidFill>
            </a:endParaRPr>
          </a:p>
          <a:p>
            <a:pPr marL="274320" lvl="1" defTabSz="914400">
              <a:lnSpc>
                <a:spcPct val="90000"/>
              </a:lnSpc>
              <a:spcAft>
                <a:spcPts val="600"/>
              </a:spcAft>
              <a:buClr>
                <a:schemeClr val="accent1"/>
              </a:buClr>
              <a:buSzPct val="80000"/>
            </a:pPr>
            <a:r>
              <a:rPr lang="en-US" sz="2400" i="1" dirty="0">
                <a:solidFill>
                  <a:schemeClr val="accent1"/>
                </a:solidFill>
              </a:rPr>
              <a:t>“That was a great physician’s opinion. </a:t>
            </a:r>
            <a:br>
              <a:rPr lang="en-US" sz="1200" i="1" dirty="0">
                <a:solidFill>
                  <a:schemeClr val="accent1"/>
                </a:solidFill>
              </a:rPr>
            </a:br>
            <a:endParaRPr lang="en-US" sz="1200" i="1" dirty="0">
              <a:solidFill>
                <a:schemeClr val="accent1"/>
              </a:solidFill>
            </a:endParaRPr>
          </a:p>
          <a:p>
            <a:pPr marL="274320" lvl="1" defTabSz="914400">
              <a:lnSpc>
                <a:spcPct val="90000"/>
              </a:lnSpc>
              <a:spcAft>
                <a:spcPts val="600"/>
              </a:spcAft>
              <a:buClr>
                <a:schemeClr val="accent1"/>
              </a:buClr>
              <a:buSzPct val="80000"/>
            </a:pPr>
            <a:r>
              <a:rPr lang="en-US" sz="2400" i="1" dirty="0">
                <a:solidFill>
                  <a:schemeClr val="accent1"/>
                </a:solidFill>
              </a:rPr>
              <a:t>But this man still lives, and is a free man. He does not need a bodyguard nor is he confined. He can go anywhere on this earth where other free men may go without disaster, </a:t>
            </a:r>
            <a:r>
              <a:rPr lang="en-US" sz="2400" b="1" i="1" dirty="0"/>
              <a:t>provided he remains willing to maintain a certain simple attitude. </a:t>
            </a:r>
            <a:endParaRPr lang="en-US" sz="1200" b="1" i="1" dirty="0"/>
          </a:p>
          <a:p>
            <a:pPr marL="274320" lvl="1" defTabSz="914400">
              <a:lnSpc>
                <a:spcPct val="90000"/>
              </a:lnSpc>
              <a:spcAft>
                <a:spcPts val="600"/>
              </a:spcAft>
              <a:buClr>
                <a:schemeClr val="accent1"/>
              </a:buClr>
              <a:buSzPct val="80000"/>
            </a:pPr>
            <a:endParaRPr lang="en-US" sz="1200" i="1" dirty="0">
              <a:solidFill>
                <a:schemeClr val="accent1"/>
              </a:solidFill>
            </a:endParaRPr>
          </a:p>
          <a:p>
            <a:pPr marL="274320" lvl="1" defTabSz="914400">
              <a:lnSpc>
                <a:spcPct val="90000"/>
              </a:lnSpc>
              <a:spcAft>
                <a:spcPts val="600"/>
              </a:spcAft>
              <a:buClr>
                <a:schemeClr val="accent1"/>
              </a:buClr>
              <a:buSzPct val="80000"/>
            </a:pPr>
            <a:r>
              <a:rPr lang="en-US" sz="2400" i="1" dirty="0">
                <a:solidFill>
                  <a:schemeClr val="accent1"/>
                </a:solidFill>
              </a:rPr>
              <a:t>Some of our alcoholic readers may think they can do without spiritual help. Let us tell you the rest of the conversation our friend had with his doctor. </a:t>
            </a:r>
            <a:r>
              <a:rPr lang="en-US" sz="2400" b="1" i="1" dirty="0"/>
              <a:t>The doctor said: “You have the mind of a chronic alcoholic. I have never seen one single case recover, where that state of mind existed to the extent that it does in you.” Our friend felt as though the gates of hell had closed on him with a clang.”</a:t>
            </a:r>
          </a:p>
        </p:txBody>
      </p:sp>
      <p:pic>
        <p:nvPicPr>
          <p:cNvPr id="4" name="Picture 3" descr="A person with glasses and a mustache">
            <a:extLst>
              <a:ext uri="{FF2B5EF4-FFF2-40B4-BE49-F238E27FC236}">
                <a16:creationId xmlns:a16="http://schemas.microsoft.com/office/drawing/2014/main" id="{364F7AC4-6C80-37DF-7C8A-069319227AEE}"/>
              </a:ext>
            </a:extLst>
          </p:cNvPr>
          <p:cNvPicPr>
            <a:picLocks noChangeAspect="1"/>
          </p:cNvPicPr>
          <p:nvPr/>
        </p:nvPicPr>
        <p:blipFill>
          <a:blip r:embed="rId3"/>
          <a:srcRect l="13606" r="7772"/>
          <a:stretch/>
        </p:blipFill>
        <p:spPr>
          <a:xfrm>
            <a:off x="8308943" y="243840"/>
            <a:ext cx="3646837" cy="6377939"/>
          </a:xfrm>
          <a:prstGeom prst="rect">
            <a:avLst/>
          </a:prstGeom>
          <a:gradFill>
            <a:gsLst>
              <a:gs pos="1400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p:spPr>
      </p:pic>
      <p:sp>
        <p:nvSpPr>
          <p:cNvPr id="5" name="TextBox 4">
            <a:extLst>
              <a:ext uri="{FF2B5EF4-FFF2-40B4-BE49-F238E27FC236}">
                <a16:creationId xmlns:a16="http://schemas.microsoft.com/office/drawing/2014/main" id="{69722934-BEC7-0C9B-A629-2A17AB375E3E}"/>
              </a:ext>
            </a:extLst>
          </p:cNvPr>
          <p:cNvSpPr txBox="1"/>
          <p:nvPr/>
        </p:nvSpPr>
        <p:spPr>
          <a:xfrm>
            <a:off x="8831872" y="6152495"/>
            <a:ext cx="2600977" cy="461665"/>
          </a:xfrm>
          <a:prstGeom prst="rect">
            <a:avLst/>
          </a:prstGeom>
          <a:solidFill>
            <a:schemeClr val="accent1"/>
          </a:solidFill>
        </p:spPr>
        <p:txBody>
          <a:bodyPr wrap="square" rtlCol="0">
            <a:spAutoFit/>
          </a:bodyPr>
          <a:lstStyle/>
          <a:p>
            <a:pPr algn="ctr"/>
            <a:r>
              <a:rPr lang="en-US" sz="2400" dirty="0">
                <a:solidFill>
                  <a:schemeClr val="bg1"/>
                </a:solidFill>
              </a:rPr>
              <a:t>Dr. Carl Jung</a:t>
            </a:r>
          </a:p>
        </p:txBody>
      </p:sp>
    </p:spTree>
    <p:extLst>
      <p:ext uri="{BB962C8B-B14F-4D97-AF65-F5344CB8AC3E}">
        <p14:creationId xmlns:p14="http://schemas.microsoft.com/office/powerpoint/2010/main" val="546353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2">
            <a:alphaModFix amt="30000"/>
          </a:blip>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A84C87-C99C-362C-7D31-01BB8FA8D074}"/>
              </a:ext>
            </a:extLst>
          </p:cNvPr>
          <p:cNvSpPr txBox="1"/>
          <p:nvPr/>
        </p:nvSpPr>
        <p:spPr>
          <a:xfrm>
            <a:off x="0" y="1072280"/>
            <a:ext cx="11073159" cy="6001643"/>
          </a:xfrm>
          <a:prstGeom prst="rect">
            <a:avLst/>
          </a:prstGeom>
          <a:noFill/>
        </p:spPr>
        <p:txBody>
          <a:bodyPr wrap="square">
            <a:spAutoFit/>
          </a:bodyPr>
          <a:lstStyle/>
          <a:p>
            <a:pPr lvl="1"/>
            <a:endParaRPr lang="en-US" sz="2400" dirty="0"/>
          </a:p>
          <a:p>
            <a:pPr lvl="1"/>
            <a:r>
              <a:rPr lang="en-US" sz="2400" b="1" dirty="0">
                <a:solidFill>
                  <a:schemeClr val="accent1"/>
                </a:solidFill>
                <a:hlinkClick r:id="rId3"/>
              </a:rPr>
              <a:t>AA Big Book – Chapter 2 – Page 27</a:t>
            </a:r>
            <a:endParaRPr lang="en-US" sz="2400" b="1" dirty="0">
              <a:solidFill>
                <a:schemeClr val="accent1"/>
              </a:solidFill>
            </a:endParaRPr>
          </a:p>
          <a:p>
            <a:pPr lvl="2"/>
            <a:r>
              <a:rPr lang="en-US" sz="2400" dirty="0"/>
              <a:t>“He said to the doctor, “Is there no exception?”</a:t>
            </a:r>
          </a:p>
          <a:p>
            <a:pPr lvl="2"/>
            <a:r>
              <a:rPr lang="en-US" sz="2400" dirty="0"/>
              <a:t>”Yes,” replied the doctor, “there is. Exceptions to cases such as yours have been occurring since early times. </a:t>
            </a:r>
            <a:r>
              <a:rPr lang="en-US" sz="2400" b="1" dirty="0">
                <a:solidFill>
                  <a:schemeClr val="accent1"/>
                </a:solidFill>
              </a:rPr>
              <a:t>Here and there, once in a while, alcoholics have had what are called vital spiritual experiences. </a:t>
            </a:r>
            <a:r>
              <a:rPr lang="en-US" sz="2400" b="1" dirty="0"/>
              <a:t>To me these occurrences are phenomena. </a:t>
            </a:r>
            <a:r>
              <a:rPr lang="en-US" sz="2400" b="1" dirty="0">
                <a:solidFill>
                  <a:schemeClr val="accent1"/>
                </a:solidFill>
              </a:rPr>
              <a:t>They appear to be in the nature of huge emotional displacements and rearrangements. </a:t>
            </a:r>
            <a:r>
              <a:rPr lang="en-US" sz="2400" b="1" dirty="0"/>
              <a:t>Ideas, emotions, and attitudes which were once the guiding forces of the lives of these men are suddenly cast to one side, and a completely new set of conceptions and motives begin to dominate them. In fact, I have been trying to produce some such emotional rearrangement within you. With many individuals the methods which I employed are successful, but I have never been successful with an alcoholic of your description.*” (See Appendices II - </a:t>
            </a:r>
            <a:r>
              <a:rPr lang="en-US" sz="2400" b="1" dirty="0">
                <a:hlinkClick r:id="rId4"/>
              </a:rPr>
              <a:t>AA Big Book – Appendices II - Spiritual Experience</a:t>
            </a:r>
            <a:r>
              <a:rPr lang="en-US" sz="2400" b="1" dirty="0"/>
              <a:t>)</a:t>
            </a:r>
          </a:p>
          <a:p>
            <a:pPr lvl="2"/>
            <a:endParaRPr lang="en-US" sz="2400" b="1" dirty="0"/>
          </a:p>
        </p:txBody>
      </p:sp>
      <p:sp>
        <p:nvSpPr>
          <p:cNvPr id="4" name="Title 1">
            <a:extLst>
              <a:ext uri="{FF2B5EF4-FFF2-40B4-BE49-F238E27FC236}">
                <a16:creationId xmlns:a16="http://schemas.microsoft.com/office/drawing/2014/main" id="{43491880-759A-0589-7456-DEBE52EC925F}"/>
              </a:ext>
            </a:extLst>
          </p:cNvPr>
          <p:cNvSpPr txBox="1">
            <a:spLocks/>
          </p:cNvSpPr>
          <p:nvPr/>
        </p:nvSpPr>
        <p:spPr>
          <a:xfrm>
            <a:off x="2343704" y="0"/>
            <a:ext cx="7504591" cy="66499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spcAft>
                <a:spcPts val="600"/>
              </a:spcAft>
            </a:pPr>
            <a:r>
              <a:rPr lang="en-US" b="1" dirty="0"/>
              <a:t>Chapter 2 – </a:t>
            </a:r>
            <a:r>
              <a:rPr lang="en-US" b="1" dirty="0">
                <a:hlinkClick r:id="rId3"/>
              </a:rPr>
              <a:t>There Is </a:t>
            </a:r>
            <a:r>
              <a:rPr lang="en-US" b="1" u="sng" dirty="0">
                <a:hlinkClick r:id="rId3"/>
              </a:rPr>
              <a:t>A</a:t>
            </a:r>
            <a:r>
              <a:rPr lang="en-US" b="1" dirty="0">
                <a:hlinkClick r:id="rId3"/>
              </a:rPr>
              <a:t> Solution</a:t>
            </a:r>
            <a:endParaRPr lang="en-US" dirty="0"/>
          </a:p>
        </p:txBody>
      </p:sp>
    </p:spTree>
    <p:extLst>
      <p:ext uri="{BB962C8B-B14F-4D97-AF65-F5344CB8AC3E}">
        <p14:creationId xmlns:p14="http://schemas.microsoft.com/office/powerpoint/2010/main" val="181152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4CC1EF-5058-0287-15FA-55C0866E4B58}"/>
              </a:ext>
            </a:extLst>
          </p:cNvPr>
          <p:cNvSpPr txBox="1"/>
          <p:nvPr/>
        </p:nvSpPr>
        <p:spPr>
          <a:xfrm>
            <a:off x="493485" y="1011765"/>
            <a:ext cx="5283201" cy="5524803"/>
          </a:xfrm>
          <a:prstGeom prst="rect">
            <a:avLst/>
          </a:prstGeom>
          <a:blipFill dpi="0" rotWithShape="1">
            <a:blip r:embed="rId3">
              <a:alphaModFix amt="24000"/>
            </a:blip>
            <a:srcRect/>
            <a:stretch>
              <a:fillRect/>
            </a:stretch>
          </a:blipFill>
        </p:spPr>
        <p:txBody>
          <a:bodyPr wrap="square">
            <a:spAutoFit/>
          </a:bodyPr>
          <a:lstStyle/>
          <a:p>
            <a:r>
              <a:rPr lang="en-US" sz="2000" dirty="0"/>
              <a:t>“Now they tell us that Rowland tried to get to Freud first.  And Freud wasn’t taking any more patients. He tried to get to Adler and Adler was too busy.</a:t>
            </a:r>
          </a:p>
          <a:p>
            <a:endParaRPr lang="en-US" sz="2000" dirty="0"/>
          </a:p>
          <a:p>
            <a:r>
              <a:rPr lang="en-US" sz="2000" dirty="0"/>
              <a:t>Jung was the third choice. Now Adler and Jung were both students of Freud. And Jung had fallen out with Adler and Jung (Freud) on one thing only. Adler and Jung (Freud) thought all answers would lie within the mind. I mean Adler and Freud. </a:t>
            </a:r>
          </a:p>
          <a:p>
            <a:endParaRPr lang="en-US" sz="2000" dirty="0"/>
          </a:p>
          <a:p>
            <a:r>
              <a:rPr lang="en-US" sz="2000" b="1" dirty="0">
                <a:solidFill>
                  <a:schemeClr val="accent3">
                    <a:lumMod val="50000"/>
                  </a:schemeClr>
                </a:solidFill>
              </a:rPr>
              <a:t>Jung thought some people might be able to be helped through spirituality</a:t>
            </a:r>
            <a:r>
              <a:rPr lang="en-US" sz="2000" dirty="0"/>
              <a:t>. And thank God that Rowland didn’t get to Freud or Adler. We’d be sitting around today psychoanalyzing ourselves rather than depending upon spirituality.”</a:t>
            </a:r>
          </a:p>
        </p:txBody>
      </p:sp>
      <p:sp>
        <p:nvSpPr>
          <p:cNvPr id="6" name="Title 1">
            <a:extLst>
              <a:ext uri="{FF2B5EF4-FFF2-40B4-BE49-F238E27FC236}">
                <a16:creationId xmlns:a16="http://schemas.microsoft.com/office/drawing/2014/main" id="{4218191E-3C2E-9DEF-1494-E6B3DC1D7AA4}"/>
              </a:ext>
            </a:extLst>
          </p:cNvPr>
          <p:cNvSpPr txBox="1">
            <a:spLocks/>
          </p:cNvSpPr>
          <p:nvPr/>
        </p:nvSpPr>
        <p:spPr>
          <a:xfrm>
            <a:off x="2343704" y="203200"/>
            <a:ext cx="7504591" cy="66499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spcAft>
                <a:spcPts val="600"/>
              </a:spcAft>
            </a:pPr>
            <a:r>
              <a:rPr lang="en-US" b="1" dirty="0"/>
              <a:t>Chapter 2 – </a:t>
            </a:r>
            <a:r>
              <a:rPr lang="en-US" b="1" dirty="0">
                <a:hlinkClick r:id="rId4"/>
              </a:rPr>
              <a:t>There Is </a:t>
            </a:r>
            <a:r>
              <a:rPr lang="en-US" b="1" u="sng" dirty="0">
                <a:hlinkClick r:id="rId4"/>
              </a:rPr>
              <a:t>A</a:t>
            </a:r>
            <a:r>
              <a:rPr lang="en-US" b="1" dirty="0">
                <a:hlinkClick r:id="rId4"/>
              </a:rPr>
              <a:t> Solution</a:t>
            </a:r>
            <a:endParaRPr lang="en-US" dirty="0"/>
          </a:p>
        </p:txBody>
      </p:sp>
      <p:sp>
        <p:nvSpPr>
          <p:cNvPr id="8" name="TextBox 7">
            <a:extLst>
              <a:ext uri="{FF2B5EF4-FFF2-40B4-BE49-F238E27FC236}">
                <a16:creationId xmlns:a16="http://schemas.microsoft.com/office/drawing/2014/main" id="{BC4CD690-C364-891E-3250-AC4191FD035A}"/>
              </a:ext>
            </a:extLst>
          </p:cNvPr>
          <p:cNvSpPr txBox="1"/>
          <p:nvPr/>
        </p:nvSpPr>
        <p:spPr>
          <a:xfrm>
            <a:off x="6103608" y="1011765"/>
            <a:ext cx="5617029" cy="5262979"/>
          </a:xfrm>
          <a:prstGeom prst="rect">
            <a:avLst/>
          </a:prstGeom>
          <a:gradFill>
            <a:gsLst>
              <a:gs pos="1400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2400" dirty="0"/>
              <a:t>“I think we need to stop once in a while and remember where they came from.</a:t>
            </a:r>
          </a:p>
          <a:p>
            <a:endParaRPr lang="en-US" sz="2400" dirty="0"/>
          </a:p>
          <a:p>
            <a:r>
              <a:rPr lang="en-US" sz="2400" dirty="0"/>
              <a:t>•	</a:t>
            </a:r>
            <a:r>
              <a:rPr lang="en-US" sz="2400" b="1" dirty="0">
                <a:solidFill>
                  <a:schemeClr val="accent2"/>
                </a:solidFill>
              </a:rPr>
              <a:t>Step 1 came from a nonalcoholic neurologist in New York City named Dr. Silkworth</a:t>
            </a:r>
          </a:p>
          <a:p>
            <a:r>
              <a:rPr lang="en-US" sz="2400" dirty="0"/>
              <a:t>•	</a:t>
            </a:r>
            <a:r>
              <a:rPr lang="en-US" sz="2400" b="1" dirty="0">
                <a:solidFill>
                  <a:schemeClr val="accent2">
                    <a:lumMod val="75000"/>
                  </a:schemeClr>
                </a:solidFill>
              </a:rPr>
              <a:t>Step 2 came from a nonalcoholic psychiatrist from the other side of the world named Dr. Jung</a:t>
            </a:r>
          </a:p>
          <a:p>
            <a:r>
              <a:rPr lang="en-US" sz="2400" dirty="0"/>
              <a:t>•	</a:t>
            </a:r>
            <a:r>
              <a:rPr lang="en-US" sz="2400" b="1" dirty="0">
                <a:solidFill>
                  <a:schemeClr val="accent3">
                    <a:lumMod val="75000"/>
                  </a:schemeClr>
                </a:solidFill>
              </a:rPr>
              <a:t>The last ten steps came from a group of people called the Oxford groupers who were nonalcoholic practicing first century Christianity to the best of their ability</a:t>
            </a:r>
            <a:r>
              <a:rPr lang="en-US" sz="2400" dirty="0"/>
              <a:t>.”</a:t>
            </a:r>
          </a:p>
          <a:p>
            <a:endParaRPr lang="en-US" sz="2400" dirty="0"/>
          </a:p>
        </p:txBody>
      </p:sp>
    </p:spTree>
    <p:extLst>
      <p:ext uri="{BB962C8B-B14F-4D97-AF65-F5344CB8AC3E}">
        <p14:creationId xmlns:p14="http://schemas.microsoft.com/office/powerpoint/2010/main" val="2444106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8" name="Straight Connector 17">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ED84DD6-8A68-4994-8094-8DDBE89BF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176049D7-366E-4AC9-B689-460CC28F8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4" name="Straight Connector 23">
            <a:extLst>
              <a:ext uri="{FF2B5EF4-FFF2-40B4-BE49-F238E27FC236}">
                <a16:creationId xmlns:a16="http://schemas.microsoft.com/office/drawing/2014/main" id="{BC9E91F8-C4AE-4EB0-8B76-FF3F3FC718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AD45A04-4150-4943-BB06-EEEDDD73B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Title 1">
            <a:extLst>
              <a:ext uri="{FF2B5EF4-FFF2-40B4-BE49-F238E27FC236}">
                <a16:creationId xmlns:a16="http://schemas.microsoft.com/office/drawing/2014/main" id="{D957CD6C-9BDE-7626-2788-F0BFE132638F}"/>
              </a:ext>
            </a:extLst>
          </p:cNvPr>
          <p:cNvSpPr txBox="1">
            <a:spLocks/>
          </p:cNvSpPr>
          <p:nvPr/>
        </p:nvSpPr>
        <p:spPr>
          <a:xfrm>
            <a:off x="8035290" y="697230"/>
            <a:ext cx="3878058" cy="457199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lnSpc>
                <a:spcPct val="85000"/>
              </a:lnSpc>
              <a:spcAft>
                <a:spcPts val="600"/>
              </a:spcAft>
            </a:pPr>
            <a:r>
              <a:rPr lang="en-US" sz="5000" b="1" cap="all" dirty="0">
                <a:solidFill>
                  <a:srgbClr val="FFFFFF"/>
                </a:solidFill>
              </a:rPr>
              <a:t>Chapter 2 – </a:t>
            </a:r>
            <a:r>
              <a:rPr lang="en-US" sz="5000" b="1" cap="all" dirty="0">
                <a:solidFill>
                  <a:srgbClr val="FFFFFF"/>
                </a:solidFill>
                <a:hlinkClick r:id="rId4"/>
              </a:rPr>
              <a:t>There Is </a:t>
            </a:r>
            <a:r>
              <a:rPr lang="en-US" sz="5000" b="1" u="sng" cap="all" dirty="0">
                <a:solidFill>
                  <a:srgbClr val="FFFFFF"/>
                </a:solidFill>
                <a:hlinkClick r:id="rId4"/>
              </a:rPr>
              <a:t>A</a:t>
            </a:r>
            <a:r>
              <a:rPr lang="en-US" sz="5000" b="1" cap="all" dirty="0">
                <a:solidFill>
                  <a:srgbClr val="FFFFFF"/>
                </a:solidFill>
                <a:hlinkClick r:id="rId4"/>
              </a:rPr>
              <a:t> Solution</a:t>
            </a:r>
            <a:endParaRPr lang="en-US" sz="5000" b="1" cap="all" dirty="0">
              <a:solidFill>
                <a:srgbClr val="FFFFFF"/>
              </a:solidFill>
            </a:endParaRPr>
          </a:p>
        </p:txBody>
      </p:sp>
      <p:pic>
        <p:nvPicPr>
          <p:cNvPr id="9" name="Picture 8">
            <a:extLst>
              <a:ext uri="{FF2B5EF4-FFF2-40B4-BE49-F238E27FC236}">
                <a16:creationId xmlns:a16="http://schemas.microsoft.com/office/drawing/2014/main" id="{B9167EA3-DB32-4A6A-8702-7975B03B538D}"/>
              </a:ext>
            </a:extLst>
          </p:cNvPr>
          <p:cNvPicPr>
            <a:picLocks noChangeAspect="1"/>
          </p:cNvPicPr>
          <p:nvPr/>
        </p:nvPicPr>
        <p:blipFill>
          <a:blip r:embed="rId5"/>
          <a:stretch>
            <a:fillRect/>
          </a:stretch>
        </p:blipFill>
        <p:spPr>
          <a:xfrm>
            <a:off x="273573" y="594360"/>
            <a:ext cx="7391159" cy="5783580"/>
          </a:xfrm>
          <a:prstGeom prst="rect">
            <a:avLst/>
          </a:prstGeom>
        </p:spPr>
      </p:pic>
      <p:pic>
        <p:nvPicPr>
          <p:cNvPr id="11" name="W4-13 What is the Solution">
            <a:hlinkClick r:id="" action="ppaction://media"/>
            <a:extLst>
              <a:ext uri="{FF2B5EF4-FFF2-40B4-BE49-F238E27FC236}">
                <a16:creationId xmlns:a16="http://schemas.microsoft.com/office/drawing/2014/main" id="{469C8A93-2CFA-5EFE-56F1-EACA2F063D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64034" y="3673295"/>
            <a:ext cx="487363" cy="487363"/>
          </a:xfrm>
          <a:prstGeom prst="rect">
            <a:avLst/>
          </a:prstGeom>
        </p:spPr>
      </p:pic>
      <p:sp>
        <p:nvSpPr>
          <p:cNvPr id="12" name="TextBox 11">
            <a:extLst>
              <a:ext uri="{FF2B5EF4-FFF2-40B4-BE49-F238E27FC236}">
                <a16:creationId xmlns:a16="http://schemas.microsoft.com/office/drawing/2014/main" id="{D59C62F5-78AE-FBBD-28CF-440E015EEC7F}"/>
              </a:ext>
            </a:extLst>
          </p:cNvPr>
          <p:cNvSpPr txBox="1"/>
          <p:nvPr/>
        </p:nvSpPr>
        <p:spPr>
          <a:xfrm>
            <a:off x="8564016" y="4743706"/>
            <a:ext cx="2000035" cy="369332"/>
          </a:xfrm>
          <a:prstGeom prst="rect">
            <a:avLst/>
          </a:prstGeom>
          <a:noFill/>
        </p:spPr>
        <p:txBody>
          <a:bodyPr wrap="none" rtlCol="0">
            <a:spAutoFit/>
          </a:bodyPr>
          <a:lstStyle/>
          <a:p>
            <a:r>
              <a:rPr lang="en-US" dirty="0">
                <a:solidFill>
                  <a:schemeClr val="accent1"/>
                </a:solidFill>
              </a:rPr>
              <a:t>Last Slide – Week 4</a:t>
            </a:r>
          </a:p>
        </p:txBody>
      </p:sp>
    </p:spTree>
    <p:extLst>
      <p:ext uri="{BB962C8B-B14F-4D97-AF65-F5344CB8AC3E}">
        <p14:creationId xmlns:p14="http://schemas.microsoft.com/office/powerpoint/2010/main" val="100750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2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Mic and audio filter">
            <a:extLst>
              <a:ext uri="{FF2B5EF4-FFF2-40B4-BE49-F238E27FC236}">
                <a16:creationId xmlns:a16="http://schemas.microsoft.com/office/drawing/2014/main" id="{577B59D2-5BE6-838E-3AF7-DFF2754F5F25}"/>
              </a:ext>
            </a:extLst>
          </p:cNvPr>
          <p:cNvPicPr>
            <a:picLocks noChangeAspect="1"/>
          </p:cNvPicPr>
          <p:nvPr/>
        </p:nvPicPr>
        <p:blipFill>
          <a:blip r:embed="rId3">
            <a:duotone>
              <a:schemeClr val="accent1">
                <a:shade val="45000"/>
                <a:satMod val="135000"/>
              </a:schemeClr>
              <a:prstClr val="white"/>
            </a:duotone>
            <a:alphaModFix amt="60000"/>
          </a:blip>
          <a:srcRect t="15730"/>
          <a:stretch/>
        </p:blipFill>
        <p:spPr>
          <a:xfrm>
            <a:off x="20" y="-1"/>
            <a:ext cx="12191980" cy="6858001"/>
          </a:xfrm>
          <a:prstGeom prst="rect">
            <a:avLst/>
          </a:prstGeom>
        </p:spPr>
      </p:pic>
      <p:cxnSp>
        <p:nvCxnSpPr>
          <p:cNvPr id="11" name="Straight Connector 10">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9FF1CBF-67E1-C266-4D5E-8D06CA45586E}"/>
              </a:ext>
            </a:extLst>
          </p:cNvPr>
          <p:cNvSpPr>
            <a:spLocks noGrp="1"/>
          </p:cNvSpPr>
          <p:nvPr>
            <p:ph type="ctrTitle"/>
          </p:nvPr>
        </p:nvSpPr>
        <p:spPr>
          <a:xfrm>
            <a:off x="1109980" y="882376"/>
            <a:ext cx="9966960" cy="2926080"/>
          </a:xfrm>
        </p:spPr>
        <p:txBody>
          <a:bodyPr>
            <a:normAutofit/>
          </a:bodyPr>
          <a:lstStyle/>
          <a:p>
            <a:r>
              <a:rPr lang="en-US"/>
              <a:t>Moderator, please stop the recording</a:t>
            </a:r>
          </a:p>
        </p:txBody>
      </p:sp>
      <p:sp>
        <p:nvSpPr>
          <p:cNvPr id="3" name="Subtitle 2">
            <a:extLst>
              <a:ext uri="{FF2B5EF4-FFF2-40B4-BE49-F238E27FC236}">
                <a16:creationId xmlns:a16="http://schemas.microsoft.com/office/drawing/2014/main" id="{EC041828-7062-BBD7-CB00-D490B8829371}"/>
              </a:ext>
            </a:extLst>
          </p:cNvPr>
          <p:cNvSpPr>
            <a:spLocks noGrp="1"/>
          </p:cNvSpPr>
          <p:nvPr>
            <p:ph type="subTitle" idx="1"/>
          </p:nvPr>
        </p:nvSpPr>
        <p:spPr>
          <a:xfrm>
            <a:off x="1709530" y="3869634"/>
            <a:ext cx="8767860" cy="1388165"/>
          </a:xfrm>
          <a:gradFill>
            <a:gsLst>
              <a:gs pos="1400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p:spPr>
        <p:txBody>
          <a:bodyPr>
            <a:normAutofit/>
          </a:bodyPr>
          <a:lstStyle/>
          <a:p>
            <a:r>
              <a:rPr lang="en-US" sz="4400" b="1" dirty="0">
                <a:solidFill>
                  <a:srgbClr val="002060"/>
                </a:solidFill>
              </a:rPr>
              <a:t>Surrender School Closing Announcements?</a:t>
            </a:r>
          </a:p>
        </p:txBody>
      </p:sp>
    </p:spTree>
    <p:extLst>
      <p:ext uri="{BB962C8B-B14F-4D97-AF65-F5344CB8AC3E}">
        <p14:creationId xmlns:p14="http://schemas.microsoft.com/office/powerpoint/2010/main" val="184523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7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3EB3-34B5-C347-AE7B-DF5788AC619C}"/>
              </a:ext>
            </a:extLst>
          </p:cNvPr>
          <p:cNvSpPr>
            <a:spLocks noGrp="1"/>
          </p:cNvSpPr>
          <p:nvPr>
            <p:ph type="title"/>
          </p:nvPr>
        </p:nvSpPr>
        <p:spPr/>
        <p:txBody>
          <a:bodyPr/>
          <a:lstStyle/>
          <a:p>
            <a:pPr algn="ctr"/>
            <a:r>
              <a:rPr lang="en-US"/>
              <a:t>SERENITY PRAYER</a:t>
            </a:r>
          </a:p>
        </p:txBody>
      </p:sp>
      <p:sp>
        <p:nvSpPr>
          <p:cNvPr id="5" name="TextBox 4">
            <a:extLst>
              <a:ext uri="{FF2B5EF4-FFF2-40B4-BE49-F238E27FC236}">
                <a16:creationId xmlns:a16="http://schemas.microsoft.com/office/drawing/2014/main" id="{9C79B3A6-8BC9-45A3-6532-42DEC2971A9C}"/>
              </a:ext>
            </a:extLst>
          </p:cNvPr>
          <p:cNvSpPr txBox="1"/>
          <p:nvPr/>
        </p:nvSpPr>
        <p:spPr>
          <a:xfrm>
            <a:off x="672565" y="1843950"/>
            <a:ext cx="10816389" cy="2800767"/>
          </a:xfrm>
          <a:prstGeom prst="rect">
            <a:avLst/>
          </a:prstGeom>
          <a:noFill/>
        </p:spPr>
        <p:txBody>
          <a:bodyPr wrap="square" rtlCol="0">
            <a:spAutoFit/>
          </a:bodyPr>
          <a:lstStyle/>
          <a:p>
            <a:r>
              <a:rPr lang="en-US" sz="4400">
                <a:solidFill>
                  <a:schemeClr val="accent1"/>
                </a:solidFill>
                <a:latin typeface="+mj-lt"/>
                <a:ea typeface="+mj-ea"/>
                <a:cs typeface="+mj-cs"/>
              </a:rPr>
              <a:t>God grant me the serenity to accept the things I can not change, the courage to change the things I can and the wisdom to know the difference.</a:t>
            </a:r>
          </a:p>
        </p:txBody>
      </p:sp>
    </p:spTree>
    <p:extLst>
      <p:ext uri="{BB962C8B-B14F-4D97-AF65-F5344CB8AC3E}">
        <p14:creationId xmlns:p14="http://schemas.microsoft.com/office/powerpoint/2010/main" val="2958328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1CBF-67E1-C266-4D5E-8D06CA45586E}"/>
              </a:ext>
            </a:extLst>
          </p:cNvPr>
          <p:cNvSpPr>
            <a:spLocks noGrp="1"/>
          </p:cNvSpPr>
          <p:nvPr>
            <p:ph type="ctrTitle"/>
          </p:nvPr>
        </p:nvSpPr>
        <p:spPr>
          <a:xfrm>
            <a:off x="1112520" y="335967"/>
            <a:ext cx="9966960" cy="1258657"/>
          </a:xfrm>
        </p:spPr>
        <p:txBody>
          <a:bodyPr anchor="t"/>
          <a:lstStyle/>
          <a:p>
            <a:r>
              <a:rPr lang="en-US" dirty="0"/>
              <a:t>Questions</a:t>
            </a:r>
          </a:p>
        </p:txBody>
      </p:sp>
      <p:sp>
        <p:nvSpPr>
          <p:cNvPr id="4" name="TextBox 3">
            <a:extLst>
              <a:ext uri="{FF2B5EF4-FFF2-40B4-BE49-F238E27FC236}">
                <a16:creationId xmlns:a16="http://schemas.microsoft.com/office/drawing/2014/main" id="{B1A43032-EAEE-DF5F-F224-1089FAEC7DDA}"/>
              </a:ext>
            </a:extLst>
          </p:cNvPr>
          <p:cNvSpPr txBox="1"/>
          <p:nvPr/>
        </p:nvSpPr>
        <p:spPr>
          <a:xfrm>
            <a:off x="124522" y="1874728"/>
            <a:ext cx="11942956" cy="3108543"/>
          </a:xfrm>
          <a:prstGeom prst="rect">
            <a:avLst/>
          </a:prstGeom>
          <a:gradFill>
            <a:gsLst>
              <a:gs pos="100000">
                <a:srgbClr val="92D050"/>
              </a:gs>
              <a:gs pos="51000">
                <a:schemeClr val="accent1">
                  <a:lumMod val="60000"/>
                  <a:lumOff val="40000"/>
                </a:schemeClr>
              </a:gs>
              <a:gs pos="5000">
                <a:srgbClr val="92D050"/>
              </a:gs>
            </a:gsLst>
            <a:lin ang="5400000" scaled="1"/>
          </a:gradFill>
        </p:spPr>
        <p:txBody>
          <a:bodyPr wrap="square">
            <a:spAutoFit/>
          </a:bodyPr>
          <a:lstStyle/>
          <a:p>
            <a:pPr marL="742950" lvl="1" indent="-285750">
              <a:buFont typeface="Arial" panose="020B0604020202020204" pitchFamily="34" charset="0"/>
              <a:buChar char="•"/>
            </a:pPr>
            <a:r>
              <a:rPr lang="en-US" sz="2800" b="1" dirty="0"/>
              <a:t>Are you staying sober / abstinent on the power of the fellowship? </a:t>
            </a:r>
          </a:p>
          <a:p>
            <a:pPr marL="1371600" lvl="2" indent="-457200">
              <a:buFont typeface="Arial" panose="020B0604020202020204" pitchFamily="34" charset="0"/>
              <a:buChar char="•"/>
            </a:pPr>
            <a:r>
              <a:rPr lang="en-US" sz="2800" b="1" dirty="0"/>
              <a:t>Or are you actively pursuing the power of the vital spiritual experience</a:t>
            </a:r>
          </a:p>
          <a:p>
            <a:pPr marL="742950" lvl="1" indent="-285750">
              <a:buFont typeface="Arial" panose="020B0604020202020204" pitchFamily="34" charset="0"/>
              <a:buChar char="•"/>
            </a:pPr>
            <a:endParaRPr lang="en-US" sz="2800" b="1" dirty="0"/>
          </a:p>
          <a:p>
            <a:pPr marL="914400" lvl="1" indent="-457200">
              <a:buFont typeface="Arial" panose="020B0604020202020204" pitchFamily="34" charset="0"/>
              <a:buChar char="•"/>
            </a:pPr>
            <a:r>
              <a:rPr lang="en-US" sz="2800" b="1" dirty="0"/>
              <a:t>Are you convinced that fellowship alone is not sufficient for your recovery? What are some of the commonplace observations people have had about your disease? </a:t>
            </a:r>
          </a:p>
        </p:txBody>
      </p:sp>
    </p:spTree>
    <p:extLst>
      <p:ext uri="{BB962C8B-B14F-4D97-AF65-F5344CB8AC3E}">
        <p14:creationId xmlns:p14="http://schemas.microsoft.com/office/powerpoint/2010/main" val="2560210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AA79B-9AC2-A022-157C-F0FC7F1F6C9F}"/>
              </a:ext>
            </a:extLst>
          </p:cNvPr>
          <p:cNvSpPr>
            <a:spLocks noGrp="1"/>
          </p:cNvSpPr>
          <p:nvPr>
            <p:ph type="title"/>
          </p:nvPr>
        </p:nvSpPr>
        <p:spPr>
          <a:xfrm>
            <a:off x="1329852" y="315377"/>
            <a:ext cx="9875520" cy="1356360"/>
          </a:xfrm>
        </p:spPr>
        <p:txBody>
          <a:bodyPr>
            <a:normAutofit/>
          </a:bodyPr>
          <a:lstStyle/>
          <a:p>
            <a:pPr algn="ctr"/>
            <a:r>
              <a:rPr lang="en-US" dirty="0"/>
              <a:t>Joe and Charlie - Big Book Study</a:t>
            </a:r>
            <a:br>
              <a:rPr lang="en-US" dirty="0"/>
            </a:br>
            <a:r>
              <a:rPr lang="en-US" b="1" dirty="0"/>
              <a:t>September 1 – November 3</a:t>
            </a:r>
          </a:p>
        </p:txBody>
      </p:sp>
      <p:sp>
        <p:nvSpPr>
          <p:cNvPr id="7" name="Content Placeholder 6">
            <a:extLst>
              <a:ext uri="{FF2B5EF4-FFF2-40B4-BE49-F238E27FC236}">
                <a16:creationId xmlns:a16="http://schemas.microsoft.com/office/drawing/2014/main" id="{459218C5-8748-314C-4B93-6A494192C3B0}"/>
              </a:ext>
            </a:extLst>
          </p:cNvPr>
          <p:cNvSpPr>
            <a:spLocks noGrp="1"/>
          </p:cNvSpPr>
          <p:nvPr>
            <p:ph sz="half" idx="1"/>
          </p:nvPr>
        </p:nvSpPr>
        <p:spPr>
          <a:xfrm>
            <a:off x="1143000" y="2057399"/>
            <a:ext cx="4754880" cy="2532648"/>
          </a:xfrm>
        </p:spPr>
        <p:txBody>
          <a:bodyPr>
            <a:normAutofit/>
          </a:bodyPr>
          <a:lstStyle/>
          <a:p>
            <a:r>
              <a:rPr lang="en-US" sz="18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AA History</a:t>
            </a:r>
            <a:endParaRPr lang="en-US" sz="18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chemeClr val="bg1">
                    <a:lumMod val="85000"/>
                  </a:schemeClr>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The Doctor’s Opinion </a:t>
            </a:r>
            <a:endParaRPr lang="en-US" sz="1800" dirty="0">
              <a:solidFill>
                <a:schemeClr val="bg1">
                  <a:lumMod val="85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chemeClr val="bg1">
                    <a:lumMod val="85000"/>
                  </a:schemeClr>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Bill’s Story</a:t>
            </a:r>
            <a:r>
              <a:rPr lang="en-US" sz="1800" dirty="0">
                <a:solidFill>
                  <a:schemeClr val="bg1">
                    <a:lumMod val="85000"/>
                  </a:schemeClr>
                </a:solidFill>
                <a:latin typeface="Calibri" panose="020F0502020204030204" pitchFamily="34" charset="0"/>
                <a:ea typeface="Calibri" panose="020F0502020204030204" pitchFamily="34" charset="0"/>
                <a:cs typeface="Times New Roman" panose="02020603050405020304" pitchFamily="18" charset="0"/>
              </a:rPr>
              <a:t> </a:t>
            </a:r>
          </a:p>
          <a:p>
            <a:r>
              <a:rPr lang="en-US"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There is a Solution</a:t>
            </a:r>
            <a:endParaRPr lang="en-US"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Times New Roman" panose="02020603050405020304" pitchFamily="18" charset="0"/>
                <a:hlinkClick r:id="rId7"/>
              </a:rPr>
              <a:t>More About Alcoholism</a:t>
            </a:r>
            <a:r>
              <a:rPr lang="en-US" sz="1800" dirty="0">
                <a:latin typeface="Calibri" panose="020F0502020204030204" pitchFamily="34" charset="0"/>
                <a:ea typeface="Calibri" panose="020F0502020204030204" pitchFamily="34" charset="0"/>
                <a:cs typeface="Times New Roman" panose="02020603050405020304" pitchFamily="18" charset="0"/>
              </a:rPr>
              <a:t> and </a:t>
            </a:r>
            <a:r>
              <a:rPr lang="en-US" sz="1800" dirty="0">
                <a:latin typeface="Calibri" panose="020F0502020204030204" pitchFamily="34" charset="0"/>
                <a:ea typeface="Calibri" panose="020F0502020204030204" pitchFamily="34" charset="0"/>
                <a:cs typeface="Times New Roman" panose="02020603050405020304" pitchFamily="18" charset="0"/>
                <a:hlinkClick r:id="rId8"/>
              </a:rPr>
              <a:t>We Agnostics</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8C24CB9B-572C-C983-EDDB-8A4BC60370B0}"/>
              </a:ext>
            </a:extLst>
          </p:cNvPr>
          <p:cNvSpPr>
            <a:spLocks noGrp="1"/>
          </p:cNvSpPr>
          <p:nvPr>
            <p:ph sz="half" idx="2"/>
          </p:nvPr>
        </p:nvSpPr>
        <p:spPr>
          <a:xfrm>
            <a:off x="6267612" y="2057400"/>
            <a:ext cx="4750908" cy="2532647"/>
          </a:xfrm>
        </p:spPr>
        <p:txBody>
          <a:bodyPr>
            <a:normAutofit/>
          </a:bodyPr>
          <a:lstStyle/>
          <a:p>
            <a:r>
              <a:rPr lang="en-US" sz="1800" dirty="0">
                <a:latin typeface="Calibri" panose="020F0502020204030204" pitchFamily="34" charset="0"/>
                <a:ea typeface="Calibri" panose="020F0502020204030204" pitchFamily="34" charset="0"/>
                <a:cs typeface="Times New Roman" panose="02020603050405020304" pitchFamily="18" charset="0"/>
                <a:hlinkClick r:id="rId9"/>
              </a:rPr>
              <a:t>Step 1, Step 2</a:t>
            </a:r>
            <a:r>
              <a:rPr lang="en-US" sz="1800" dirty="0">
                <a:latin typeface="Calibri" panose="020F0502020204030204" pitchFamily="34" charset="0"/>
                <a:ea typeface="Calibri" panose="020F0502020204030204" pitchFamily="34" charset="0"/>
                <a:cs typeface="Times New Roman" panose="02020603050405020304" pitchFamily="18" charset="0"/>
              </a:rPr>
              <a:t>, and </a:t>
            </a:r>
            <a:r>
              <a:rPr lang="en-US" sz="1800" dirty="0">
                <a:latin typeface="Calibri" panose="020F0502020204030204" pitchFamily="34" charset="0"/>
                <a:ea typeface="Calibri" panose="020F0502020204030204" pitchFamily="34" charset="0"/>
                <a:cs typeface="Times New Roman" panose="02020603050405020304" pitchFamily="18" charset="0"/>
                <a:hlinkClick r:id="rId10"/>
              </a:rPr>
              <a:t>Step 3</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Times New Roman" panose="02020603050405020304" pitchFamily="18" charset="0"/>
                <a:hlinkClick r:id="rId11"/>
              </a:rPr>
              <a:t>Step 4</a:t>
            </a:r>
            <a:r>
              <a:rPr lang="en-US" sz="1800" dirty="0">
                <a:latin typeface="Calibri" panose="020F0502020204030204" pitchFamily="34" charset="0"/>
                <a:ea typeface="Calibri" panose="020F0502020204030204" pitchFamily="34" charset="0"/>
                <a:cs typeface="Times New Roman" panose="02020603050405020304" pitchFamily="18" charset="0"/>
              </a:rPr>
              <a:t> – Part 1</a:t>
            </a:r>
          </a:p>
          <a:p>
            <a:r>
              <a:rPr lang="en-US" sz="1800" dirty="0">
                <a:latin typeface="Calibri" panose="020F0502020204030204" pitchFamily="34" charset="0"/>
                <a:ea typeface="Calibri" panose="020F0502020204030204" pitchFamily="34" charset="0"/>
                <a:cs typeface="Times New Roman" panose="02020603050405020304" pitchFamily="18" charset="0"/>
                <a:hlinkClick r:id="rId11"/>
              </a:rPr>
              <a:t>Step 4</a:t>
            </a:r>
            <a:r>
              <a:rPr lang="en-US" sz="1800" dirty="0">
                <a:latin typeface="Calibri" panose="020F0502020204030204" pitchFamily="34" charset="0"/>
                <a:ea typeface="Calibri" panose="020F0502020204030204" pitchFamily="34" charset="0"/>
                <a:cs typeface="Times New Roman" panose="02020603050405020304" pitchFamily="18" charset="0"/>
              </a:rPr>
              <a:t> – Part 2</a:t>
            </a:r>
            <a:endParaRPr lang="en-US" sz="1800" dirty="0"/>
          </a:p>
          <a:p>
            <a:r>
              <a:rPr lang="en-US" sz="1800" dirty="0">
                <a:hlinkClick r:id="rId12"/>
              </a:rPr>
              <a:t>Step 5</a:t>
            </a:r>
            <a:r>
              <a:rPr lang="en-US" sz="1800" dirty="0"/>
              <a:t>, </a:t>
            </a:r>
            <a:r>
              <a:rPr lang="en-US" sz="1800" dirty="0">
                <a:hlinkClick r:id="rId13"/>
              </a:rPr>
              <a:t>Step 6, and Step 7</a:t>
            </a:r>
            <a:endParaRPr lang="en-US" sz="1800" dirty="0"/>
          </a:p>
          <a:p>
            <a:r>
              <a:rPr lang="en-US" sz="1800" dirty="0">
                <a:hlinkClick r:id="rId14"/>
              </a:rPr>
              <a:t>Step 8, Step 9</a:t>
            </a:r>
            <a:r>
              <a:rPr lang="en-US" sz="1800" dirty="0"/>
              <a:t>, </a:t>
            </a:r>
            <a:r>
              <a:rPr lang="en-US" sz="1800" dirty="0">
                <a:hlinkClick r:id="rId15"/>
              </a:rPr>
              <a:t>Step 10</a:t>
            </a:r>
            <a:r>
              <a:rPr lang="en-US" sz="1800" dirty="0"/>
              <a:t>, </a:t>
            </a:r>
            <a:r>
              <a:rPr lang="en-US" sz="1800" dirty="0">
                <a:hlinkClick r:id="rId16"/>
              </a:rPr>
              <a:t>Step 11</a:t>
            </a:r>
            <a:r>
              <a:rPr lang="en-US" sz="1800" dirty="0"/>
              <a:t>, </a:t>
            </a:r>
            <a:r>
              <a:rPr lang="en-US" sz="1800" dirty="0">
                <a:hlinkClick r:id="rId17"/>
              </a:rPr>
              <a:t>Step 12</a:t>
            </a:r>
            <a:endParaRPr lang="en-US" sz="1800" dirty="0"/>
          </a:p>
        </p:txBody>
      </p:sp>
      <p:sp>
        <p:nvSpPr>
          <p:cNvPr id="10" name="TextBox 9">
            <a:extLst>
              <a:ext uri="{FF2B5EF4-FFF2-40B4-BE49-F238E27FC236}">
                <a16:creationId xmlns:a16="http://schemas.microsoft.com/office/drawing/2014/main" id="{0F07A9B2-707D-7EFB-9E2E-AE968E673A70}"/>
              </a:ext>
            </a:extLst>
          </p:cNvPr>
          <p:cNvSpPr txBox="1"/>
          <p:nvPr/>
        </p:nvSpPr>
        <p:spPr>
          <a:xfrm>
            <a:off x="3136441" y="5097879"/>
            <a:ext cx="5919117" cy="1200329"/>
          </a:xfrm>
          <a:prstGeom prst="rect">
            <a:avLst/>
          </a:prstGeom>
          <a:noFill/>
          <a:ln w="19050">
            <a:solidFill>
              <a:srgbClr val="92D050"/>
            </a:solidFill>
          </a:ln>
        </p:spPr>
        <p:txBody>
          <a:bodyPr wrap="square" rtlCol="0">
            <a:spAutoFit/>
          </a:bodyPr>
          <a:lstStyle/>
          <a:p>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YOUTUBE:  </a:t>
            </a: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18"/>
              </a:rPr>
              <a:t>12 Step Retro Speakers</a:t>
            </a:r>
            <a:endPar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AA Big Book Online PDF - </a:t>
            </a: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19"/>
              </a:rPr>
              <a:t>AA Netherlands</a:t>
            </a:r>
            <a:endPar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Link to Handout Source - </a:t>
            </a: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20"/>
              </a:rPr>
              <a:t>Take The 12</a:t>
            </a:r>
            <a:endPar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Links to Joe and Charlie biography – </a:t>
            </a: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21"/>
              </a:rPr>
              <a:t>The Big Book Seminar</a:t>
            </a:r>
            <a:endPar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881544F-7ED2-0270-B915-24A379F31910}"/>
              </a:ext>
            </a:extLst>
          </p:cNvPr>
          <p:cNvSpPr txBox="1"/>
          <p:nvPr/>
        </p:nvSpPr>
        <p:spPr>
          <a:xfrm>
            <a:off x="2898895" y="4437261"/>
            <a:ext cx="6367702" cy="646331"/>
          </a:xfrm>
          <a:prstGeom prst="rect">
            <a:avLst/>
          </a:prstGeom>
          <a:noFill/>
        </p:spPr>
        <p:txBody>
          <a:bodyPr wrap="square" rtlCol="0">
            <a:spAutoFit/>
          </a:bodyPr>
          <a:lstStyle/>
          <a:p>
            <a:pPr algn="ctr"/>
            <a:r>
              <a:rPr lang="en-US" sz="36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Source Credits:</a:t>
            </a:r>
          </a:p>
        </p:txBody>
      </p:sp>
    </p:spTree>
    <p:extLst>
      <p:ext uri="{BB962C8B-B14F-4D97-AF65-F5344CB8AC3E}">
        <p14:creationId xmlns:p14="http://schemas.microsoft.com/office/powerpoint/2010/main" val="277636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Microphone and piano">
            <a:extLst>
              <a:ext uri="{FF2B5EF4-FFF2-40B4-BE49-F238E27FC236}">
                <a16:creationId xmlns:a16="http://schemas.microsoft.com/office/drawing/2014/main" id="{E849CB79-DF37-288D-6CC2-47B094D45B41}"/>
              </a:ext>
            </a:extLst>
          </p:cNvPr>
          <p:cNvPicPr>
            <a:picLocks noChangeAspect="1"/>
          </p:cNvPicPr>
          <p:nvPr/>
        </p:nvPicPr>
        <p:blipFill>
          <a:blip r:embed="rId3">
            <a:duotone>
              <a:schemeClr val="accent1">
                <a:shade val="45000"/>
                <a:satMod val="135000"/>
              </a:schemeClr>
              <a:prstClr val="white"/>
            </a:duotone>
            <a:alphaModFix amt="60000"/>
          </a:blip>
          <a:srcRect t="15094"/>
          <a:stretch/>
        </p:blipFill>
        <p:spPr>
          <a:xfrm>
            <a:off x="20" y="-1"/>
            <a:ext cx="12191980" cy="6858001"/>
          </a:xfrm>
          <a:prstGeom prst="rect">
            <a:avLst/>
          </a:prstGeom>
        </p:spPr>
      </p:pic>
      <p:cxnSp>
        <p:nvCxnSpPr>
          <p:cNvPr id="24" name="Straight Connector 23">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9FF1CBF-67E1-C266-4D5E-8D06CA45586E}"/>
              </a:ext>
            </a:extLst>
          </p:cNvPr>
          <p:cNvSpPr>
            <a:spLocks noGrp="1"/>
          </p:cNvSpPr>
          <p:nvPr>
            <p:ph type="ctrTitle"/>
          </p:nvPr>
        </p:nvSpPr>
        <p:spPr>
          <a:xfrm>
            <a:off x="1109980" y="882376"/>
            <a:ext cx="9966960" cy="2926080"/>
          </a:xfrm>
        </p:spPr>
        <p:txBody>
          <a:bodyPr>
            <a:normAutofit/>
          </a:bodyPr>
          <a:lstStyle/>
          <a:p>
            <a:r>
              <a:rPr lang="en-US" dirty="0"/>
              <a:t>Moderator, please start the recording</a:t>
            </a:r>
          </a:p>
        </p:txBody>
      </p:sp>
    </p:spTree>
    <p:extLst>
      <p:ext uri="{BB962C8B-B14F-4D97-AF65-F5344CB8AC3E}">
        <p14:creationId xmlns:p14="http://schemas.microsoft.com/office/powerpoint/2010/main" val="214948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612F0-E40B-D229-60A7-39D908877968}"/>
              </a:ext>
            </a:extLst>
          </p:cNvPr>
          <p:cNvSpPr>
            <a:spLocks noGrp="1"/>
          </p:cNvSpPr>
          <p:nvPr>
            <p:ph type="title"/>
          </p:nvPr>
        </p:nvSpPr>
        <p:spPr>
          <a:xfrm>
            <a:off x="4268983" y="243840"/>
            <a:ext cx="6693061" cy="670560"/>
          </a:xfrm>
        </p:spPr>
        <p:txBody>
          <a:bodyPr vert="horz" lIns="91440" tIns="45720" rIns="91440" bIns="45720" rtlCol="0" anchor="ctr">
            <a:normAutofit fontScale="90000"/>
          </a:bodyPr>
          <a:lstStyle/>
          <a:p>
            <a:pPr algn="ctr"/>
            <a:r>
              <a:rPr lang="en-US" b="1" dirty="0">
                <a:hlinkClick r:id="rId3"/>
              </a:rPr>
              <a:t>There Is A Solution</a:t>
            </a:r>
            <a:endParaRPr lang="en-US" b="1" dirty="0"/>
          </a:p>
        </p:txBody>
      </p:sp>
      <p:pic>
        <p:nvPicPr>
          <p:cNvPr id="10" name="Picture 9" descr="A person in a suit&#10;&#10;Description automatically generated">
            <a:extLst>
              <a:ext uri="{FF2B5EF4-FFF2-40B4-BE49-F238E27FC236}">
                <a16:creationId xmlns:a16="http://schemas.microsoft.com/office/drawing/2014/main" id="{08C9C963-9748-BD5B-ED27-09E2D4E950A3}"/>
              </a:ext>
            </a:extLst>
          </p:cNvPr>
          <p:cNvPicPr>
            <a:picLocks noChangeAspect="1"/>
          </p:cNvPicPr>
          <p:nvPr/>
        </p:nvPicPr>
        <p:blipFill>
          <a:blip r:embed="rId4"/>
          <a:srcRect t="9814" r="-2" b="23480"/>
          <a:stretch/>
        </p:blipFill>
        <p:spPr>
          <a:xfrm>
            <a:off x="231140" y="243840"/>
            <a:ext cx="3646837" cy="2785436"/>
          </a:xfrm>
          <a:prstGeom prst="rect">
            <a:avLst/>
          </a:prstGeom>
        </p:spPr>
      </p:pic>
      <p:pic>
        <p:nvPicPr>
          <p:cNvPr id="8" name="Picture 7" descr="An old person wearing glasses and a blue shirt&#10;&#10;Description automatically generated">
            <a:extLst>
              <a:ext uri="{FF2B5EF4-FFF2-40B4-BE49-F238E27FC236}">
                <a16:creationId xmlns:a16="http://schemas.microsoft.com/office/drawing/2014/main" id="{BAF58A30-4FEE-D906-38FF-B39FDC3CBC64}"/>
              </a:ext>
            </a:extLst>
          </p:cNvPr>
          <p:cNvPicPr>
            <a:picLocks noChangeAspect="1"/>
          </p:cNvPicPr>
          <p:nvPr/>
        </p:nvPicPr>
        <p:blipFill>
          <a:blip r:embed="rId5"/>
          <a:srcRect t="1553" r="-2" b="30234"/>
          <a:stretch/>
        </p:blipFill>
        <p:spPr>
          <a:xfrm>
            <a:off x="223336" y="3347312"/>
            <a:ext cx="3646837" cy="3274467"/>
          </a:xfrm>
          <a:prstGeom prst="rect">
            <a:avLst/>
          </a:prstGeom>
        </p:spPr>
      </p:pic>
      <p:sp>
        <p:nvSpPr>
          <p:cNvPr id="4" name="TextBox 3">
            <a:extLst>
              <a:ext uri="{FF2B5EF4-FFF2-40B4-BE49-F238E27FC236}">
                <a16:creationId xmlns:a16="http://schemas.microsoft.com/office/drawing/2014/main" id="{63A162AA-92CA-3233-6AD8-8831514087F7}"/>
              </a:ext>
            </a:extLst>
          </p:cNvPr>
          <p:cNvSpPr txBox="1"/>
          <p:nvPr/>
        </p:nvSpPr>
        <p:spPr>
          <a:xfrm>
            <a:off x="3933020" y="914400"/>
            <a:ext cx="2299217" cy="707886"/>
          </a:xfrm>
          <a:prstGeom prst="rect">
            <a:avLst/>
          </a:prstGeom>
          <a:noFill/>
        </p:spPr>
        <p:txBody>
          <a:bodyPr wrap="square">
            <a:spAutoFit/>
          </a:bodyPr>
          <a:lstStyle/>
          <a:p>
            <a:r>
              <a:rPr lang="en-US" sz="4000" b="1" dirty="0">
                <a:solidFill>
                  <a:schemeClr val="accent1"/>
                </a:solidFill>
                <a:latin typeface="+mj-lt"/>
                <a:ea typeface="+mj-ea"/>
                <a:cs typeface="+mj-cs"/>
              </a:rPr>
              <a:t>Joe McQ, </a:t>
            </a:r>
          </a:p>
        </p:txBody>
      </p:sp>
      <p:sp>
        <p:nvSpPr>
          <p:cNvPr id="5" name="TextBox 4">
            <a:extLst>
              <a:ext uri="{FF2B5EF4-FFF2-40B4-BE49-F238E27FC236}">
                <a16:creationId xmlns:a16="http://schemas.microsoft.com/office/drawing/2014/main" id="{BFC0A067-24B3-69DC-36B5-0C991CF2E583}"/>
              </a:ext>
            </a:extLst>
          </p:cNvPr>
          <p:cNvSpPr txBox="1"/>
          <p:nvPr/>
        </p:nvSpPr>
        <p:spPr>
          <a:xfrm>
            <a:off x="3870173" y="4276659"/>
            <a:ext cx="2393696" cy="707886"/>
          </a:xfrm>
          <a:prstGeom prst="rect">
            <a:avLst/>
          </a:prstGeom>
          <a:noFill/>
        </p:spPr>
        <p:txBody>
          <a:bodyPr wrap="square">
            <a:spAutoFit/>
          </a:bodyPr>
          <a:lstStyle/>
          <a:p>
            <a:r>
              <a:rPr lang="en-US" sz="4000" b="1" dirty="0">
                <a:solidFill>
                  <a:schemeClr val="accent1"/>
                </a:solidFill>
                <a:latin typeface="+mj-lt"/>
                <a:ea typeface="+mj-ea"/>
                <a:cs typeface="+mj-cs"/>
              </a:rPr>
              <a:t>Charlie P.</a:t>
            </a:r>
          </a:p>
        </p:txBody>
      </p:sp>
      <p:sp>
        <p:nvSpPr>
          <p:cNvPr id="7" name="TextBox 6">
            <a:extLst>
              <a:ext uri="{FF2B5EF4-FFF2-40B4-BE49-F238E27FC236}">
                <a16:creationId xmlns:a16="http://schemas.microsoft.com/office/drawing/2014/main" id="{9760E5B8-69E8-0BF5-B9D6-27E833CBCFA8}"/>
              </a:ext>
            </a:extLst>
          </p:cNvPr>
          <p:cNvSpPr txBox="1"/>
          <p:nvPr/>
        </p:nvSpPr>
        <p:spPr>
          <a:xfrm>
            <a:off x="3933019" y="4833665"/>
            <a:ext cx="2775512" cy="923330"/>
          </a:xfrm>
          <a:prstGeom prst="rect">
            <a:avLst/>
          </a:prstGeom>
          <a:noFill/>
        </p:spPr>
        <p:txBody>
          <a:bodyPr wrap="square">
            <a:spAutoFit/>
          </a:bodyPr>
          <a:lstStyle/>
          <a:p>
            <a:r>
              <a:rPr lang="en-US" b="1" i="0" dirty="0">
                <a:solidFill>
                  <a:srgbClr val="000000"/>
                </a:solidFill>
                <a:effectLst/>
                <a:highlight>
                  <a:srgbClr val="FFFFFF"/>
                </a:highlight>
                <a:latin typeface="Source Sans Pro" panose="020B0503030403020204" pitchFamily="34" charset="0"/>
              </a:rPr>
              <a:t>Charlie </a:t>
            </a:r>
            <a:r>
              <a:rPr lang="en-US" b="1" i="0" dirty="0" err="1">
                <a:solidFill>
                  <a:srgbClr val="000000"/>
                </a:solidFill>
                <a:effectLst/>
                <a:highlight>
                  <a:srgbClr val="FFFFFF"/>
                </a:highlight>
                <a:latin typeface="Source Sans Pro" panose="020B0503030403020204" pitchFamily="34" charset="0"/>
              </a:rPr>
              <a:t>Parmley</a:t>
            </a:r>
            <a:r>
              <a:rPr lang="en-US" b="1" i="0" dirty="0">
                <a:solidFill>
                  <a:srgbClr val="000000"/>
                </a:solidFill>
                <a:effectLst/>
                <a:highlight>
                  <a:srgbClr val="FFFFFF"/>
                </a:highlight>
                <a:latin typeface="Source Sans Pro" panose="020B0503030403020204" pitchFamily="34" charset="0"/>
              </a:rPr>
              <a:t> - (AA)</a:t>
            </a:r>
            <a:br>
              <a:rPr lang="en-US" b="1" i="0" dirty="0">
                <a:solidFill>
                  <a:srgbClr val="000000"/>
                </a:solidFill>
                <a:effectLst/>
                <a:highlight>
                  <a:srgbClr val="FFFFFF"/>
                </a:highlight>
                <a:latin typeface="Source Sans Pro" panose="020B0503030403020204" pitchFamily="34" charset="0"/>
              </a:rPr>
            </a:br>
            <a:r>
              <a:rPr lang="en-US" b="1" i="0" dirty="0">
                <a:solidFill>
                  <a:srgbClr val="000000"/>
                </a:solidFill>
                <a:effectLst/>
                <a:highlight>
                  <a:srgbClr val="FFFFFF"/>
                </a:highlight>
                <a:latin typeface="Source Sans Pro" panose="020B0503030403020204" pitchFamily="34" charset="0"/>
              </a:rPr>
              <a:t>(1929-2011, 82 years old) </a:t>
            </a:r>
          </a:p>
          <a:p>
            <a:r>
              <a:rPr lang="en-US" b="1" i="0" dirty="0">
                <a:solidFill>
                  <a:srgbClr val="000000"/>
                </a:solidFill>
                <a:effectLst/>
                <a:highlight>
                  <a:srgbClr val="FFFFFF"/>
                </a:highlight>
                <a:latin typeface="Source Sans Pro" panose="020B0503030403020204" pitchFamily="34" charset="0"/>
              </a:rPr>
              <a:t>Sober: 1970 - 2011</a:t>
            </a:r>
          </a:p>
        </p:txBody>
      </p:sp>
      <p:sp>
        <p:nvSpPr>
          <p:cNvPr id="11" name="TextBox 10">
            <a:extLst>
              <a:ext uri="{FF2B5EF4-FFF2-40B4-BE49-F238E27FC236}">
                <a16:creationId xmlns:a16="http://schemas.microsoft.com/office/drawing/2014/main" id="{773A3C47-F129-213D-D00E-F052B1D70F65}"/>
              </a:ext>
            </a:extLst>
          </p:cNvPr>
          <p:cNvSpPr txBox="1"/>
          <p:nvPr/>
        </p:nvSpPr>
        <p:spPr>
          <a:xfrm>
            <a:off x="3933020" y="1461718"/>
            <a:ext cx="2998596" cy="923330"/>
          </a:xfrm>
          <a:prstGeom prst="rect">
            <a:avLst/>
          </a:prstGeom>
          <a:noFill/>
        </p:spPr>
        <p:txBody>
          <a:bodyPr wrap="square">
            <a:spAutoFit/>
          </a:bodyPr>
          <a:lstStyle/>
          <a:p>
            <a:r>
              <a:rPr lang="en-US" b="1" i="0" dirty="0">
                <a:solidFill>
                  <a:srgbClr val="000000"/>
                </a:solidFill>
                <a:effectLst/>
                <a:highlight>
                  <a:srgbClr val="FFFFFF"/>
                </a:highlight>
                <a:latin typeface="Source Sans Pro" panose="020B0503030403020204" pitchFamily="34" charset="0"/>
              </a:rPr>
              <a:t>Joe </a:t>
            </a:r>
            <a:r>
              <a:rPr lang="en-US" b="1" i="0" dirty="0" err="1">
                <a:solidFill>
                  <a:srgbClr val="000000"/>
                </a:solidFill>
                <a:effectLst/>
                <a:highlight>
                  <a:srgbClr val="FFFFFF"/>
                </a:highlight>
                <a:latin typeface="Source Sans Pro" panose="020B0503030403020204" pitchFamily="34" charset="0"/>
              </a:rPr>
              <a:t>McQuany</a:t>
            </a:r>
            <a:r>
              <a:rPr lang="en-US" b="1" i="0" dirty="0">
                <a:solidFill>
                  <a:srgbClr val="000000"/>
                </a:solidFill>
                <a:effectLst/>
                <a:highlight>
                  <a:srgbClr val="FFFFFF"/>
                </a:highlight>
                <a:latin typeface="Source Sans Pro" panose="020B0503030403020204" pitchFamily="34" charset="0"/>
              </a:rPr>
              <a:t> - (AA) </a:t>
            </a:r>
            <a:br>
              <a:rPr lang="en-US" b="1" i="0" dirty="0">
                <a:solidFill>
                  <a:srgbClr val="000000"/>
                </a:solidFill>
                <a:effectLst/>
                <a:highlight>
                  <a:srgbClr val="FFFFFF"/>
                </a:highlight>
                <a:latin typeface="Source Sans Pro" panose="020B0503030403020204" pitchFamily="34" charset="0"/>
              </a:rPr>
            </a:br>
            <a:r>
              <a:rPr lang="en-US" b="1" i="0" dirty="0">
                <a:solidFill>
                  <a:srgbClr val="000000"/>
                </a:solidFill>
                <a:effectLst/>
                <a:highlight>
                  <a:srgbClr val="FFFFFF"/>
                </a:highlight>
                <a:latin typeface="Source Sans Pro" panose="020B0503030403020204" pitchFamily="34" charset="0"/>
              </a:rPr>
              <a:t>(1928-2007, 78 years old) Sober: 1962 - 2007</a:t>
            </a:r>
          </a:p>
        </p:txBody>
      </p:sp>
      <p:sp>
        <p:nvSpPr>
          <p:cNvPr id="6" name="TextBox 5">
            <a:extLst>
              <a:ext uri="{FF2B5EF4-FFF2-40B4-BE49-F238E27FC236}">
                <a16:creationId xmlns:a16="http://schemas.microsoft.com/office/drawing/2014/main" id="{E715B93B-49D5-55B7-0D96-C27B7A6CD380}"/>
              </a:ext>
            </a:extLst>
          </p:cNvPr>
          <p:cNvSpPr txBox="1"/>
          <p:nvPr/>
        </p:nvSpPr>
        <p:spPr>
          <a:xfrm>
            <a:off x="6822831" y="2151727"/>
            <a:ext cx="4870938" cy="2554545"/>
          </a:xfrm>
          <a:prstGeom prst="rect">
            <a:avLst/>
          </a:prstGeom>
          <a:solidFill>
            <a:schemeClr val="accent1"/>
          </a:solidFill>
        </p:spPr>
        <p:txBody>
          <a:bodyPr wrap="square" rtlCol="0">
            <a:spAutoFit/>
          </a:bodyPr>
          <a:lstStyle/>
          <a:p>
            <a:r>
              <a:rPr lang="en-US" sz="3200" b="1" dirty="0">
                <a:solidFill>
                  <a:srgbClr val="FFFF00"/>
                </a:solidFill>
              </a:rPr>
              <a:t>We are not the gurus of Alcoholic Anonymous!</a:t>
            </a:r>
          </a:p>
          <a:p>
            <a:endParaRPr lang="en-US" sz="3200" b="1" dirty="0">
              <a:solidFill>
                <a:srgbClr val="FFFF00"/>
              </a:solidFill>
            </a:endParaRPr>
          </a:p>
          <a:p>
            <a:r>
              <a:rPr lang="en-US" sz="3200" b="1" dirty="0">
                <a:solidFill>
                  <a:srgbClr val="FFFF00"/>
                </a:solidFill>
              </a:rPr>
              <a:t>We do not speak for AA as a whole! </a:t>
            </a:r>
          </a:p>
        </p:txBody>
      </p:sp>
    </p:spTree>
    <p:extLst>
      <p:ext uri="{BB962C8B-B14F-4D97-AF65-F5344CB8AC3E}">
        <p14:creationId xmlns:p14="http://schemas.microsoft.com/office/powerpoint/2010/main" val="3419884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5F6F09-890C-22CC-6D31-6EEB0B610CDE}"/>
              </a:ext>
            </a:extLst>
          </p:cNvPr>
          <p:cNvSpPr txBox="1"/>
          <p:nvPr/>
        </p:nvSpPr>
        <p:spPr>
          <a:xfrm>
            <a:off x="452618" y="2228567"/>
            <a:ext cx="5442344" cy="415498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41275">
            <a:solidFill>
              <a:schemeClr val="accent1"/>
            </a:solidFill>
          </a:ln>
        </p:spPr>
        <p:txBody>
          <a:bodyPr wrap="square">
            <a:spAutoFit/>
          </a:bodyPr>
          <a:lstStyle/>
          <a:p>
            <a:pPr marL="0" marR="0">
              <a:spcBef>
                <a:spcPts val="0"/>
              </a:spcBef>
              <a:spcAft>
                <a:spcPts val="0"/>
              </a:spcAft>
            </a:pPr>
            <a:r>
              <a:rPr lang="en-US" sz="2400" dirty="0">
                <a:effectLst/>
                <a:latin typeface="Times New Roman" panose="02020603050405020304" pitchFamily="18" charset="0"/>
                <a:ea typeface="Times New Roman" panose="02020603050405020304" pitchFamily="18" charset="0"/>
              </a:rPr>
              <a:t>1. </a:t>
            </a:r>
            <a:r>
              <a:rPr lang="en-US" sz="2400" b="1" i="1" u="sng" dirty="0">
                <a:solidFill>
                  <a:schemeClr val="accent1"/>
                </a:solidFill>
                <a:latin typeface="Times New Roman" panose="02020603050405020304" pitchFamily="18" charset="0"/>
                <a:ea typeface="Times New Roman" panose="02020603050405020304" pitchFamily="18" charset="0"/>
                <a:hlinkClick r:id="rId5"/>
              </a:rPr>
              <a:t>Dr.’s Opinion</a:t>
            </a:r>
            <a:endParaRPr lang="en-US" sz="2400" b="1" i="1" u="sng" dirty="0">
              <a:solidFill>
                <a:schemeClr val="accent1"/>
              </a:solidFill>
              <a:latin typeface="Times New Roman" panose="02020603050405020304" pitchFamily="18" charset="0"/>
              <a:ea typeface="Times New Roman" panose="02020603050405020304" pitchFamily="18" charset="0"/>
            </a:endParaRPr>
          </a:p>
          <a:p>
            <a:pPr marL="800100" lvl="1" indent="-342900">
              <a:buFont typeface="Arial" panose="020B0604020202020204" pitchFamily="34" charset="0"/>
              <a:buChar char="•"/>
            </a:pPr>
            <a:r>
              <a:rPr lang="en-US" sz="2400" dirty="0">
                <a:latin typeface="Times New Roman" panose="02020603050405020304" pitchFamily="18" charset="0"/>
              </a:rPr>
              <a:t>The Problem</a:t>
            </a:r>
          </a:p>
          <a:p>
            <a:pPr marL="0" marR="0">
              <a:spcBef>
                <a:spcPts val="0"/>
              </a:spcBef>
              <a:spcAft>
                <a:spcPts val="0"/>
              </a:spcAft>
            </a:pPr>
            <a:r>
              <a:rPr lang="en-US" sz="2400" dirty="0">
                <a:latin typeface="Times New Roman" panose="02020603050405020304" pitchFamily="18" charset="0"/>
                <a:ea typeface="Times New Roman" panose="02020603050405020304" pitchFamily="18" charset="0"/>
              </a:rPr>
              <a:t>2. </a:t>
            </a:r>
            <a:r>
              <a:rPr lang="en-US" sz="2400" b="1" i="1" dirty="0">
                <a:effectLst/>
                <a:latin typeface="Times New Roman" panose="02020603050405020304" pitchFamily="18" charset="0"/>
                <a:ea typeface="Times New Roman" panose="02020603050405020304" pitchFamily="18" charset="0"/>
                <a:hlinkClick r:id="rId6"/>
              </a:rPr>
              <a:t>Bill’s Story</a:t>
            </a:r>
            <a:r>
              <a:rPr lang="en-US" sz="2400" dirty="0">
                <a:effectLst/>
                <a:latin typeface="Times New Roman" panose="02020603050405020304" pitchFamily="18" charset="0"/>
                <a:ea typeface="Times New Roman" panose="02020603050405020304" pitchFamily="18" charset="0"/>
              </a:rPr>
              <a:t>, </a:t>
            </a:r>
          </a:p>
          <a:p>
            <a:pPr marL="800100" lvl="1" indent="-342900">
              <a:buFont typeface="Arial" panose="020B0604020202020204" pitchFamily="34" charset="0"/>
              <a:buChar char="•"/>
            </a:pPr>
            <a:r>
              <a:rPr lang="en-US" sz="2400" b="1" dirty="0">
                <a:effectLst/>
                <a:latin typeface="Times New Roman" panose="02020603050405020304" pitchFamily="18" charset="0"/>
                <a:ea typeface="Times New Roman" panose="02020603050405020304" pitchFamily="18" charset="0"/>
              </a:rPr>
              <a:t>identify with another alcoholic</a:t>
            </a:r>
          </a:p>
          <a:p>
            <a:pPr marL="1257300" lvl="2" indent="-342900">
              <a:buFont typeface="Arial" panose="020B0604020202020204" pitchFamily="34" charset="0"/>
              <a:buChar char="•"/>
            </a:pPr>
            <a:r>
              <a:rPr lang="en-US" sz="2400" i="1" dirty="0">
                <a:solidFill>
                  <a:schemeClr val="accent1"/>
                </a:solidFill>
                <a:effectLst/>
                <a:latin typeface="Times New Roman" panose="02020603050405020304" pitchFamily="18" charset="0"/>
                <a:ea typeface="Times New Roman" panose="02020603050405020304" pitchFamily="18" charset="0"/>
              </a:rPr>
              <a:t>seen him go from fun drinking to drinking because of absolute necessity </a:t>
            </a:r>
          </a:p>
          <a:p>
            <a:pPr marL="1257300" lvl="2" indent="-342900">
              <a:buFont typeface="Arial" panose="020B0604020202020204" pitchFamily="34" charset="0"/>
              <a:buChar char="•"/>
            </a:pPr>
            <a:r>
              <a:rPr lang="en-US" sz="2400" i="1" dirty="0">
                <a:solidFill>
                  <a:schemeClr val="accent1"/>
                </a:solidFill>
                <a:effectLst/>
                <a:latin typeface="Times New Roman" panose="02020603050405020304" pitchFamily="18" charset="0"/>
                <a:ea typeface="Times New Roman" panose="02020603050405020304" pitchFamily="18" charset="0"/>
              </a:rPr>
              <a:t>to the sickest of all, complete oblivion.</a:t>
            </a:r>
          </a:p>
          <a:p>
            <a:pPr marL="800100" lvl="1" indent="-342900">
              <a:buFont typeface="Arial" panose="020B0604020202020204" pitchFamily="34" charset="0"/>
              <a:buChar char="•"/>
            </a:pPr>
            <a:r>
              <a:rPr lang="en-US" sz="2400" b="1" dirty="0">
                <a:effectLst/>
                <a:latin typeface="Times New Roman" panose="02020603050405020304" pitchFamily="18" charset="0"/>
                <a:ea typeface="Times New Roman" panose="02020603050405020304" pitchFamily="18" charset="0"/>
              </a:rPr>
              <a:t>seen him recover from that condition</a:t>
            </a:r>
            <a:endParaRPr lang="en-US" sz="2400" dirty="0">
              <a:effectLst/>
              <a:latin typeface="Times New Roman" panose="02020603050405020304" pitchFamily="18" charset="0"/>
              <a:ea typeface="Times New Roman" panose="02020603050405020304" pitchFamily="18" charset="0"/>
            </a:endParaRPr>
          </a:p>
        </p:txBody>
      </p:sp>
      <p:sp>
        <p:nvSpPr>
          <p:cNvPr id="5" name="Title 1">
            <a:extLst>
              <a:ext uri="{FF2B5EF4-FFF2-40B4-BE49-F238E27FC236}">
                <a16:creationId xmlns:a16="http://schemas.microsoft.com/office/drawing/2014/main" id="{489F2895-075A-3EEE-90F8-40F3566A7A7F}"/>
              </a:ext>
            </a:extLst>
          </p:cNvPr>
          <p:cNvSpPr>
            <a:spLocks noGrp="1"/>
          </p:cNvSpPr>
          <p:nvPr>
            <p:ph type="title"/>
          </p:nvPr>
        </p:nvSpPr>
        <p:spPr>
          <a:xfrm>
            <a:off x="1158240" y="327498"/>
            <a:ext cx="9875520" cy="1356360"/>
          </a:xfrm>
          <a:solidFill>
            <a:schemeClr val="accent1">
              <a:alpha val="40000"/>
            </a:schemeClr>
          </a:solidFill>
        </p:spPr>
        <p:txBody>
          <a:bodyPr>
            <a:normAutofit/>
          </a:bodyPr>
          <a:lstStyle/>
          <a:p>
            <a:pPr algn="ctr"/>
            <a:r>
              <a:rPr lang="en-US" b="1" dirty="0"/>
              <a:t>Chapter 2 – </a:t>
            </a:r>
            <a:r>
              <a:rPr lang="en-US" b="1" dirty="0">
                <a:hlinkClick r:id="rId7"/>
              </a:rPr>
              <a:t>There Is </a:t>
            </a:r>
            <a:r>
              <a:rPr lang="en-US" b="1" u="sng" dirty="0">
                <a:hlinkClick r:id="rId7"/>
              </a:rPr>
              <a:t>A</a:t>
            </a:r>
            <a:r>
              <a:rPr lang="en-US" b="1" dirty="0">
                <a:hlinkClick r:id="rId7"/>
              </a:rPr>
              <a:t> Solution</a:t>
            </a:r>
            <a:br>
              <a:rPr lang="en-US" b="1" dirty="0"/>
            </a:br>
            <a:r>
              <a:rPr lang="en-US" b="1" dirty="0"/>
              <a:t>Two Powers</a:t>
            </a:r>
            <a:endParaRPr lang="en-US" dirty="0"/>
          </a:p>
        </p:txBody>
      </p:sp>
      <p:pic>
        <p:nvPicPr>
          <p:cNvPr id="3" name="W4 -01 Intro There is a Solution">
            <a:hlinkClick r:id="" action="ppaction://media"/>
            <a:extLst>
              <a:ext uri="{FF2B5EF4-FFF2-40B4-BE49-F238E27FC236}">
                <a16:creationId xmlns:a16="http://schemas.microsoft.com/office/drawing/2014/main" id="{8508421C-FB06-A98E-183F-C42D5CCBCA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8971" y="639665"/>
            <a:ext cx="487363" cy="487363"/>
          </a:xfrm>
          <a:prstGeom prst="rect">
            <a:avLst/>
          </a:prstGeom>
        </p:spPr>
      </p:pic>
      <p:sp>
        <p:nvSpPr>
          <p:cNvPr id="6" name="TextBox 5">
            <a:extLst>
              <a:ext uri="{FF2B5EF4-FFF2-40B4-BE49-F238E27FC236}">
                <a16:creationId xmlns:a16="http://schemas.microsoft.com/office/drawing/2014/main" id="{366B0C57-71F4-2C59-5E20-705691AFA4DC}"/>
              </a:ext>
            </a:extLst>
          </p:cNvPr>
          <p:cNvSpPr txBox="1"/>
          <p:nvPr/>
        </p:nvSpPr>
        <p:spPr>
          <a:xfrm>
            <a:off x="6096000" y="2228567"/>
            <a:ext cx="5361281" cy="4154984"/>
          </a:xfrm>
          <a:prstGeom prst="rect">
            <a:avLst/>
          </a:prstGeom>
          <a:gradFill>
            <a:gsLst>
              <a:gs pos="56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8100">
            <a:solidFill>
              <a:schemeClr val="accent1"/>
            </a:solidFill>
          </a:ln>
        </p:spPr>
        <p:txBody>
          <a:bodyPr wrap="square">
            <a:spAutoFit/>
          </a:bodyPr>
          <a:lstStyle/>
          <a:p>
            <a:pPr marL="0" marR="0">
              <a:spcBef>
                <a:spcPts val="0"/>
              </a:spcBef>
              <a:spcAft>
                <a:spcPts val="0"/>
              </a:spcAft>
            </a:pPr>
            <a:r>
              <a:rPr lang="en-US" sz="2400" dirty="0">
                <a:effectLst/>
                <a:latin typeface="Times New Roman" panose="02020603050405020304" pitchFamily="18" charset="0"/>
                <a:ea typeface="Times New Roman" panose="02020603050405020304" pitchFamily="18" charset="0"/>
              </a:rPr>
              <a:t>“And in this chapter </a:t>
            </a:r>
            <a:r>
              <a:rPr lang="en-US" sz="2400" b="1" i="1" dirty="0">
                <a:effectLst/>
                <a:latin typeface="Times New Roman" panose="02020603050405020304" pitchFamily="18" charset="0"/>
                <a:ea typeface="Times New Roman" panose="02020603050405020304" pitchFamily="18" charset="0"/>
                <a:hlinkClick r:id="rId7"/>
              </a:rPr>
              <a:t>There Is A Solution</a:t>
            </a:r>
            <a:r>
              <a:rPr lang="en-US" sz="2400" dirty="0">
                <a:effectLst/>
                <a:latin typeface="Times New Roman" panose="02020603050405020304" pitchFamily="18" charset="0"/>
                <a:ea typeface="Times New Roman" panose="02020603050405020304" pitchFamily="18" charset="0"/>
              </a:rPr>
              <a:t>; we’re going to talk about two powers. </a:t>
            </a:r>
          </a:p>
          <a:p>
            <a:pPr marL="0" marR="0">
              <a:spcBef>
                <a:spcPts val="0"/>
              </a:spcBef>
              <a:spcAft>
                <a:spcPts val="0"/>
              </a:spcAft>
            </a:pPr>
            <a:br>
              <a:rPr lang="en-US" sz="2400" dirty="0">
                <a:effectLst/>
                <a:latin typeface="Times New Roman" panose="02020603050405020304" pitchFamily="18" charset="0"/>
                <a:ea typeface="Times New Roman" panose="02020603050405020304" pitchFamily="18" charset="0"/>
              </a:rPr>
            </a:br>
            <a:r>
              <a:rPr lang="en-US" sz="2400" dirty="0">
                <a:effectLst/>
                <a:latin typeface="Times New Roman" panose="02020603050405020304" pitchFamily="18" charset="0"/>
                <a:ea typeface="Times New Roman" panose="02020603050405020304" pitchFamily="18" charset="0"/>
              </a:rPr>
              <a:t>(1) </a:t>
            </a:r>
            <a:r>
              <a:rPr lang="en-US" sz="2400" b="1" dirty="0">
                <a:effectLst/>
                <a:latin typeface="Times New Roman" panose="02020603050405020304" pitchFamily="18" charset="0"/>
                <a:ea typeface="Times New Roman" panose="02020603050405020304" pitchFamily="18" charset="0"/>
              </a:rPr>
              <a:t>the power of the fellowship </a:t>
            </a:r>
            <a:br>
              <a:rPr lang="en-US" sz="2400" dirty="0">
                <a:effectLst/>
                <a:latin typeface="Times New Roman" panose="02020603050405020304" pitchFamily="18" charset="0"/>
                <a:ea typeface="Times New Roman" panose="02020603050405020304" pitchFamily="18" charset="0"/>
              </a:rPr>
            </a:br>
            <a:r>
              <a:rPr lang="en-US" sz="2400" dirty="0">
                <a:effectLst/>
                <a:latin typeface="Times New Roman" panose="02020603050405020304" pitchFamily="18" charset="0"/>
                <a:ea typeface="Times New Roman" panose="02020603050405020304" pitchFamily="18" charset="0"/>
              </a:rPr>
              <a:t>(2) </a:t>
            </a:r>
            <a:r>
              <a:rPr lang="en-US" sz="2400" b="1" dirty="0">
                <a:effectLst/>
                <a:latin typeface="Times New Roman" panose="02020603050405020304" pitchFamily="18" charset="0"/>
                <a:ea typeface="Times New Roman" panose="02020603050405020304" pitchFamily="18" charset="0"/>
              </a:rPr>
              <a:t>the power of the vital spiritual experience</a:t>
            </a:r>
            <a:br>
              <a:rPr lang="en-US" sz="2400" dirty="0">
                <a:effectLst/>
                <a:latin typeface="Times New Roman" panose="02020603050405020304" pitchFamily="18" charset="0"/>
                <a:ea typeface="Times New Roman" panose="02020603050405020304" pitchFamily="18" charset="0"/>
              </a:rPr>
            </a:b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dirty="0">
                <a:effectLst/>
                <a:latin typeface="Times New Roman" panose="02020603050405020304" pitchFamily="18" charset="0"/>
                <a:ea typeface="Times New Roman" panose="02020603050405020304" pitchFamily="18" charset="0"/>
              </a:rPr>
              <a:t> </a:t>
            </a:r>
            <a:r>
              <a:rPr lang="en-US" sz="2400" b="1" dirty="0">
                <a:solidFill>
                  <a:schemeClr val="accent1"/>
                </a:solidFill>
                <a:effectLst/>
                <a:latin typeface="Times New Roman" panose="02020603050405020304" pitchFamily="18" charset="0"/>
                <a:ea typeface="Times New Roman" panose="02020603050405020304" pitchFamily="18" charset="0"/>
              </a:rPr>
              <a:t>And if we, who are </a:t>
            </a:r>
            <a:r>
              <a:rPr lang="en-US" sz="2400" b="1" u="sng" dirty="0">
                <a:solidFill>
                  <a:schemeClr val="accent1"/>
                </a:solidFill>
                <a:effectLst/>
                <a:latin typeface="Times New Roman" panose="02020603050405020304" pitchFamily="18" charset="0"/>
                <a:ea typeface="Times New Roman" panose="02020603050405020304" pitchFamily="18" charset="0"/>
              </a:rPr>
              <a:t>powerless</a:t>
            </a:r>
            <a:r>
              <a:rPr lang="en-US" sz="2400" b="1" dirty="0">
                <a:solidFill>
                  <a:schemeClr val="accent1"/>
                </a:solidFill>
                <a:effectLst/>
                <a:latin typeface="Times New Roman" panose="02020603050405020304" pitchFamily="18" charset="0"/>
                <a:ea typeface="Times New Roman" panose="02020603050405020304" pitchFamily="18" charset="0"/>
              </a:rPr>
              <a:t>, could get both of these powers in our lives, then maybe we could overcome alcoholism also.”</a:t>
            </a:r>
          </a:p>
        </p:txBody>
      </p:sp>
    </p:spTree>
    <p:extLst>
      <p:ext uri="{BB962C8B-B14F-4D97-AF65-F5344CB8AC3E}">
        <p14:creationId xmlns:p14="http://schemas.microsoft.com/office/powerpoint/2010/main" val="217889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CED715-B7CB-8ECC-3FC4-F795723AF5D8}"/>
              </a:ext>
            </a:extLst>
          </p:cNvPr>
          <p:cNvSpPr txBox="1"/>
          <p:nvPr/>
        </p:nvSpPr>
        <p:spPr>
          <a:xfrm>
            <a:off x="427207" y="1965960"/>
            <a:ext cx="11337586" cy="3416320"/>
          </a:xfrm>
          <a:prstGeom prst="rect">
            <a:avLst/>
          </a:prstGeom>
          <a:noFill/>
        </p:spPr>
        <p:txBody>
          <a:bodyPr wrap="square">
            <a:spAutoFit/>
          </a:bodyPr>
          <a:lstStyle/>
          <a:p>
            <a:r>
              <a:rPr lang="en-US" sz="2400" dirty="0">
                <a:hlinkClick r:id="rId5"/>
              </a:rPr>
              <a:t>AA Big Book – Chapter 2 – Page 17</a:t>
            </a:r>
            <a:endParaRPr lang="en-US" sz="2400" dirty="0"/>
          </a:p>
          <a:p>
            <a:pPr lvl="1"/>
            <a:r>
              <a:rPr lang="en-US" sz="2400" i="1" dirty="0"/>
              <a:t>“WE, OF ALCOHOLICS ANONYMOUS, know thousands of men and women who were once just as hopeless as Bill. Nearly all have recovered. They have solved the drink problem. </a:t>
            </a:r>
          </a:p>
          <a:p>
            <a:pPr lvl="1"/>
            <a:endParaRPr lang="en-US" sz="2400" i="1" dirty="0"/>
          </a:p>
          <a:p>
            <a:pPr lvl="1"/>
            <a:r>
              <a:rPr lang="en-US" sz="2400" i="1" dirty="0"/>
              <a:t>We are average Americans. All sections of this country and many of its occupations are represented, as well as many political, economic, social, and religious backgrounds. We are people who normally would not mix. But there exists among us a fellowship, a friendliness, and an understanding which is indescribably wonderful.”</a:t>
            </a:r>
          </a:p>
        </p:txBody>
      </p:sp>
      <p:sp>
        <p:nvSpPr>
          <p:cNvPr id="4" name="Title 1">
            <a:extLst>
              <a:ext uri="{FF2B5EF4-FFF2-40B4-BE49-F238E27FC236}">
                <a16:creationId xmlns:a16="http://schemas.microsoft.com/office/drawing/2014/main" id="{D95C4DE4-5B1A-AEDC-4250-BDC495BC6602}"/>
              </a:ext>
            </a:extLst>
          </p:cNvPr>
          <p:cNvSpPr txBox="1">
            <a:spLocks/>
          </p:cNvSpPr>
          <p:nvPr/>
        </p:nvSpPr>
        <p:spPr>
          <a:xfrm>
            <a:off x="1143000" y="609600"/>
            <a:ext cx="9875520" cy="1356360"/>
          </a:xfrm>
          <a:prstGeom prst="rect">
            <a:avLst/>
          </a:prstGeom>
          <a:solidFill>
            <a:schemeClr val="accent1">
              <a:alpha val="38000"/>
            </a:schemeClr>
          </a:solidFill>
        </p:spPr>
        <p:txBody>
          <a:bodyP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2 – </a:t>
            </a:r>
            <a:r>
              <a:rPr lang="en-US" b="1" dirty="0">
                <a:hlinkClick r:id="rId5"/>
              </a:rPr>
              <a:t>There Is </a:t>
            </a:r>
            <a:r>
              <a:rPr lang="en-US" b="1" u="sng" dirty="0">
                <a:hlinkClick r:id="rId5"/>
              </a:rPr>
              <a:t>A</a:t>
            </a:r>
            <a:r>
              <a:rPr lang="en-US" b="1" dirty="0">
                <a:hlinkClick r:id="rId5"/>
              </a:rPr>
              <a:t> Solution</a:t>
            </a:r>
            <a:br>
              <a:rPr lang="en-US" b="1" dirty="0"/>
            </a:br>
            <a:r>
              <a:rPr lang="en-US" b="1" dirty="0"/>
              <a:t>There is ONE Solution!</a:t>
            </a:r>
            <a:endParaRPr lang="en-US" dirty="0"/>
          </a:p>
        </p:txBody>
      </p:sp>
      <p:pic>
        <p:nvPicPr>
          <p:cNvPr id="5" name="W4-02 - There is ONE solution">
            <a:hlinkClick r:id="" action="ppaction://media"/>
            <a:extLst>
              <a:ext uri="{FF2B5EF4-FFF2-40B4-BE49-F238E27FC236}">
                <a16:creationId xmlns:a16="http://schemas.microsoft.com/office/drawing/2014/main" id="{421C08F1-78F8-ED49-0462-CA01E44319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2042" y="1232038"/>
            <a:ext cx="487363" cy="487363"/>
          </a:xfrm>
          <a:prstGeom prst="rect">
            <a:avLst/>
          </a:prstGeom>
        </p:spPr>
      </p:pic>
      <p:sp>
        <p:nvSpPr>
          <p:cNvPr id="9" name="TextBox 8">
            <a:extLst>
              <a:ext uri="{FF2B5EF4-FFF2-40B4-BE49-F238E27FC236}">
                <a16:creationId xmlns:a16="http://schemas.microsoft.com/office/drawing/2014/main" id="{8BBB2783-157A-4158-3A77-9B61B59565DF}"/>
              </a:ext>
            </a:extLst>
          </p:cNvPr>
          <p:cNvSpPr txBox="1"/>
          <p:nvPr/>
        </p:nvSpPr>
        <p:spPr>
          <a:xfrm>
            <a:off x="497083" y="5382280"/>
            <a:ext cx="11167353" cy="923330"/>
          </a:xfrm>
          <a:prstGeom prst="rect">
            <a:avLst/>
          </a:prstGeom>
          <a:noFill/>
        </p:spPr>
        <p:txBody>
          <a:bodyPr wrap="square">
            <a:spAutoFit/>
          </a:bodyPr>
          <a:lstStyle/>
          <a:p>
            <a:r>
              <a:rPr lang="en-US" b="1" dirty="0">
                <a:highlight>
                  <a:srgbClr val="00FFFF"/>
                </a:highlight>
              </a:rPr>
              <a:t>Moderator:  Please post the following question in chat: </a:t>
            </a:r>
          </a:p>
          <a:p>
            <a:pPr lvl="1"/>
            <a:r>
              <a:rPr lang="en-US" b="1" dirty="0">
                <a:solidFill>
                  <a:schemeClr val="accent1"/>
                </a:solidFill>
              </a:rPr>
              <a:t>Are you staying sober / abstinent on the power of the fellowship? Or are you actively pursuing the power of the vital spiritual experience? </a:t>
            </a:r>
          </a:p>
        </p:txBody>
      </p:sp>
    </p:spTree>
    <p:extLst>
      <p:ext uri="{BB962C8B-B14F-4D97-AF65-F5344CB8AC3E}">
        <p14:creationId xmlns:p14="http://schemas.microsoft.com/office/powerpoint/2010/main" val="28670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asis">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Riblet">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themeOverride>
</file>

<file path=ppt/theme/themeOverride2.xml><?xml version="1.0" encoding="utf-8"?>
<a:themeOverride xmlns:a="http://schemas.openxmlformats.org/drawingml/2006/main">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themeOverride>
</file>

<file path=ppt/theme/themeOverride3.xml><?xml version="1.0" encoding="utf-8"?>
<a:themeOverride xmlns:a="http://schemas.openxmlformats.org/drawingml/2006/main">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themeOverride>
</file>

<file path=docProps/app.xml><?xml version="1.0" encoding="utf-8"?>
<Properties xmlns="http://schemas.openxmlformats.org/officeDocument/2006/extended-properties" xmlns:vt="http://schemas.openxmlformats.org/officeDocument/2006/docPropsVTypes">
  <Template/>
  <TotalTime>24792</TotalTime>
  <Words>5157</Words>
  <Application>Microsoft Office PowerPoint</Application>
  <PresentationFormat>Widescreen</PresentationFormat>
  <Paragraphs>259</Paragraphs>
  <Slides>46</Slides>
  <Notes>16</Notes>
  <HiddenSlides>0</HiddenSlides>
  <MMClips>13</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Basis</vt:lpstr>
      <vt:lpstr>Surrender School Presents Joe &amp; Charlie Big Book Study Week 4</vt:lpstr>
      <vt:lpstr>How to access Surrender School   Joe and Charlie Previous Sessions, Homework and Documents.</vt:lpstr>
      <vt:lpstr>messages from the surrender school Board</vt:lpstr>
      <vt:lpstr>SET ASIDE PRAYER</vt:lpstr>
      <vt:lpstr>Joe and Charlie - Big Book Study September 1 – November 3</vt:lpstr>
      <vt:lpstr>Moderator, please start the recording</vt:lpstr>
      <vt:lpstr>There Is A Solution</vt:lpstr>
      <vt:lpstr>Chapter 2 – There Is A Solution Two Powers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Moderator, please stop the recording</vt:lpstr>
      <vt:lpstr>SERENITY PRAYER</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Surrender School Presents Joe &amp; Charlie Big Book Study</dc:title>
  <dc:creator>Karen Hardy</dc:creator>
  <cp:lastModifiedBy>Karen Hardy</cp:lastModifiedBy>
  <cp:revision>20</cp:revision>
  <dcterms:created xsi:type="dcterms:W3CDTF">2024-08-11T17:27:36Z</dcterms:created>
  <dcterms:modified xsi:type="dcterms:W3CDTF">2024-09-22T17:07:22Z</dcterms:modified>
</cp:coreProperties>
</file>