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36"/>
  </p:notesMasterIdLst>
  <p:sldIdLst>
    <p:sldId id="256" r:id="rId2"/>
    <p:sldId id="321" r:id="rId3"/>
    <p:sldId id="259" r:id="rId4"/>
    <p:sldId id="257" r:id="rId5"/>
    <p:sldId id="258" r:id="rId6"/>
    <p:sldId id="261" r:id="rId7"/>
    <p:sldId id="302" r:id="rId8"/>
    <p:sldId id="327" r:id="rId9"/>
    <p:sldId id="326" r:id="rId10"/>
    <p:sldId id="324" r:id="rId11"/>
    <p:sldId id="322" r:id="rId12"/>
    <p:sldId id="325" r:id="rId13"/>
    <p:sldId id="323" r:id="rId14"/>
    <p:sldId id="328" r:id="rId15"/>
    <p:sldId id="330" r:id="rId16"/>
    <p:sldId id="329" r:id="rId17"/>
    <p:sldId id="334" r:id="rId18"/>
    <p:sldId id="331" r:id="rId19"/>
    <p:sldId id="332" r:id="rId20"/>
    <p:sldId id="333" r:id="rId21"/>
    <p:sldId id="335" r:id="rId22"/>
    <p:sldId id="336" r:id="rId23"/>
    <p:sldId id="337" r:id="rId24"/>
    <p:sldId id="338" r:id="rId25"/>
    <p:sldId id="339" r:id="rId26"/>
    <p:sldId id="340" r:id="rId27"/>
    <p:sldId id="341" r:id="rId28"/>
    <p:sldId id="345" r:id="rId29"/>
    <p:sldId id="346" r:id="rId30"/>
    <p:sldId id="347" r:id="rId31"/>
    <p:sldId id="342" r:id="rId32"/>
    <p:sldId id="319" r:id="rId33"/>
    <p:sldId id="318" r:id="rId34"/>
    <p:sldId id="32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5A38F-AC06-4389-A985-57A1840D0022}" v="352" dt="2024-09-15T17:16:48.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650" autoAdjust="0"/>
  </p:normalViewPr>
  <p:slideViewPr>
    <p:cSldViewPr snapToGrid="0">
      <p:cViewPr varScale="1">
        <p:scale>
          <a:sx n="76" d="100"/>
          <a:sy n="76" d="100"/>
        </p:scale>
        <p:origin x="82" y="322"/>
      </p:cViewPr>
      <p:guideLst/>
    </p:cSldViewPr>
  </p:slideViewPr>
  <p:notesTextViewPr>
    <p:cViewPr>
      <p:scale>
        <a:sx n="3" d="2"/>
        <a:sy n="3" d="2"/>
      </p:scale>
      <p:origin x="0" y="0"/>
    </p:cViewPr>
  </p:notesText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FA9D6-F53F-43D8-A08F-582187277C8E}"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77291-6DF9-4711-8197-9922360A9041}" type="slidenum">
              <a:rPr lang="en-US" smtClean="0"/>
              <a:t>‹#›</a:t>
            </a:fld>
            <a:endParaRPr lang="en-US"/>
          </a:p>
        </p:txBody>
      </p:sp>
    </p:spTree>
    <p:extLst>
      <p:ext uri="{BB962C8B-B14F-4D97-AF65-F5344CB8AC3E}">
        <p14:creationId xmlns:p14="http://schemas.microsoft.com/office/powerpoint/2010/main" val="115897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5</a:t>
            </a:fld>
            <a:endParaRPr lang="en-US"/>
          </a:p>
        </p:txBody>
      </p:sp>
    </p:spTree>
    <p:extLst>
      <p:ext uri="{BB962C8B-B14F-4D97-AF65-F5344CB8AC3E}">
        <p14:creationId xmlns:p14="http://schemas.microsoft.com/office/powerpoint/2010/main" val="330883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is really starting to feel the consciences of his drinking.  His drinking is getting worse.  We can see he can no longer control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16</a:t>
            </a:fld>
            <a:endParaRPr lang="en-US"/>
          </a:p>
        </p:txBody>
      </p:sp>
    </p:spTree>
    <p:extLst>
      <p:ext uri="{BB962C8B-B14F-4D97-AF65-F5344CB8AC3E}">
        <p14:creationId xmlns:p14="http://schemas.microsoft.com/office/powerpoint/2010/main" val="2598439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highlight>
                  <a:srgbClr val="FFFF00"/>
                </a:highlight>
                <a:latin typeface="Times New Roman" panose="02020603050405020304" pitchFamily="18" charset="0"/>
                <a:ea typeface="Times New Roman" panose="02020603050405020304" pitchFamily="18" charset="0"/>
              </a:rPr>
              <a:t>Anytime there’s a battle going on between the willpower and the obsession of the mind, the obsession of the mind is stronger than willpower and it always wins</a:t>
            </a:r>
            <a:endParaRPr lang="en-US" b="0" dirty="0"/>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17</a:t>
            </a:fld>
            <a:endParaRPr lang="en-US"/>
          </a:p>
        </p:txBody>
      </p:sp>
    </p:spTree>
    <p:extLst>
      <p:ext uri="{BB962C8B-B14F-4D97-AF65-F5344CB8AC3E}">
        <p14:creationId xmlns:p14="http://schemas.microsoft.com/office/powerpoint/2010/main" val="354977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Anytime there’s a battle going on between the willpower and the obsession of the mind, the obsession of the mind is stronger than willpower and it always wins</a:t>
            </a:r>
          </a:p>
        </p:txBody>
      </p:sp>
      <p:sp>
        <p:nvSpPr>
          <p:cNvPr id="4" name="Slide Number Placeholder 3"/>
          <p:cNvSpPr>
            <a:spLocks noGrp="1"/>
          </p:cNvSpPr>
          <p:nvPr>
            <p:ph type="sldNum" sz="quarter" idx="5"/>
          </p:nvPr>
        </p:nvSpPr>
        <p:spPr/>
        <p:txBody>
          <a:bodyPr/>
          <a:lstStyle/>
          <a:p>
            <a:fld id="{79377291-6DF9-4711-8197-9922360A9041}" type="slidenum">
              <a:rPr lang="en-US" smtClean="0"/>
              <a:t>18</a:t>
            </a:fld>
            <a:endParaRPr lang="en-US"/>
          </a:p>
        </p:txBody>
      </p:sp>
    </p:spTree>
    <p:extLst>
      <p:ext uri="{BB962C8B-B14F-4D97-AF65-F5344CB8AC3E}">
        <p14:creationId xmlns:p14="http://schemas.microsoft.com/office/powerpoint/2010/main" val="1081929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Times New Roman" panose="02020603050405020304" pitchFamily="18" charset="0"/>
              </a:rPr>
              <a:t>…look</a:t>
            </a:r>
            <a:r>
              <a:rPr lang="en-US" sz="1200" spc="-15" dirty="0">
                <a:effectLst/>
                <a:latin typeface="Times New Roman" panose="02020603050405020304" pitchFamily="18" charset="0"/>
                <a:ea typeface="Times New Roman" panose="02020603050405020304" pitchFamily="18" charset="0"/>
              </a:rPr>
              <a:t> </a:t>
            </a:r>
            <a:r>
              <a:rPr lang="en-US" sz="1200" spc="-25" dirty="0">
                <a:effectLst/>
                <a:latin typeface="Times New Roman" panose="02020603050405020304" pitchFamily="18" charset="0"/>
                <a:ea typeface="Times New Roman" panose="02020603050405020304" pitchFamily="18" charset="0"/>
              </a:rPr>
              <a:t>for </a:t>
            </a:r>
            <a:r>
              <a:rPr lang="en-US" sz="1200" spc="-10" dirty="0">
                <a:solidFill>
                  <a:schemeClr val="accent1">
                    <a:lumMod val="75000"/>
                  </a:schemeClr>
                </a:solidFill>
                <a:effectLst/>
                <a:latin typeface="Times New Roman" panose="02020603050405020304" pitchFamily="18" charset="0"/>
                <a:ea typeface="Times New Roman" panose="02020603050405020304" pitchFamily="18" charset="0"/>
              </a:rPr>
              <a:t>identification</a:t>
            </a:r>
            <a:r>
              <a:rPr lang="en-US" sz="1200" spc="-10" dirty="0">
                <a:effectLst/>
                <a:latin typeface="Times New Roman" panose="02020603050405020304" pitchFamily="18" charset="0"/>
                <a:ea typeface="Times New Roman" panose="02020603050405020304" pitchFamily="18" charset="0"/>
              </a:rPr>
              <a:t>, </a:t>
            </a:r>
            <a:r>
              <a:rPr lang="en-US" sz="1200" spc="0" dirty="0">
                <a:solidFill>
                  <a:schemeClr val="accent1">
                    <a:lumMod val="75000"/>
                  </a:schemeClr>
                </a:solidFill>
                <a:effectLst/>
                <a:latin typeface="Times New Roman" panose="02020603050405020304" pitchFamily="18" charset="0"/>
                <a:ea typeface="Times New Roman" panose="02020603050405020304" pitchFamily="18" charset="0"/>
              </a:rPr>
              <a:t>the</a:t>
            </a:r>
            <a:r>
              <a:rPr lang="en-US" sz="1200" spc="-15"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1200" spc="0" dirty="0">
                <a:solidFill>
                  <a:schemeClr val="accent1">
                    <a:lumMod val="75000"/>
                  </a:schemeClr>
                </a:solidFill>
                <a:effectLst/>
                <a:latin typeface="Times New Roman" panose="02020603050405020304" pitchFamily="18" charset="0"/>
                <a:ea typeface="Times New Roman" panose="02020603050405020304" pitchFamily="18" charset="0"/>
              </a:rPr>
              <a:t>progression</a:t>
            </a:r>
            <a:r>
              <a:rPr lang="en-US" sz="1200" spc="-15"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1200" spc="0" dirty="0">
                <a:solidFill>
                  <a:schemeClr val="accent1">
                    <a:lumMod val="75000"/>
                  </a:schemeClr>
                </a:solidFill>
                <a:effectLst/>
                <a:latin typeface="Times New Roman" panose="02020603050405020304" pitchFamily="18" charset="0"/>
                <a:ea typeface="Times New Roman" panose="02020603050405020304" pitchFamily="18" charset="0"/>
              </a:rPr>
              <a:t>of</a:t>
            </a:r>
            <a:r>
              <a:rPr lang="en-US" sz="1200" spc="-10" dirty="0">
                <a:solidFill>
                  <a:schemeClr val="accent1">
                    <a:lumMod val="75000"/>
                  </a:schemeClr>
                </a:solidFill>
                <a:effectLst/>
                <a:latin typeface="Times New Roman" panose="02020603050405020304" pitchFamily="18" charset="0"/>
                <a:ea typeface="Times New Roman" panose="02020603050405020304" pitchFamily="18" charset="0"/>
              </a:rPr>
              <a:t> alcoholism</a:t>
            </a:r>
            <a:r>
              <a:rPr lang="en-US" sz="1200" b="1"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him</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drinking</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finally</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for</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the</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sickest</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reason</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of</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all,</a:t>
            </a:r>
            <a:r>
              <a:rPr lang="en-US" sz="1200" spc="-15" dirty="0">
                <a:effectLst/>
                <a:latin typeface="Times New Roman" panose="02020603050405020304" pitchFamily="18" charset="0"/>
                <a:ea typeface="Times New Roman" panose="02020603050405020304" pitchFamily="18" charset="0"/>
              </a:rPr>
              <a:t> </a:t>
            </a:r>
            <a:r>
              <a:rPr lang="en-US" sz="1200" dirty="0">
                <a:solidFill>
                  <a:schemeClr val="accent1">
                    <a:lumMod val="75000"/>
                  </a:schemeClr>
                </a:solidFill>
                <a:effectLst/>
                <a:latin typeface="Times New Roman" panose="02020603050405020304" pitchFamily="18" charset="0"/>
                <a:ea typeface="Times New Roman" panose="02020603050405020304" pitchFamily="18" charset="0"/>
              </a:rPr>
              <a:t>complete</a:t>
            </a:r>
            <a:r>
              <a:rPr lang="en-US" sz="1200" spc="-10" dirty="0">
                <a:solidFill>
                  <a:schemeClr val="accent1">
                    <a:lumMod val="75000"/>
                  </a:schemeClr>
                </a:solidFill>
                <a:effectLst/>
                <a:latin typeface="Times New Roman" panose="02020603050405020304" pitchFamily="18" charset="0"/>
                <a:ea typeface="Times New Roman" panose="02020603050405020304" pitchFamily="18" charset="0"/>
              </a:rPr>
              <a:t> oblivion</a:t>
            </a:r>
            <a:r>
              <a:rPr lang="en-US" sz="1200" spc="-10" dirty="0">
                <a:solidFill>
                  <a:schemeClr val="accent1">
                    <a:lumMod val="75000"/>
                  </a:schemeClr>
                </a:solidFill>
                <a:latin typeface="Times New Roman" panose="02020603050405020304" pitchFamily="18" charset="0"/>
                <a:ea typeface="Times New Roman" panose="02020603050405020304" pitchFamily="18" charset="0"/>
              </a:rPr>
              <a:t>.</a:t>
            </a:r>
            <a:br>
              <a:rPr lang="en-US" sz="1200" spc="-1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19</a:t>
            </a:fld>
            <a:endParaRPr lang="en-US"/>
          </a:p>
        </p:txBody>
      </p:sp>
    </p:spTree>
    <p:extLst>
      <p:ext uri="{BB962C8B-B14F-4D97-AF65-F5344CB8AC3E}">
        <p14:creationId xmlns:p14="http://schemas.microsoft.com/office/powerpoint/2010/main" val="4124945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20</a:t>
            </a:fld>
            <a:endParaRPr lang="en-US"/>
          </a:p>
        </p:txBody>
      </p:sp>
    </p:spTree>
    <p:extLst>
      <p:ext uri="{BB962C8B-B14F-4D97-AF65-F5344CB8AC3E}">
        <p14:creationId xmlns:p14="http://schemas.microsoft.com/office/powerpoint/2010/main" val="1865775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Self Knowledge was not a solution for alcoholism.</a:t>
            </a:r>
          </a:p>
        </p:txBody>
      </p:sp>
      <p:sp>
        <p:nvSpPr>
          <p:cNvPr id="4" name="Slide Number Placeholder 3"/>
          <p:cNvSpPr>
            <a:spLocks noGrp="1"/>
          </p:cNvSpPr>
          <p:nvPr>
            <p:ph type="sldNum" sz="quarter" idx="5"/>
          </p:nvPr>
        </p:nvSpPr>
        <p:spPr/>
        <p:txBody>
          <a:bodyPr/>
          <a:lstStyle/>
          <a:p>
            <a:fld id="{79377291-6DF9-4711-8197-9922360A9041}" type="slidenum">
              <a:rPr lang="en-US" smtClean="0"/>
              <a:t>21</a:t>
            </a:fld>
            <a:endParaRPr lang="en-US"/>
          </a:p>
        </p:txBody>
      </p:sp>
    </p:spTree>
    <p:extLst>
      <p:ext uri="{BB962C8B-B14F-4D97-AF65-F5344CB8AC3E}">
        <p14:creationId xmlns:p14="http://schemas.microsoft.com/office/powerpoint/2010/main" val="246611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have recovered from a seemingly hopeless state of mind and body, do you feel happiness, peace, and usefulness.  What are you doing to stay sober/abstinent today?</a:t>
            </a:r>
          </a:p>
        </p:txBody>
      </p:sp>
      <p:sp>
        <p:nvSpPr>
          <p:cNvPr id="4" name="Slide Number Placeholder 3"/>
          <p:cNvSpPr>
            <a:spLocks noGrp="1"/>
          </p:cNvSpPr>
          <p:nvPr>
            <p:ph type="sldNum" sz="quarter" idx="5"/>
          </p:nvPr>
        </p:nvSpPr>
        <p:spPr/>
        <p:txBody>
          <a:bodyPr/>
          <a:lstStyle/>
          <a:p>
            <a:fld id="{79377291-6DF9-4711-8197-9922360A9041}" type="slidenum">
              <a:rPr lang="en-US" smtClean="0"/>
              <a:t>22</a:t>
            </a:fld>
            <a:endParaRPr lang="en-US"/>
          </a:p>
        </p:txBody>
      </p:sp>
    </p:spTree>
    <p:extLst>
      <p:ext uri="{BB962C8B-B14F-4D97-AF65-F5344CB8AC3E}">
        <p14:creationId xmlns:p14="http://schemas.microsoft.com/office/powerpoint/2010/main" val="91201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23</a:t>
            </a:fld>
            <a:endParaRPr lang="en-US"/>
          </a:p>
        </p:txBody>
      </p:sp>
    </p:spTree>
    <p:extLst>
      <p:ext uri="{BB962C8B-B14F-4D97-AF65-F5344CB8AC3E}">
        <p14:creationId xmlns:p14="http://schemas.microsoft.com/office/powerpoint/2010/main" val="1362021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25</a:t>
            </a:fld>
            <a:endParaRPr lang="en-US"/>
          </a:p>
        </p:txBody>
      </p:sp>
    </p:spTree>
    <p:extLst>
      <p:ext uri="{BB962C8B-B14F-4D97-AF65-F5344CB8AC3E}">
        <p14:creationId xmlns:p14="http://schemas.microsoft.com/office/powerpoint/2010/main" val="3499456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32</a:t>
            </a:fld>
            <a:endParaRPr lang="en-US"/>
          </a:p>
        </p:txBody>
      </p:sp>
    </p:spTree>
    <p:extLst>
      <p:ext uri="{BB962C8B-B14F-4D97-AF65-F5344CB8AC3E}">
        <p14:creationId xmlns:p14="http://schemas.microsoft.com/office/powerpoint/2010/main" val="380954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6</a:t>
            </a:fld>
            <a:endParaRPr lang="en-US"/>
          </a:p>
        </p:txBody>
      </p:sp>
    </p:spTree>
    <p:extLst>
      <p:ext uri="{BB962C8B-B14F-4D97-AF65-F5344CB8AC3E}">
        <p14:creationId xmlns:p14="http://schemas.microsoft.com/office/powerpoint/2010/main" val="2767718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Surrender School Big Book Study is based on the recording of Joe M and Charlie P.  The have emphatically indicated that they are not the gurus of AA (fellowship or the boo AA).  The were alcoholic that got together in the 70s and found they have a common interest in the big book of AA.  Additionally, they always start by stating they do not speak for AA.  Nor I am an expert, guru and nor I am speaking for any 12 Step Group.  I simply have a passion for the big book of AA and want to do my part in caring hope.</a:t>
            </a:r>
          </a:p>
        </p:txBody>
      </p:sp>
      <p:sp>
        <p:nvSpPr>
          <p:cNvPr id="4" name="Slide Number Placeholder 3"/>
          <p:cNvSpPr>
            <a:spLocks noGrp="1"/>
          </p:cNvSpPr>
          <p:nvPr>
            <p:ph type="sldNum" sz="quarter" idx="5"/>
          </p:nvPr>
        </p:nvSpPr>
        <p:spPr/>
        <p:txBody>
          <a:bodyPr/>
          <a:lstStyle/>
          <a:p>
            <a:fld id="{79377291-6DF9-4711-8197-9922360A9041}" type="slidenum">
              <a:rPr lang="en-US" smtClean="0"/>
              <a:t>7</a:t>
            </a:fld>
            <a:endParaRPr lang="en-US"/>
          </a:p>
        </p:txBody>
      </p:sp>
    </p:spTree>
    <p:extLst>
      <p:ext uri="{BB962C8B-B14F-4D97-AF65-F5344CB8AC3E}">
        <p14:creationId xmlns:p14="http://schemas.microsoft.com/office/powerpoint/2010/main" val="1939367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1st GOAL -  THE PROBLEM (Step 1 – Powerless)</a:t>
            </a:r>
            <a:endParaRPr lang="en-US" dirty="0"/>
          </a:p>
          <a:p>
            <a:pPr lvl="1"/>
            <a:r>
              <a:rPr lang="en-US" i="1" dirty="0"/>
              <a:t>The Dr.’s Opinion </a:t>
            </a:r>
            <a:endParaRPr lang="en-US" dirty="0"/>
          </a:p>
          <a:p>
            <a:pPr lvl="1"/>
            <a:r>
              <a:rPr lang="en-US" i="1" dirty="0"/>
              <a:t>Chapter 1 - Bill’s Story</a:t>
            </a:r>
            <a:endParaRPr lang="en-US" dirty="0"/>
          </a:p>
          <a:p>
            <a:pPr lvl="0"/>
            <a:r>
              <a:rPr lang="en-US" b="1" dirty="0"/>
              <a:t>2nd GOAL -  THE SOLUTION (Step 2  - Define the Power)</a:t>
            </a:r>
            <a:endParaRPr lang="en-US" dirty="0"/>
          </a:p>
          <a:p>
            <a:pPr lvl="1"/>
            <a:r>
              <a:rPr lang="en-US" i="1" dirty="0"/>
              <a:t>Chapter 2: There Is A Solution </a:t>
            </a:r>
            <a:endParaRPr lang="en-US" dirty="0"/>
          </a:p>
          <a:p>
            <a:pPr lvl="1"/>
            <a:r>
              <a:rPr lang="en-US" i="1" dirty="0"/>
              <a:t>Chapter 3: More About Alcoholism</a:t>
            </a:r>
            <a:endParaRPr lang="en-US" dirty="0"/>
          </a:p>
          <a:p>
            <a:pPr lvl="1"/>
            <a:r>
              <a:rPr lang="en-US" i="1" dirty="0"/>
              <a:t>Chapter 4: We Agnostics</a:t>
            </a:r>
            <a:endParaRPr lang="en-US" dirty="0"/>
          </a:p>
          <a:p>
            <a:pPr lvl="0"/>
            <a:r>
              <a:rPr lang="en-US" b="1" dirty="0"/>
              <a:t>3rd GOAL – ACTION (Steps 3 – 12 – How to find the Power)</a:t>
            </a:r>
            <a:endParaRPr lang="en-US" dirty="0"/>
          </a:p>
          <a:p>
            <a:pPr lvl="1"/>
            <a:r>
              <a:rPr lang="en-US" i="1" dirty="0"/>
              <a:t>Chapter 5: How It Works</a:t>
            </a:r>
            <a:endParaRPr lang="en-US" dirty="0"/>
          </a:p>
          <a:p>
            <a:pPr lvl="1"/>
            <a:r>
              <a:rPr lang="en-US" i="1" dirty="0"/>
              <a:t>Chapter 6: Into Action</a:t>
            </a:r>
            <a:endParaRPr lang="en-US" dirty="0"/>
          </a:p>
          <a:p>
            <a:pPr lvl="1"/>
            <a:r>
              <a:rPr lang="en-US" i="1" dirty="0"/>
              <a:t>Chapter 7: Working with Others</a:t>
            </a:r>
            <a:endParaRPr lang="en-US" dirty="0"/>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8</a:t>
            </a:fld>
            <a:endParaRPr lang="en-US"/>
          </a:p>
        </p:txBody>
      </p:sp>
    </p:spTree>
    <p:extLst>
      <p:ext uri="{BB962C8B-B14F-4D97-AF65-F5344CB8AC3E}">
        <p14:creationId xmlns:p14="http://schemas.microsoft.com/office/powerpoint/2010/main" val="1881208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may have trouble identifying with Bill Wilson. </a:t>
            </a:r>
          </a:p>
        </p:txBody>
      </p:sp>
      <p:sp>
        <p:nvSpPr>
          <p:cNvPr id="4" name="Slide Number Placeholder 3"/>
          <p:cNvSpPr>
            <a:spLocks noGrp="1"/>
          </p:cNvSpPr>
          <p:nvPr>
            <p:ph type="sldNum" sz="quarter" idx="5"/>
          </p:nvPr>
        </p:nvSpPr>
        <p:spPr/>
        <p:txBody>
          <a:bodyPr/>
          <a:lstStyle/>
          <a:p>
            <a:fld id="{79377291-6DF9-4711-8197-9922360A9041}" type="slidenum">
              <a:rPr lang="en-US" smtClean="0"/>
              <a:t>10</a:t>
            </a:fld>
            <a:endParaRPr lang="en-US"/>
          </a:p>
        </p:txBody>
      </p:sp>
    </p:spTree>
    <p:extLst>
      <p:ext uri="{BB962C8B-B14F-4D97-AF65-F5344CB8AC3E}">
        <p14:creationId xmlns:p14="http://schemas.microsoft.com/office/powerpoint/2010/main" val="232504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tombstone was of Thomas </a:t>
            </a:r>
            <a:r>
              <a:rPr lang="en-US" dirty="0" err="1"/>
              <a:t>Thetcher</a:t>
            </a:r>
            <a:r>
              <a:rPr lang="en-US" dirty="0"/>
              <a:t>, who Bill thought might be an ancestor of his friend Ebby </a:t>
            </a:r>
            <a:r>
              <a:rPr lang="en-US" dirty="0" err="1"/>
              <a:t>Thacher</a:t>
            </a:r>
            <a:r>
              <a:rPr lang="en-US" dirty="0"/>
              <a:t>.</a:t>
            </a:r>
          </a:p>
          <a:p>
            <a:endParaRPr lang="en-US" dirty="0"/>
          </a:p>
          <a:p>
            <a:r>
              <a:rPr lang="en-US" dirty="0"/>
              <a:t>William Griffith Wilson was born in East Dorset, Vermont on November 26, 1895 to Gilman and Emily Griffith Wilson.</a:t>
            </a:r>
          </a:p>
          <a:p>
            <a:endParaRPr lang="en-US" dirty="0"/>
          </a:p>
          <a:p>
            <a:r>
              <a:rPr lang="en-US" dirty="0"/>
              <a:t>They divorced when Bill was 11.  The trauma of his parent's divorce was subsequently followed by depression when his father moved to British Columbia and his mother moved to Boston to go to Harvard University.  He and is younger sister was then raised by his grand parents (mother's parents).</a:t>
            </a:r>
          </a:p>
        </p:txBody>
      </p:sp>
      <p:sp>
        <p:nvSpPr>
          <p:cNvPr id="4" name="Slide Number Placeholder 3"/>
          <p:cNvSpPr>
            <a:spLocks noGrp="1"/>
          </p:cNvSpPr>
          <p:nvPr>
            <p:ph type="sldNum" sz="quarter" idx="5"/>
          </p:nvPr>
        </p:nvSpPr>
        <p:spPr/>
        <p:txBody>
          <a:bodyPr/>
          <a:lstStyle/>
          <a:p>
            <a:fld id="{79377291-6DF9-4711-8197-9922360A9041}" type="slidenum">
              <a:rPr lang="en-US" smtClean="0"/>
              <a:t>11</a:t>
            </a:fld>
            <a:endParaRPr lang="en-US"/>
          </a:p>
        </p:txBody>
      </p:sp>
    </p:spTree>
    <p:extLst>
      <p:ext uri="{BB962C8B-B14F-4D97-AF65-F5344CB8AC3E}">
        <p14:creationId xmlns:p14="http://schemas.microsoft.com/office/powerpoint/2010/main" val="268762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met Lois Burnham while she was “summering” in Vermont.  They married 5 years later on Jan 24, 1918.  Lois was 4 year  older than Bill.</a:t>
            </a:r>
          </a:p>
        </p:txBody>
      </p:sp>
      <p:sp>
        <p:nvSpPr>
          <p:cNvPr id="4" name="Slide Number Placeholder 3"/>
          <p:cNvSpPr>
            <a:spLocks noGrp="1"/>
          </p:cNvSpPr>
          <p:nvPr>
            <p:ph type="sldNum" sz="quarter" idx="5"/>
          </p:nvPr>
        </p:nvSpPr>
        <p:spPr/>
        <p:txBody>
          <a:bodyPr/>
          <a:lstStyle/>
          <a:p>
            <a:fld id="{79377291-6DF9-4711-8197-9922360A9041}" type="slidenum">
              <a:rPr lang="en-US" smtClean="0"/>
              <a:t>12</a:t>
            </a:fld>
            <a:endParaRPr lang="en-US"/>
          </a:p>
        </p:txBody>
      </p:sp>
    </p:spTree>
    <p:extLst>
      <p:ext uri="{BB962C8B-B14F-4D97-AF65-F5344CB8AC3E}">
        <p14:creationId xmlns:p14="http://schemas.microsoft.com/office/powerpoint/2010/main" val="258897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can identify with this part of Bills Story.  How many time did I hear, Girl, you are eating too much.  Just push away from the table, if you exercise more and eat less…. There were times I wasn’t invited because my behavior around my substance of choice was embarrassing for my so called friends.</a:t>
            </a:r>
          </a:p>
          <a:p>
            <a:endParaRPr lang="en-US" b="0" dirty="0"/>
          </a:p>
        </p:txBody>
      </p:sp>
      <p:sp>
        <p:nvSpPr>
          <p:cNvPr id="4" name="Slide Number Placeholder 3"/>
          <p:cNvSpPr>
            <a:spLocks noGrp="1"/>
          </p:cNvSpPr>
          <p:nvPr>
            <p:ph type="sldNum" sz="quarter" idx="5"/>
          </p:nvPr>
        </p:nvSpPr>
        <p:spPr/>
        <p:txBody>
          <a:bodyPr/>
          <a:lstStyle/>
          <a:p>
            <a:fld id="{79377291-6DF9-4711-8197-9922360A9041}" type="slidenum">
              <a:rPr lang="en-US" smtClean="0"/>
              <a:t>14</a:t>
            </a:fld>
            <a:endParaRPr lang="en-US"/>
          </a:p>
        </p:txBody>
      </p:sp>
    </p:spTree>
    <p:extLst>
      <p:ext uri="{BB962C8B-B14F-4D97-AF65-F5344CB8AC3E}">
        <p14:creationId xmlns:p14="http://schemas.microsoft.com/office/powerpoint/2010/main" val="3307594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last week when Charlie said, our MIND RECORDS the solution for future use.  Bill went to the bar because he was low and depressed, how he had dealt with depression in the past was to drink to forget.</a:t>
            </a: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15</a:t>
            </a:fld>
            <a:endParaRPr lang="en-US"/>
          </a:p>
        </p:txBody>
      </p:sp>
    </p:spTree>
    <p:extLst>
      <p:ext uri="{BB962C8B-B14F-4D97-AF65-F5344CB8AC3E}">
        <p14:creationId xmlns:p14="http://schemas.microsoft.com/office/powerpoint/2010/main" val="141094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9/15/2024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9/15/2024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hyperlink" Target="https://rotativodigital.com.mx/bil-w-cofundador-de-alcoholicos-anonimos-fallecio-el-24-de-enero-de-1971/"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hyperlink" Target="https://bigbookfordummies.com/history/" TargetMode="External"/><Relationship Id="rId3" Type="http://schemas.openxmlformats.org/officeDocument/2006/relationships/slideLayout" Target="../slideLayouts/slideLayout6.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ontent/uploads/2017/01/en_bigbook_chapt1.pdf" TargetMode="External"/><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hyperlink" Target="https://bigbookfordummies.com/history/" TargetMode="External"/><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ontent/uploads/2017/01/en_bigbook_chapt1.pdf" TargetMode="External"/><Relationship Id="rId5" Type="http://schemas.openxmlformats.org/officeDocument/2006/relationships/hyperlink" Target="https://d.docs.live.net/46A1C3A604329330/Documents/ontent/uploads/2017/01/en_bigbook_chapt1.pdf" TargetMode="External"/><Relationship Id="rId4" Type="http://schemas.openxmlformats.org/officeDocument/2006/relationships/image" Target="../media/image10.jpe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d.docs.live.net/46A1C3A604329330/Documents/ontent/uploads/2017/01/en_bigbook_chapt1.pdf" TargetMode="External"/><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s://www.steppingstones.org/about/the-wilsons/bills-story/"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aa-netherlands.org/wp-content/uploads/2017/01/en_bigbook_chapt1.pdf" TargetMode="External"/><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Prohibition_in_the_United_States" TargetMode="External"/><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rrenderschool.org/" TargetMode="Externa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aa-netherlands.org/wp-content/uploads/2017/01/en_bigbook_chapt1.pdf" TargetMode="External"/><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hyperlink" Target="https://en.wikipedia.org/wiki/Ebby_Thacher"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17.xml"/><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hyperlink" Target="https://aainthedesert.org/wp-content/uploads/2019/01/ROWLAND-HAZARD.pdf" TargetMode="External"/><Relationship Id="rId1" Type="http://schemas.openxmlformats.org/officeDocument/2006/relationships/slideLayout" Target="../slideLayouts/slideLayout7.xml"/><Relationship Id="rId6" Type="http://schemas.openxmlformats.org/officeDocument/2006/relationships/hyperlink" Target="https://storiesofrecovery.org/history.htm#CebraG" TargetMode="Externa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s://www.steppingstones.org/gallery/kitchen-and-table/"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jpg"/><Relationship Id="rId5" Type="http://schemas.openxmlformats.org/officeDocument/2006/relationships/hyperlink" Target="https://aa-netherlands.org/wp-content/uploads/2017/01/en_bigbook_chapt1.pdf" TargetMode="External"/><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hyperlink" Target="https://aa-netherlands.org/wp-content/uploads/2017/01/en_bigbook_chapt1.pdf"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jpg"/><Relationship Id="rId5" Type="http://schemas.openxmlformats.org/officeDocument/2006/relationships/image" Target="../media/image7.png"/><Relationship Id="rId4" Type="http://schemas.openxmlformats.org/officeDocument/2006/relationships/hyperlink" Target="https://aa-netherlands.org/wp-content/uploads/2017/01/en_bigbook_chapt1.pdf"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jpeg"/><Relationship Id="rId5" Type="http://schemas.openxmlformats.org/officeDocument/2006/relationships/image" Target="../media/image7.png"/><Relationship Id="rId4" Type="http://schemas.openxmlformats.org/officeDocument/2006/relationships/hyperlink" Target="https://aa-netherlands.org/wp-content/uploads/2017/01/en_bigbook_chapt1.pdf"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hyperlink" Target="https://aa-netherlands.org/wp-content/uploads/2017/01/en_bigbook_chapt1.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hyperlink" Target="https://aa-netherlands.org/wp-content/uploads/2017/01/en_bigbook_chapt1.pdf" TargetMode="Externa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hyperlink" Target="https://aa-netherlands.org/wp-content/uploads/2017/01/en_bigbook_chapt1.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od02us5hfUk&amp;list=PLhl3xlE0-GdweI1gG5QoeY9iIRCt2w_aI&amp;index=6" TargetMode="External"/><Relationship Id="rId13" Type="http://schemas.openxmlformats.org/officeDocument/2006/relationships/hyperlink" Target="https://www.youtube.com/watch?v=UqbTEihlZNY&amp;list=PLhl3xlE0-GdweI1gG5QoeY9iIRCt2w_aI&amp;index=11" TargetMode="External"/><Relationship Id="rId18" Type="http://schemas.openxmlformats.org/officeDocument/2006/relationships/hyperlink" Target="https://www.youtube.com/@12stepretrospeakers89" TargetMode="External"/><Relationship Id="rId3" Type="http://schemas.openxmlformats.org/officeDocument/2006/relationships/hyperlink" Target="https://www.youtube.com/watch?v=TM1N4qYebCw&amp;list=PLhl3xlE0-GdweI1gG5QoeY9iIRCt2w_aI" TargetMode="External"/><Relationship Id="rId21" Type="http://schemas.openxmlformats.org/officeDocument/2006/relationships/hyperlink" Target="https://bigbookseminar.org/" TargetMode="External"/><Relationship Id="rId7" Type="http://schemas.openxmlformats.org/officeDocument/2006/relationships/hyperlink" Target="https://www.youtube.com/watch?v=WXQ7oimaNZ8&amp;list=PLhl3xlE0-GdweI1gG5QoeY9iIRCt2w_aI&amp;index=5" TargetMode="External"/><Relationship Id="rId12" Type="http://schemas.openxmlformats.org/officeDocument/2006/relationships/hyperlink" Target="https://www.youtube.com/watch?v=1pYHfGUPIrs&amp;list=PLhl3xlE0-GdweI1gG5QoeY9iIRCt2w_aI&amp;index=10" TargetMode="External"/><Relationship Id="rId17" Type="http://schemas.openxmlformats.org/officeDocument/2006/relationships/hyperlink" Target="https://www.youtube.com/watch?v=Y1g6PKfTHyo&amp;list=PLhl3xlE0-GdweI1gG5QoeY9iIRCt2w_aI&amp;index=15" TargetMode="External"/><Relationship Id="rId2" Type="http://schemas.openxmlformats.org/officeDocument/2006/relationships/notesSlide" Target="../notesSlides/notesSlide1.xml"/><Relationship Id="rId16" Type="http://schemas.openxmlformats.org/officeDocument/2006/relationships/hyperlink" Target="https://www.youtube.com/watch?v=zh19oL82y9M&amp;list=PLhl3xlE0-GdweI1gG5QoeY9iIRCt2w_aI&amp;index=14" TargetMode="External"/><Relationship Id="rId20" Type="http://schemas.openxmlformats.org/officeDocument/2006/relationships/hyperlink" Target="https://www.takethe12.org/" TargetMode="External"/><Relationship Id="rId1" Type="http://schemas.openxmlformats.org/officeDocument/2006/relationships/slideLayout" Target="../slideLayouts/slideLayout4.xml"/><Relationship Id="rId6" Type="http://schemas.openxmlformats.org/officeDocument/2006/relationships/hyperlink" Target="https://www.youtube.com/watch?v=Z9ZNsY8gwwk&amp;list=PLhl3xlE0-GdweI1gG5QoeY9iIRCt2w_aI&amp;index=4" TargetMode="External"/><Relationship Id="rId11" Type="http://schemas.openxmlformats.org/officeDocument/2006/relationships/hyperlink" Target="https://www.youtube.com/watch?v=TIW7iePa2V8&amp;list=PLhl3xlE0-GdweI1gG5QoeY9iIRCt2w_aI&amp;index=9" TargetMode="External"/><Relationship Id="rId5" Type="http://schemas.openxmlformats.org/officeDocument/2006/relationships/hyperlink" Target="https://www.youtube.com/watch?v=fFY_fSrLEWU&amp;list=PLhl3xlE0-GdweI1gG5QoeY9iIRCt2w_aI&amp;index=3" TargetMode="External"/><Relationship Id="rId15" Type="http://schemas.openxmlformats.org/officeDocument/2006/relationships/hyperlink" Target="https://www.youtube.com/watch?v=sRzPCYHkcmY&amp;list=PLhl3xlE0-GdweI1gG5QoeY9iIRCt2w_aI&amp;index=13" TargetMode="External"/><Relationship Id="rId10" Type="http://schemas.openxmlformats.org/officeDocument/2006/relationships/hyperlink" Target="https://www.youtube.com/watch?v=2nQ6a9Hz3w4&amp;list=PLhl3xlE0-GdweI1gG5QoeY9iIRCt2w_aI&amp;index=8" TargetMode="External"/><Relationship Id="rId19" Type="http://schemas.openxmlformats.org/officeDocument/2006/relationships/hyperlink" Target="https://aa-netherlands.org/" TargetMode="External"/><Relationship Id="rId4" Type="http://schemas.openxmlformats.org/officeDocument/2006/relationships/hyperlink" Target="https://www.youtube.com/watch?v=Bbz-nEKcw8o&amp;list=PLhl3xlE0-GdweI1gG5QoeY9iIRCt2w_aI&amp;index=2" TargetMode="External"/><Relationship Id="rId9" Type="http://schemas.openxmlformats.org/officeDocument/2006/relationships/hyperlink" Target="https://www.youtube.com/watch?v=xO1Sg21GZxE&amp;list=PLhl3xlE0-GdweI1gG5QoeY9iIRCt2w_aI&amp;index=7" TargetMode="External"/><Relationship Id="rId14" Type="http://schemas.openxmlformats.org/officeDocument/2006/relationships/hyperlink" Target="https://www.youtube.com/watch?v=FmfENZLbark&amp;list=PLhl3xlE0-GdweI1gG5QoeY9iIRCt2w_aI&amp;index=1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hyperlink" Target="https://surrenderschool.org/joe-and-charlie-2024-step-stud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hyperlink" Target="https://surrenderschool.org/joe-and-charlie-2024-step-stud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BA9-06DD-B7B1-DD39-00048513A3F1}"/>
              </a:ext>
            </a:extLst>
          </p:cNvPr>
          <p:cNvSpPr>
            <a:spLocks noGrp="1"/>
          </p:cNvSpPr>
          <p:nvPr>
            <p:ph type="ctrTitle"/>
          </p:nvPr>
        </p:nvSpPr>
        <p:spPr>
          <a:xfrm>
            <a:off x="1112520" y="2566797"/>
            <a:ext cx="9966960" cy="2926080"/>
          </a:xfrm>
        </p:spPr>
        <p:txBody>
          <a:bodyPr>
            <a:normAutofit fontScale="90000"/>
          </a:bodyPr>
          <a:lstStyle/>
          <a:p>
            <a:r>
              <a:rPr lang="en-US" dirty="0"/>
              <a:t>Surrender School</a:t>
            </a:r>
            <a:br>
              <a:rPr lang="en-US" dirty="0"/>
            </a:br>
            <a:r>
              <a:rPr lang="en-US" dirty="0"/>
              <a:t>Presents</a:t>
            </a:r>
            <a:br>
              <a:rPr lang="en-US" dirty="0"/>
            </a:br>
            <a:r>
              <a:rPr lang="en-US" dirty="0"/>
              <a:t>Joe &amp; Charlie</a:t>
            </a:r>
            <a:br>
              <a:rPr lang="en-US" dirty="0"/>
            </a:br>
            <a:r>
              <a:rPr lang="en-US" dirty="0"/>
              <a:t>Big Book Study</a:t>
            </a:r>
            <a:br>
              <a:rPr lang="en-US" dirty="0"/>
            </a:br>
            <a:r>
              <a:rPr lang="en-US" dirty="0"/>
              <a:t>Week 3</a:t>
            </a:r>
          </a:p>
        </p:txBody>
      </p:sp>
    </p:spTree>
    <p:extLst>
      <p:ext uri="{BB962C8B-B14F-4D97-AF65-F5344CB8AC3E}">
        <p14:creationId xmlns:p14="http://schemas.microsoft.com/office/powerpoint/2010/main" val="64440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5F6F09-890C-22CC-6D31-6EEB0B610CDE}"/>
              </a:ext>
            </a:extLst>
          </p:cNvPr>
          <p:cNvSpPr txBox="1"/>
          <p:nvPr/>
        </p:nvSpPr>
        <p:spPr>
          <a:xfrm>
            <a:off x="438674" y="1965325"/>
            <a:ext cx="11314651" cy="4524315"/>
          </a:xfrm>
          <a:prstGeom prst="rect">
            <a:avLst/>
          </a:prstGeom>
          <a:noFill/>
        </p:spPr>
        <p:txBody>
          <a:bodyPr wrap="square">
            <a:spAutoFit/>
          </a:bodyPr>
          <a:lstStyle/>
          <a:p>
            <a:pPr marL="228600" marR="88265">
              <a:spcBef>
                <a:spcPts val="0"/>
              </a:spcBef>
              <a:spcAft>
                <a:spcPts val="0"/>
              </a:spcAft>
            </a:pPr>
            <a:r>
              <a:rPr lang="en-US" sz="2400" b="1" dirty="0">
                <a:effectLst/>
                <a:latin typeface="Times New Roman" panose="02020603050405020304" pitchFamily="18" charset="0"/>
                <a:ea typeface="Times New Roman" panose="02020603050405020304" pitchFamily="18" charset="0"/>
              </a:rPr>
              <a:t>But if we look for the way </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Bill thinks</a:t>
            </a:r>
            <a:r>
              <a:rPr lang="en-US" sz="2400" b="1" dirty="0">
                <a:effectLst/>
                <a:latin typeface="Times New Roman" panose="02020603050405020304" pitchFamily="18" charset="0"/>
                <a:ea typeface="Times New Roman" panose="02020603050405020304" pitchFamily="18" charset="0"/>
              </a:rPr>
              <a:t>, and the way </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Bill acts </a:t>
            </a:r>
            <a:r>
              <a:rPr lang="en-US" sz="2400" b="1" dirty="0">
                <a:effectLst/>
                <a:latin typeface="Times New Roman" panose="02020603050405020304" pitchFamily="18" charset="0"/>
                <a:ea typeface="Times New Roman" panose="02020603050405020304" pitchFamily="18" charset="0"/>
              </a:rPr>
              <a:t>and the way </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Bill drinks</a:t>
            </a:r>
            <a:r>
              <a:rPr lang="en-US" sz="2400" b="1" dirty="0">
                <a:effectLst/>
                <a:latin typeface="Times New Roman" panose="02020603050405020304" pitchFamily="18" charset="0"/>
                <a:ea typeface="Times New Roman" panose="02020603050405020304" pitchFamily="18" charset="0"/>
              </a:rPr>
              <a:t>, if we’re a real alcoholic there’s not an alcoholic in this room that can’t identify with Bill Wilson.</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sz="2400" dirty="0">
                <a:effectLst/>
                <a:latin typeface="Times New Roman" panose="02020603050405020304" pitchFamily="18" charset="0"/>
                <a:ea typeface="Times New Roman" panose="02020603050405020304" pitchFamily="18" charset="0"/>
              </a:rPr>
              <a:t>…look</a:t>
            </a:r>
            <a:r>
              <a:rPr lang="en-US" sz="2400" spc="-15" dirty="0">
                <a:effectLst/>
                <a:latin typeface="Times New Roman" panose="02020603050405020304" pitchFamily="18" charset="0"/>
                <a:ea typeface="Times New Roman" panose="02020603050405020304" pitchFamily="18" charset="0"/>
              </a:rPr>
              <a:t> </a:t>
            </a:r>
            <a:r>
              <a:rPr lang="en-US" sz="2400" spc="-25" dirty="0">
                <a:effectLst/>
                <a:latin typeface="Times New Roman" panose="02020603050405020304" pitchFamily="18" charset="0"/>
                <a:ea typeface="Times New Roman" panose="02020603050405020304" pitchFamily="18" charset="0"/>
              </a:rPr>
              <a:t>for </a:t>
            </a:r>
            <a:r>
              <a:rPr lang="en-US" sz="2400" spc="-10" dirty="0">
                <a:solidFill>
                  <a:schemeClr val="accent1">
                    <a:lumMod val="75000"/>
                  </a:schemeClr>
                </a:solidFill>
                <a:effectLst/>
                <a:latin typeface="Times New Roman" panose="02020603050405020304" pitchFamily="18" charset="0"/>
                <a:ea typeface="Times New Roman" panose="02020603050405020304" pitchFamily="18" charset="0"/>
              </a:rPr>
              <a:t>identification</a:t>
            </a:r>
            <a:r>
              <a:rPr lang="en-US" sz="2400" spc="-10" dirty="0">
                <a:effectLst/>
                <a:latin typeface="Times New Roman" panose="02020603050405020304" pitchFamily="18" charset="0"/>
                <a:ea typeface="Times New Roman" panose="02020603050405020304" pitchFamily="18" charset="0"/>
              </a:rPr>
              <a:t>, </a:t>
            </a:r>
            <a:r>
              <a:rPr lang="en-US" sz="2400" spc="0" dirty="0">
                <a:solidFill>
                  <a:schemeClr val="accent1">
                    <a:lumMod val="75000"/>
                  </a:schemeClr>
                </a:solidFill>
                <a:effectLst/>
                <a:latin typeface="Times New Roman" panose="02020603050405020304" pitchFamily="18" charset="0"/>
                <a:ea typeface="Times New Roman" panose="02020603050405020304" pitchFamily="18" charset="0"/>
              </a:rPr>
              <a:t>the</a:t>
            </a:r>
            <a:r>
              <a:rPr lang="en-US" sz="2400" spc="-15"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spc="0" dirty="0">
                <a:solidFill>
                  <a:schemeClr val="accent1">
                    <a:lumMod val="75000"/>
                  </a:schemeClr>
                </a:solidFill>
                <a:effectLst/>
                <a:latin typeface="Times New Roman" panose="02020603050405020304" pitchFamily="18" charset="0"/>
                <a:ea typeface="Times New Roman" panose="02020603050405020304" pitchFamily="18" charset="0"/>
              </a:rPr>
              <a:t>progression</a:t>
            </a:r>
            <a:r>
              <a:rPr lang="en-US" sz="2400" spc="-15"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spc="0" dirty="0">
                <a:solidFill>
                  <a:schemeClr val="accent1">
                    <a:lumMod val="75000"/>
                  </a:schemeClr>
                </a:solidFill>
                <a:effectLst/>
                <a:latin typeface="Times New Roman" panose="02020603050405020304" pitchFamily="18" charset="0"/>
                <a:ea typeface="Times New Roman" panose="02020603050405020304" pitchFamily="18" charset="0"/>
              </a:rPr>
              <a:t>of</a:t>
            </a:r>
            <a:r>
              <a:rPr lang="en-US" sz="2400" spc="-10" dirty="0">
                <a:solidFill>
                  <a:schemeClr val="accent1">
                    <a:lumMod val="75000"/>
                  </a:schemeClr>
                </a:solidFill>
                <a:effectLst/>
                <a:latin typeface="Times New Roman" panose="02020603050405020304" pitchFamily="18" charset="0"/>
                <a:ea typeface="Times New Roman" panose="02020603050405020304" pitchFamily="18" charset="0"/>
              </a:rPr>
              <a:t> alcoholism</a:t>
            </a:r>
            <a:r>
              <a:rPr lang="en-US" sz="2400" b="1"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him</a:t>
            </a:r>
            <a:r>
              <a:rPr lang="en-US" sz="2400" spc="-2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drinking</a:t>
            </a:r>
            <a:r>
              <a:rPr lang="en-US" sz="2400" spc="-2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finally</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for</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the</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sickest</a:t>
            </a:r>
            <a:r>
              <a:rPr lang="en-US" sz="2400" spc="-2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reason</a:t>
            </a:r>
            <a:r>
              <a:rPr lang="en-US" sz="2400" spc="-2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of</a:t>
            </a:r>
            <a:r>
              <a:rPr lang="en-US" sz="2400" spc="-2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all,</a:t>
            </a:r>
            <a:r>
              <a:rPr lang="en-US" sz="2400" spc="-15" dirty="0">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complete</a:t>
            </a:r>
            <a:r>
              <a:rPr lang="en-US" sz="2400" spc="-10" dirty="0">
                <a:solidFill>
                  <a:schemeClr val="accent1">
                    <a:lumMod val="75000"/>
                  </a:schemeClr>
                </a:solidFill>
                <a:effectLst/>
                <a:latin typeface="Times New Roman" panose="02020603050405020304" pitchFamily="18" charset="0"/>
                <a:ea typeface="Times New Roman" panose="02020603050405020304" pitchFamily="18" charset="0"/>
              </a:rPr>
              <a:t> oblivion</a:t>
            </a:r>
            <a:r>
              <a:rPr lang="en-US" sz="2400" spc="-10" dirty="0">
                <a:solidFill>
                  <a:schemeClr val="accent1">
                    <a:lumMod val="75000"/>
                  </a:schemeClr>
                </a:solidFill>
                <a:latin typeface="Times New Roman" panose="02020603050405020304" pitchFamily="18" charset="0"/>
                <a:ea typeface="Times New Roman" panose="02020603050405020304" pitchFamily="18" charset="0"/>
              </a:rPr>
              <a:t>.</a:t>
            </a:r>
            <a:br>
              <a:rPr lang="en-US" sz="2400" spc="-10" dirty="0">
                <a:effectLst/>
                <a:latin typeface="Times New Roman" panose="02020603050405020304" pitchFamily="18" charset="0"/>
                <a:ea typeface="Times New Roman" panose="02020603050405020304" pitchFamily="18" charset="0"/>
              </a:rPr>
            </a:br>
            <a:br>
              <a:rPr lang="en-US" sz="2400" spc="-10" dirty="0">
                <a:effectLst/>
                <a:latin typeface="Times New Roman" panose="02020603050405020304" pitchFamily="18" charset="0"/>
                <a:ea typeface="Times New Roman" panose="02020603050405020304" pitchFamily="18" charset="0"/>
              </a:rPr>
            </a:br>
            <a:r>
              <a:rPr lang="en-US" sz="2400" spc="-10"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then</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well</a:t>
            </a:r>
            <a:r>
              <a:rPr lang="en-US" sz="2400"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look</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and</a:t>
            </a:r>
            <a:r>
              <a:rPr lang="en-US" sz="2400"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see</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how</a:t>
            </a:r>
            <a:r>
              <a:rPr lang="en-US" sz="2400" spc="-10" dirty="0">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Bill</a:t>
            </a:r>
            <a:r>
              <a:rPr lang="en-US" sz="2400" spc="-1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recovered</a:t>
            </a:r>
            <a:r>
              <a:rPr lang="en-US" sz="2400" spc="-15"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from</a:t>
            </a:r>
            <a:r>
              <a:rPr lang="en-US" sz="2400" spc="-2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400" dirty="0">
                <a:solidFill>
                  <a:schemeClr val="accent1">
                    <a:lumMod val="75000"/>
                  </a:schemeClr>
                </a:solidFill>
                <a:effectLst/>
                <a:latin typeface="Times New Roman" panose="02020603050405020304" pitchFamily="18" charset="0"/>
                <a:ea typeface="Times New Roman" panose="02020603050405020304" pitchFamily="18" charset="0"/>
              </a:rPr>
              <a:t>alcoholism</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and</a:t>
            </a:r>
            <a:r>
              <a:rPr lang="en-US" sz="2400"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if</a:t>
            </a:r>
            <a:r>
              <a:rPr lang="en-US" sz="2400"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we’ve</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identified</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with</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him</a:t>
            </a:r>
            <a:r>
              <a:rPr lang="en-US" sz="2400" spc="-2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then</a:t>
            </a:r>
            <a:r>
              <a:rPr lang="en-US" sz="2400"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we</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begin</a:t>
            </a:r>
            <a:r>
              <a:rPr lang="en-US" sz="2400"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to</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believe</a:t>
            </a:r>
            <a:r>
              <a:rPr lang="en-US" sz="2400"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that</a:t>
            </a:r>
            <a:r>
              <a:rPr lang="en-US" sz="2400" spc="-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if</a:t>
            </a:r>
            <a:r>
              <a:rPr lang="en-US" sz="2400" spc="-1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he could do it just maybe we could it too…</a:t>
            </a:r>
            <a:r>
              <a:rPr lang="en-US" sz="2400" b="1" dirty="0">
                <a:solidFill>
                  <a:schemeClr val="accent1">
                    <a:lumMod val="75000"/>
                  </a:schemeClr>
                </a:solidFill>
                <a:effectLst/>
                <a:latin typeface="Times New Roman" panose="02020603050405020304" pitchFamily="18" charset="0"/>
                <a:ea typeface="Times New Roman" panose="02020603050405020304" pitchFamily="18" charset="0"/>
              </a:rPr>
              <a:t>identification, the beginning of believe, the beginning of hope.</a:t>
            </a:r>
          </a:p>
          <a:p>
            <a:pPr marR="0" lvl="0">
              <a:spcBef>
                <a:spcPts val="0"/>
              </a:spcBef>
              <a:spcAft>
                <a:spcPts val="0"/>
              </a:spcAft>
              <a:tabLst>
                <a:tab pos="355600" algn="l"/>
              </a:tabLst>
            </a:pP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p>
        </p:txBody>
      </p:sp>
      <p:sp>
        <p:nvSpPr>
          <p:cNvPr id="5" name="Title 1">
            <a:extLst>
              <a:ext uri="{FF2B5EF4-FFF2-40B4-BE49-F238E27FC236}">
                <a16:creationId xmlns:a16="http://schemas.microsoft.com/office/drawing/2014/main" id="{489F2895-075A-3EEE-90F8-40F3566A7A7F}"/>
              </a:ext>
            </a:extLst>
          </p:cNvPr>
          <p:cNvSpPr>
            <a:spLocks noGrp="1"/>
          </p:cNvSpPr>
          <p:nvPr>
            <p:ph type="title"/>
          </p:nvPr>
        </p:nvSpPr>
        <p:spPr/>
        <p:txBody>
          <a:bodyPr>
            <a:normAutofit/>
          </a:bodyPr>
          <a:lstStyle/>
          <a:p>
            <a:pPr algn="ctr"/>
            <a:r>
              <a:rPr lang="en-US" b="1" dirty="0"/>
              <a:t>Chapter 1 – </a:t>
            </a:r>
            <a:r>
              <a:rPr lang="en-US" b="1" dirty="0">
                <a:hlinkClick r:id="rId5"/>
              </a:rPr>
              <a:t>Bill’s Story</a:t>
            </a:r>
            <a:br>
              <a:rPr lang="en-US" dirty="0"/>
            </a:br>
            <a:r>
              <a:rPr lang="en-US" dirty="0"/>
              <a:t>The Beginning of Hope</a:t>
            </a:r>
          </a:p>
        </p:txBody>
      </p:sp>
      <p:pic>
        <p:nvPicPr>
          <p:cNvPr id="6" name="W3-02 - Beginning of Hope">
            <a:hlinkClick r:id="" action="ppaction://media"/>
            <a:extLst>
              <a:ext uri="{FF2B5EF4-FFF2-40B4-BE49-F238E27FC236}">
                <a16:creationId xmlns:a16="http://schemas.microsoft.com/office/drawing/2014/main" id="{FD668D9B-7F72-33CE-0EF7-80EC6893B7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7298" y="5281772"/>
            <a:ext cx="487363" cy="487363"/>
          </a:xfrm>
          <a:prstGeom prst="rect">
            <a:avLst/>
          </a:prstGeom>
        </p:spPr>
      </p:pic>
    </p:spTree>
    <p:extLst>
      <p:ext uri="{BB962C8B-B14F-4D97-AF65-F5344CB8AC3E}">
        <p14:creationId xmlns:p14="http://schemas.microsoft.com/office/powerpoint/2010/main" val="21788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29EC-1A30-E421-C2B6-FE283741AF86}"/>
              </a:ext>
            </a:extLst>
          </p:cNvPr>
          <p:cNvSpPr>
            <a:spLocks noGrp="1"/>
          </p:cNvSpPr>
          <p:nvPr>
            <p:ph type="title"/>
          </p:nvPr>
        </p:nvSpPr>
        <p:spPr>
          <a:xfrm>
            <a:off x="3351681" y="251969"/>
            <a:ext cx="5488637" cy="553374"/>
          </a:xfrm>
        </p:spPr>
        <p:txBody>
          <a:bodyPr>
            <a:normAutofit fontScale="90000"/>
          </a:bodyPr>
          <a:lstStyle/>
          <a:p>
            <a:pPr algn="ctr"/>
            <a:r>
              <a:rPr lang="en-US" b="1" dirty="0"/>
              <a:t>Chapter 1 – </a:t>
            </a:r>
            <a:r>
              <a:rPr lang="en-US" b="1" dirty="0">
                <a:hlinkClick r:id="rId5"/>
              </a:rPr>
              <a:t>Bill’s Story</a:t>
            </a:r>
            <a:endParaRPr lang="en-US" b="1" dirty="0"/>
          </a:p>
        </p:txBody>
      </p:sp>
      <p:sp>
        <p:nvSpPr>
          <p:cNvPr id="5" name="TextBox 4">
            <a:extLst>
              <a:ext uri="{FF2B5EF4-FFF2-40B4-BE49-F238E27FC236}">
                <a16:creationId xmlns:a16="http://schemas.microsoft.com/office/drawing/2014/main" id="{4BE19039-A855-C277-9CBD-64AB3112D37F}"/>
              </a:ext>
            </a:extLst>
          </p:cNvPr>
          <p:cNvSpPr txBox="1"/>
          <p:nvPr/>
        </p:nvSpPr>
        <p:spPr>
          <a:xfrm>
            <a:off x="3832698" y="1062649"/>
            <a:ext cx="8190690" cy="5632311"/>
          </a:xfrm>
          <a:prstGeom prst="rect">
            <a:avLst/>
          </a:prstGeom>
          <a:noFill/>
        </p:spPr>
        <p:txBody>
          <a:bodyPr wrap="square">
            <a:spAutoFit/>
          </a:bodyPr>
          <a:lstStyle/>
          <a:p>
            <a:r>
              <a:rPr lang="en-US" dirty="0"/>
              <a:t>Big Book p. 1, par. 1</a:t>
            </a:r>
          </a:p>
          <a:p>
            <a:pPr lvl="1"/>
            <a:r>
              <a:rPr lang="en-US" dirty="0"/>
              <a:t>“War fever ran high in the New England town to which we new, young officers from Plattsburg were assigned, and we were flattered when the first citizens took us to their homes, making us feel heroic. Here was love, applause, war; moments sublime with intervals hilarious”</a:t>
            </a:r>
          </a:p>
          <a:p>
            <a:pPr lvl="1"/>
            <a:endParaRPr lang="en-US" dirty="0"/>
          </a:p>
          <a:p>
            <a:pPr lvl="1"/>
            <a:r>
              <a:rPr lang="en-US" dirty="0"/>
              <a:t>I was part of life at last, and in the midst of the excitement I discovered liquor</a:t>
            </a:r>
            <a:r>
              <a:rPr lang="en-US" b="1" dirty="0"/>
              <a:t>. I forgot the strong warnings and the prejudices of my people concerning drink. </a:t>
            </a:r>
            <a:r>
              <a:rPr lang="en-US" dirty="0"/>
              <a:t>In time we sailed for "Over There." I was very lonely and again turned to alcohol. </a:t>
            </a:r>
          </a:p>
          <a:p>
            <a:pPr lvl="1"/>
            <a:endParaRPr lang="en-US" dirty="0"/>
          </a:p>
          <a:p>
            <a:pPr lvl="1"/>
            <a:r>
              <a:rPr lang="en-US" dirty="0"/>
              <a:t>We landed in England. I visited Winchester Cathedral. Much moved, I wandered outside. My attention was caught by a doggerel on an old tombstone:</a:t>
            </a:r>
          </a:p>
          <a:p>
            <a:pPr lvl="1"/>
            <a:endParaRPr lang="en-US" dirty="0"/>
          </a:p>
          <a:p>
            <a:pPr lvl="4"/>
            <a:r>
              <a:rPr lang="en-US" b="1" dirty="0"/>
              <a:t>"Here lies a Hampshire Grenadier </a:t>
            </a:r>
          </a:p>
          <a:p>
            <a:pPr lvl="4"/>
            <a:r>
              <a:rPr lang="en-US" b="1" dirty="0"/>
              <a:t>Who caught his death</a:t>
            </a:r>
          </a:p>
          <a:p>
            <a:pPr lvl="4"/>
            <a:r>
              <a:rPr lang="en-US" b="1" dirty="0"/>
              <a:t>Drinking cold small beer.</a:t>
            </a:r>
          </a:p>
          <a:p>
            <a:pPr lvl="4"/>
            <a:r>
              <a:rPr lang="en-US" b="1" dirty="0"/>
              <a:t>A good soldier is ne'er forgot Whether he </a:t>
            </a:r>
            <a:r>
              <a:rPr lang="en-US" b="1" dirty="0" err="1"/>
              <a:t>dieth</a:t>
            </a:r>
            <a:r>
              <a:rPr lang="en-US" b="1" dirty="0"/>
              <a:t> by musket </a:t>
            </a:r>
          </a:p>
          <a:p>
            <a:pPr lvl="4"/>
            <a:r>
              <a:rPr lang="en-US" b="1" dirty="0"/>
              <a:t>Or by pot."</a:t>
            </a:r>
          </a:p>
          <a:p>
            <a:endParaRPr lang="en-US" dirty="0"/>
          </a:p>
        </p:txBody>
      </p:sp>
      <p:pic>
        <p:nvPicPr>
          <p:cNvPr id="7" name="Picture 6" descr="A person in a military uniform&#10;&#10;Description automatically generated">
            <a:extLst>
              <a:ext uri="{FF2B5EF4-FFF2-40B4-BE49-F238E27FC236}">
                <a16:creationId xmlns:a16="http://schemas.microsoft.com/office/drawing/2014/main" id="{5BBAB6D3-D7ED-FED3-0F48-49FD26577A86}"/>
              </a:ext>
            </a:extLst>
          </p:cNvPr>
          <p:cNvPicPr>
            <a:picLocks noChangeAspect="1"/>
          </p:cNvPicPr>
          <p:nvPr/>
        </p:nvPicPr>
        <p:blipFill>
          <a:blip r:embed="rId6"/>
          <a:stretch>
            <a:fillRect/>
          </a:stretch>
        </p:blipFill>
        <p:spPr>
          <a:xfrm>
            <a:off x="353945" y="1140470"/>
            <a:ext cx="3231939" cy="3795841"/>
          </a:xfrm>
          <a:prstGeom prst="rect">
            <a:avLst/>
          </a:prstGeom>
        </p:spPr>
      </p:pic>
      <p:sp>
        <p:nvSpPr>
          <p:cNvPr id="8" name="TextBox 7">
            <a:extLst>
              <a:ext uri="{FF2B5EF4-FFF2-40B4-BE49-F238E27FC236}">
                <a16:creationId xmlns:a16="http://schemas.microsoft.com/office/drawing/2014/main" id="{2575DCE6-5D12-D27A-4114-4EE07340F7DD}"/>
              </a:ext>
            </a:extLst>
          </p:cNvPr>
          <p:cNvSpPr txBox="1"/>
          <p:nvPr/>
        </p:nvSpPr>
        <p:spPr>
          <a:xfrm>
            <a:off x="499362" y="4948272"/>
            <a:ext cx="2714017" cy="646331"/>
          </a:xfrm>
          <a:prstGeom prst="rect">
            <a:avLst/>
          </a:prstGeom>
          <a:noFill/>
        </p:spPr>
        <p:txBody>
          <a:bodyPr wrap="square" rtlCol="0">
            <a:spAutoFit/>
          </a:bodyPr>
          <a:lstStyle/>
          <a:p>
            <a:r>
              <a:rPr lang="en-US" b="1" dirty="0">
                <a:hlinkClick r:id="rId7"/>
              </a:rPr>
              <a:t>Bill Wilson approximately </a:t>
            </a:r>
            <a:br>
              <a:rPr lang="en-US" b="1" dirty="0">
                <a:hlinkClick r:id="rId7"/>
              </a:rPr>
            </a:br>
            <a:r>
              <a:rPr lang="en-US" b="1" dirty="0">
                <a:hlinkClick r:id="rId7"/>
              </a:rPr>
              <a:t>18 – 22 years old</a:t>
            </a:r>
            <a:endParaRPr lang="en-US" b="1" dirty="0"/>
          </a:p>
        </p:txBody>
      </p:sp>
      <p:pic>
        <p:nvPicPr>
          <p:cNvPr id="9" name="W3-03 Bill Story 1">
            <a:hlinkClick r:id="" action="ppaction://media"/>
            <a:extLst>
              <a:ext uri="{FF2B5EF4-FFF2-40B4-BE49-F238E27FC236}">
                <a16:creationId xmlns:a16="http://schemas.microsoft.com/office/drawing/2014/main" id="{557FAB58-E5B8-4B1E-8702-6CBDC57A44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42202" y="5717530"/>
            <a:ext cx="487363" cy="487363"/>
          </a:xfrm>
          <a:prstGeom prst="rect">
            <a:avLst/>
          </a:prstGeom>
        </p:spPr>
      </p:pic>
    </p:spTree>
    <p:extLst>
      <p:ext uri="{BB962C8B-B14F-4D97-AF65-F5344CB8AC3E}">
        <p14:creationId xmlns:p14="http://schemas.microsoft.com/office/powerpoint/2010/main" val="68381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29EC-1A30-E421-C2B6-FE283741AF86}"/>
              </a:ext>
            </a:extLst>
          </p:cNvPr>
          <p:cNvSpPr>
            <a:spLocks noGrp="1"/>
          </p:cNvSpPr>
          <p:nvPr>
            <p:ph type="title"/>
          </p:nvPr>
        </p:nvSpPr>
        <p:spPr>
          <a:xfrm>
            <a:off x="1158240" y="176301"/>
            <a:ext cx="9875520" cy="546430"/>
          </a:xfrm>
        </p:spPr>
        <p:txBody>
          <a:bodyPr>
            <a:normAutofit fontScale="90000"/>
          </a:bodyPr>
          <a:lstStyle/>
          <a:p>
            <a:pPr algn="ctr"/>
            <a:r>
              <a:rPr lang="en-US" b="1" dirty="0"/>
              <a:t>Chapter 1 – </a:t>
            </a:r>
            <a:r>
              <a:rPr lang="en-US" b="1" dirty="0">
                <a:hlinkClick r:id="rId5"/>
              </a:rPr>
              <a:t>Bill’s Story</a:t>
            </a:r>
            <a:endParaRPr lang="en-US" b="1" dirty="0"/>
          </a:p>
        </p:txBody>
      </p:sp>
      <p:sp>
        <p:nvSpPr>
          <p:cNvPr id="5" name="TextBox 4">
            <a:extLst>
              <a:ext uri="{FF2B5EF4-FFF2-40B4-BE49-F238E27FC236}">
                <a16:creationId xmlns:a16="http://schemas.microsoft.com/office/drawing/2014/main" id="{003518AF-AE1E-D0D8-C6F6-61C1E41EAEA6}"/>
              </a:ext>
            </a:extLst>
          </p:cNvPr>
          <p:cNvSpPr txBox="1"/>
          <p:nvPr/>
        </p:nvSpPr>
        <p:spPr>
          <a:xfrm>
            <a:off x="4360332" y="772389"/>
            <a:ext cx="7531467" cy="5909310"/>
          </a:xfrm>
          <a:prstGeom prst="rect">
            <a:avLst/>
          </a:prstGeom>
          <a:noFill/>
        </p:spPr>
        <p:txBody>
          <a:bodyPr wrap="square">
            <a:spAutoFit/>
          </a:bodyPr>
          <a:lstStyle/>
          <a:p>
            <a:r>
              <a:rPr lang="en-US" b="1" dirty="0">
                <a:hlinkClick r:id="rId6"/>
              </a:rPr>
              <a:t>AA Big Book Page 1 - 2</a:t>
            </a:r>
            <a:endParaRPr lang="en-US" b="1" dirty="0"/>
          </a:p>
          <a:p>
            <a:r>
              <a:rPr lang="en-US" i="1" dirty="0"/>
              <a:t>“</a:t>
            </a:r>
            <a:r>
              <a:rPr lang="en-US" b="1" i="1" dirty="0">
                <a:solidFill>
                  <a:schemeClr val="accent1">
                    <a:lumMod val="75000"/>
                  </a:schemeClr>
                </a:solidFill>
              </a:rPr>
              <a:t>My work took me about Wall Street </a:t>
            </a:r>
            <a:r>
              <a:rPr lang="en-US" i="1" dirty="0"/>
              <a:t>and little by little I became interested in the market. Many people lost money—but some became very rich. Why not I? </a:t>
            </a:r>
            <a:r>
              <a:rPr lang="en-US" i="1" dirty="0">
                <a:solidFill>
                  <a:schemeClr val="accent1">
                    <a:lumMod val="75000"/>
                  </a:schemeClr>
                </a:solidFill>
              </a:rPr>
              <a:t>I studied economics and business as well as law. </a:t>
            </a:r>
            <a:r>
              <a:rPr lang="en-US" b="1" i="1" dirty="0">
                <a:solidFill>
                  <a:schemeClr val="accent1">
                    <a:lumMod val="75000"/>
                  </a:schemeClr>
                </a:solidFill>
              </a:rPr>
              <a:t>Potential alcoholic that I was, I nearly failed my law course. At one of the finals I was too drunk to think or write. Though my drinking was not yet continuous, it disturbed my wife</a:t>
            </a:r>
            <a:r>
              <a:rPr lang="en-US" i="1" dirty="0">
                <a:solidFill>
                  <a:schemeClr val="accent1">
                    <a:lumMod val="75000"/>
                  </a:schemeClr>
                </a:solidFill>
              </a:rPr>
              <a:t>.</a:t>
            </a:r>
            <a:r>
              <a:rPr lang="en-US" i="1" dirty="0"/>
              <a:t> We had long talks when I would still her forebodings by telling her that </a:t>
            </a:r>
            <a:r>
              <a:rPr lang="en-US" b="1" i="1" dirty="0">
                <a:solidFill>
                  <a:schemeClr val="accent1">
                    <a:lumMod val="75000"/>
                  </a:schemeClr>
                </a:solidFill>
              </a:rPr>
              <a:t>men of genius conceived their best projects when drunk;</a:t>
            </a:r>
            <a:r>
              <a:rPr lang="en-US" i="1" dirty="0">
                <a:solidFill>
                  <a:schemeClr val="accent1">
                    <a:lumMod val="75000"/>
                  </a:schemeClr>
                </a:solidFill>
              </a:rPr>
              <a:t> </a:t>
            </a:r>
            <a:r>
              <a:rPr lang="en-US" i="1" dirty="0"/>
              <a:t>that the most majestic construction of philosophic thought were so derived. </a:t>
            </a:r>
          </a:p>
          <a:p>
            <a:endParaRPr lang="en-US" i="1" dirty="0"/>
          </a:p>
          <a:p>
            <a:r>
              <a:rPr lang="en-US" i="1" dirty="0"/>
              <a:t>By the time I had completed the course, I knew the law was not for me. The inviting maelstrom of Wall Street had me in its grip. Business and financial leaders were my heroes. </a:t>
            </a:r>
            <a:r>
              <a:rPr lang="en-US" b="1" i="1" dirty="0"/>
              <a:t>Out of this alloy of drink and speculation, I commenced to forge the weapon that one day would turn in its flight like a boomerang and all but cut me to ribbons. </a:t>
            </a:r>
            <a:r>
              <a:rPr lang="en-US" i="1" dirty="0"/>
              <a:t>Living modestly, my wife and I saved $1,000. It went into certain securities, then cheap and rather unpopular. I rightly imagined that they would some day have a great rise. I failed to persuade my broker friends to send me out looking over factories and managements, but my wife and I decided to go anyway. I had developed a theory that most people lost money in stocks through ignorance of markets. I discovered many more reasons later on.”</a:t>
            </a:r>
          </a:p>
        </p:txBody>
      </p:sp>
      <p:pic>
        <p:nvPicPr>
          <p:cNvPr id="7" name="Picture 6" descr="A person and person smiling&#10;&#10;Description automatically generated">
            <a:extLst>
              <a:ext uri="{FF2B5EF4-FFF2-40B4-BE49-F238E27FC236}">
                <a16:creationId xmlns:a16="http://schemas.microsoft.com/office/drawing/2014/main" id="{B8C08B49-8A8B-FF1A-7FBA-4A4DC80B5EC7}"/>
              </a:ext>
            </a:extLst>
          </p:cNvPr>
          <p:cNvPicPr>
            <a:picLocks noChangeAspect="1"/>
          </p:cNvPicPr>
          <p:nvPr/>
        </p:nvPicPr>
        <p:blipFill rotWithShape="1">
          <a:blip r:embed="rId7"/>
          <a:srcRect b="3510"/>
          <a:stretch/>
        </p:blipFill>
        <p:spPr>
          <a:xfrm>
            <a:off x="300201" y="868244"/>
            <a:ext cx="3925019" cy="4771940"/>
          </a:xfrm>
          <a:prstGeom prst="rect">
            <a:avLst/>
          </a:prstGeom>
        </p:spPr>
      </p:pic>
      <p:sp>
        <p:nvSpPr>
          <p:cNvPr id="8" name="TextBox 7">
            <a:extLst>
              <a:ext uri="{FF2B5EF4-FFF2-40B4-BE49-F238E27FC236}">
                <a16:creationId xmlns:a16="http://schemas.microsoft.com/office/drawing/2014/main" id="{D999DDEE-3762-0EC2-C293-C0BA98B7E195}"/>
              </a:ext>
            </a:extLst>
          </p:cNvPr>
          <p:cNvSpPr txBox="1"/>
          <p:nvPr/>
        </p:nvSpPr>
        <p:spPr>
          <a:xfrm>
            <a:off x="773575" y="5785698"/>
            <a:ext cx="2184381" cy="369332"/>
          </a:xfrm>
          <a:prstGeom prst="rect">
            <a:avLst/>
          </a:prstGeom>
          <a:noFill/>
        </p:spPr>
        <p:txBody>
          <a:bodyPr wrap="none" rtlCol="0">
            <a:spAutoFit/>
          </a:bodyPr>
          <a:lstStyle/>
          <a:p>
            <a:r>
              <a:rPr lang="en-US" dirty="0">
                <a:hlinkClick r:id="rId8"/>
              </a:rPr>
              <a:t>Bill W and Lois (Wife)</a:t>
            </a:r>
            <a:endParaRPr lang="en-US" dirty="0"/>
          </a:p>
        </p:txBody>
      </p:sp>
      <p:pic>
        <p:nvPicPr>
          <p:cNvPr id="9" name="W3-04 Bills Story 2 Intro">
            <a:hlinkClick r:id="" action="ppaction://media"/>
            <a:extLst>
              <a:ext uri="{FF2B5EF4-FFF2-40B4-BE49-F238E27FC236}">
                <a16:creationId xmlns:a16="http://schemas.microsoft.com/office/drawing/2014/main" id="{97F56768-7CB0-C37A-2A4D-C0C8BB65350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15462" y="5726682"/>
            <a:ext cx="487363" cy="487363"/>
          </a:xfrm>
          <a:prstGeom prst="rect">
            <a:avLst/>
          </a:prstGeom>
        </p:spPr>
      </p:pic>
    </p:spTree>
    <p:extLst>
      <p:ext uri="{BB962C8B-B14F-4D97-AF65-F5344CB8AC3E}">
        <p14:creationId xmlns:p14="http://schemas.microsoft.com/office/powerpoint/2010/main" val="381958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7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person and person on a motorcycle&#10;&#10;Description automatically generated">
            <a:extLst>
              <a:ext uri="{FF2B5EF4-FFF2-40B4-BE49-F238E27FC236}">
                <a16:creationId xmlns:a16="http://schemas.microsoft.com/office/drawing/2014/main" id="{E3568A8C-DD1C-70B5-D9A9-62C2B318321D}"/>
              </a:ext>
            </a:extLst>
          </p:cNvPr>
          <p:cNvPicPr>
            <a:picLocks noChangeAspect="1"/>
          </p:cNvPicPr>
          <p:nvPr/>
        </p:nvPicPr>
        <p:blipFill>
          <a:blip r:embed="rId4"/>
          <a:stretch>
            <a:fillRect/>
          </a:stretch>
        </p:blipFill>
        <p:spPr>
          <a:xfrm>
            <a:off x="204292" y="249627"/>
            <a:ext cx="2235301" cy="3359059"/>
          </a:xfrm>
          <a:prstGeom prst="rect">
            <a:avLst/>
          </a:prstGeom>
        </p:spPr>
      </p:pic>
      <p:sp>
        <p:nvSpPr>
          <p:cNvPr id="5" name="Title 1">
            <a:extLst>
              <a:ext uri="{FF2B5EF4-FFF2-40B4-BE49-F238E27FC236}">
                <a16:creationId xmlns:a16="http://schemas.microsoft.com/office/drawing/2014/main" id="{45F909BD-4247-C483-672A-AA888CE04787}"/>
              </a:ext>
            </a:extLst>
          </p:cNvPr>
          <p:cNvSpPr txBox="1">
            <a:spLocks/>
          </p:cNvSpPr>
          <p:nvPr/>
        </p:nvSpPr>
        <p:spPr>
          <a:xfrm>
            <a:off x="3659545" y="32412"/>
            <a:ext cx="4872909"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b="1" dirty="0"/>
            </a:br>
            <a:r>
              <a:rPr lang="en-US" i="1" dirty="0">
                <a:hlinkClick r:id="rId5"/>
              </a:rPr>
              <a:t>“I had arrived.”</a:t>
            </a:r>
            <a:endParaRPr lang="en-US" i="1" dirty="0"/>
          </a:p>
        </p:txBody>
      </p:sp>
      <p:sp>
        <p:nvSpPr>
          <p:cNvPr id="7" name="TextBox 6">
            <a:extLst>
              <a:ext uri="{FF2B5EF4-FFF2-40B4-BE49-F238E27FC236}">
                <a16:creationId xmlns:a16="http://schemas.microsoft.com/office/drawing/2014/main" id="{D8E2969B-0410-F7EA-6013-3A8B9D968402}"/>
              </a:ext>
            </a:extLst>
          </p:cNvPr>
          <p:cNvSpPr txBox="1"/>
          <p:nvPr/>
        </p:nvSpPr>
        <p:spPr>
          <a:xfrm>
            <a:off x="5301573" y="1023363"/>
            <a:ext cx="6444909" cy="5324535"/>
          </a:xfrm>
          <a:prstGeom prst="rect">
            <a:avLst/>
          </a:prstGeom>
          <a:noFill/>
        </p:spPr>
        <p:txBody>
          <a:bodyPr wrap="square">
            <a:spAutoFit/>
          </a:bodyPr>
          <a:lstStyle/>
          <a:p>
            <a:r>
              <a:rPr lang="en-US" sz="2000" b="1" dirty="0">
                <a:hlinkClick r:id="rId6"/>
              </a:rPr>
              <a:t>AA Big Book Page 1 - 2</a:t>
            </a:r>
            <a:endParaRPr lang="en-US" sz="2000" b="1" dirty="0"/>
          </a:p>
          <a:p>
            <a:r>
              <a:rPr lang="en-US" sz="2000" i="1" dirty="0">
                <a:solidFill>
                  <a:schemeClr val="accent1">
                    <a:lumMod val="75000"/>
                  </a:schemeClr>
                </a:solidFill>
              </a:rPr>
              <a:t>“</a:t>
            </a:r>
            <a:r>
              <a:rPr lang="en-US" sz="2000" b="1" i="1" dirty="0">
                <a:solidFill>
                  <a:schemeClr val="accent1">
                    <a:lumMod val="75000"/>
                  </a:schemeClr>
                </a:solidFill>
              </a:rPr>
              <a:t>We gave up our positions and off we roared on a motorcycle, the sidecar stuffed with tent, blankets, a change of clothes, and three huge volumes of a financial reference service. </a:t>
            </a:r>
            <a:r>
              <a:rPr lang="en-US" sz="2000" i="1" dirty="0">
                <a:solidFill>
                  <a:schemeClr val="accent1">
                    <a:lumMod val="75000"/>
                  </a:schemeClr>
                </a:solidFill>
              </a:rPr>
              <a:t>Our friends thought a lunacy commission should be appointed. Perhaps they were right. I had had some success at speculation, so we had little money, </a:t>
            </a:r>
            <a:r>
              <a:rPr lang="en-US" sz="2000" dirty="0">
                <a:solidFill>
                  <a:schemeClr val="accent1">
                    <a:lumMod val="75000"/>
                  </a:schemeClr>
                </a:solidFill>
              </a:rPr>
              <a:t>but we once worked on a farm for a month to avoid drawing on our small capital. </a:t>
            </a:r>
            <a:r>
              <a:rPr lang="en-US" sz="2000" i="1" dirty="0">
                <a:solidFill>
                  <a:schemeClr val="accent1">
                    <a:lumMod val="75000"/>
                  </a:schemeClr>
                </a:solidFill>
              </a:rPr>
              <a:t>That was the last honest manual labor on my part for many a day. We covered the whole eastern United States in a year. At the end of it, my reports to Wall Street procured me a position there and the use of a large expense account. The exercise of an option brought in more money, leaving us with a profit of several thousand dollars for that year. </a:t>
            </a:r>
          </a:p>
          <a:p>
            <a:endParaRPr lang="en-US" sz="2000" i="1" dirty="0">
              <a:solidFill>
                <a:schemeClr val="accent1">
                  <a:lumMod val="75000"/>
                </a:schemeClr>
              </a:solidFill>
            </a:endParaRPr>
          </a:p>
          <a:p>
            <a:r>
              <a:rPr lang="en-US" sz="2000" i="1" dirty="0">
                <a:solidFill>
                  <a:schemeClr val="accent1">
                    <a:lumMod val="75000"/>
                  </a:schemeClr>
                </a:solidFill>
              </a:rPr>
              <a:t>For the next few years fortune threw money and applause my way. </a:t>
            </a:r>
            <a:r>
              <a:rPr lang="en-US" sz="2000" b="1" i="1" dirty="0">
                <a:solidFill>
                  <a:schemeClr val="accent1">
                    <a:lumMod val="75000"/>
                  </a:schemeClr>
                </a:solidFill>
              </a:rPr>
              <a:t>I had arrived.”</a:t>
            </a:r>
          </a:p>
        </p:txBody>
      </p:sp>
      <p:pic>
        <p:nvPicPr>
          <p:cNvPr id="8" name="W3-05 Bills Story I have arrived">
            <a:hlinkClick r:id="" action="ppaction://media"/>
            <a:extLst>
              <a:ext uri="{FF2B5EF4-FFF2-40B4-BE49-F238E27FC236}">
                <a16:creationId xmlns:a16="http://schemas.microsoft.com/office/drawing/2014/main" id="{F8609E68-5230-D6CC-3EA6-0A689836D7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52406" y="390991"/>
            <a:ext cx="487363" cy="487363"/>
          </a:xfrm>
          <a:prstGeom prst="rect">
            <a:avLst/>
          </a:prstGeom>
        </p:spPr>
      </p:pic>
      <p:sp>
        <p:nvSpPr>
          <p:cNvPr id="11" name="TextBox 10">
            <a:extLst>
              <a:ext uri="{FF2B5EF4-FFF2-40B4-BE49-F238E27FC236}">
                <a16:creationId xmlns:a16="http://schemas.microsoft.com/office/drawing/2014/main" id="{601965FB-2A86-653B-3E4E-0C87B3CEFF05}"/>
              </a:ext>
            </a:extLst>
          </p:cNvPr>
          <p:cNvSpPr txBox="1"/>
          <p:nvPr/>
        </p:nvSpPr>
        <p:spPr>
          <a:xfrm>
            <a:off x="293481" y="3608686"/>
            <a:ext cx="2235301" cy="307777"/>
          </a:xfrm>
          <a:prstGeom prst="rect">
            <a:avLst/>
          </a:prstGeom>
          <a:noFill/>
        </p:spPr>
        <p:txBody>
          <a:bodyPr wrap="square" rtlCol="0">
            <a:spAutoFit/>
          </a:bodyPr>
          <a:lstStyle/>
          <a:p>
            <a:r>
              <a:rPr lang="en-US" sz="1400" dirty="0">
                <a:hlinkClick r:id="rId8"/>
              </a:rPr>
              <a:t>Bill W and wife Lois 1925</a:t>
            </a:r>
            <a:endParaRPr lang="en-US" sz="1400" dirty="0"/>
          </a:p>
        </p:txBody>
      </p:sp>
      <p:pic>
        <p:nvPicPr>
          <p:cNvPr id="9" name="Picture 8" descr="A couple of men riding a carriage&#10;&#10;Description automatically generated">
            <a:extLst>
              <a:ext uri="{FF2B5EF4-FFF2-40B4-BE49-F238E27FC236}">
                <a16:creationId xmlns:a16="http://schemas.microsoft.com/office/drawing/2014/main" id="{943D8545-8A8D-F9F7-31C2-D0066A025DD8}"/>
              </a:ext>
            </a:extLst>
          </p:cNvPr>
          <p:cNvPicPr>
            <a:picLocks noChangeAspect="1"/>
          </p:cNvPicPr>
          <p:nvPr/>
        </p:nvPicPr>
        <p:blipFill>
          <a:blip r:embed="rId9"/>
          <a:stretch>
            <a:fillRect/>
          </a:stretch>
        </p:blipFill>
        <p:spPr>
          <a:xfrm>
            <a:off x="204292" y="3916463"/>
            <a:ext cx="4872908" cy="2704121"/>
          </a:xfrm>
          <a:prstGeom prst="rect">
            <a:avLst/>
          </a:prstGeom>
        </p:spPr>
      </p:pic>
    </p:spTree>
    <p:extLst>
      <p:ext uri="{BB962C8B-B14F-4D97-AF65-F5344CB8AC3E}">
        <p14:creationId xmlns:p14="http://schemas.microsoft.com/office/powerpoint/2010/main" val="399297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7666B1-8166-CF9E-F6FF-D2D0B99A3CD0}"/>
              </a:ext>
            </a:extLst>
          </p:cNvPr>
          <p:cNvSpPr txBox="1"/>
          <p:nvPr/>
        </p:nvSpPr>
        <p:spPr>
          <a:xfrm>
            <a:off x="779462" y="1690062"/>
            <a:ext cx="10633076" cy="4401205"/>
          </a:xfrm>
          <a:prstGeom prst="rect">
            <a:avLst/>
          </a:prstGeom>
          <a:noFill/>
        </p:spPr>
        <p:txBody>
          <a:bodyPr wrap="square">
            <a:spAutoFit/>
          </a:bodyPr>
          <a:lstStyle/>
          <a:p>
            <a:r>
              <a:rPr lang="en-US" sz="2800" b="1" dirty="0">
                <a:hlinkClick r:id="rId5"/>
              </a:rPr>
              <a:t>AA Big Book – Page 3</a:t>
            </a:r>
            <a:endParaRPr lang="en-US" sz="2800" dirty="0"/>
          </a:p>
          <a:p>
            <a:pPr lvl="2"/>
            <a:r>
              <a:rPr lang="en-US" sz="2800" i="1" dirty="0"/>
              <a:t>“</a:t>
            </a:r>
            <a:r>
              <a:rPr lang="en-US" sz="2800" b="1" i="1" dirty="0"/>
              <a:t>Drink was taking an important and exhilarating part in my life.” </a:t>
            </a:r>
          </a:p>
          <a:p>
            <a:pPr lvl="2"/>
            <a:r>
              <a:rPr lang="en-US" sz="2800" i="1" dirty="0"/>
              <a:t> </a:t>
            </a:r>
          </a:p>
          <a:p>
            <a:pPr lvl="2"/>
            <a:r>
              <a:rPr lang="en-US" sz="2800" b="1" i="1" dirty="0"/>
              <a:t>“My drinking assumed more serious proportions, continuing all day and almost every night. </a:t>
            </a:r>
            <a:r>
              <a:rPr lang="en-US" sz="2800" i="1" dirty="0"/>
              <a:t>The remonstrances of my friends terminated in a row and I became a lone wolf. There were many unhappy scenes in our sumptuous apartment. There had been no real infidelity, for loyalty to my wife, helped at times by extreme drunkenness, kept me out of those scrapes</a:t>
            </a:r>
            <a:r>
              <a:rPr lang="en-US" sz="2000" i="1" dirty="0"/>
              <a:t>.”</a:t>
            </a:r>
          </a:p>
        </p:txBody>
      </p:sp>
      <p:sp>
        <p:nvSpPr>
          <p:cNvPr id="4" name="Title 1">
            <a:extLst>
              <a:ext uri="{FF2B5EF4-FFF2-40B4-BE49-F238E27FC236}">
                <a16:creationId xmlns:a16="http://schemas.microsoft.com/office/drawing/2014/main" id="{EC2924FD-186C-20D8-CE63-43952F417F90}"/>
              </a:ext>
            </a:extLst>
          </p:cNvPr>
          <p:cNvSpPr txBox="1">
            <a:spLocks/>
          </p:cNvSpPr>
          <p:nvPr/>
        </p:nvSpPr>
        <p:spPr>
          <a:xfrm>
            <a:off x="1158240" y="293032"/>
            <a:ext cx="9875520"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dirty="0"/>
              <a:t>“The Progression”</a:t>
            </a:r>
          </a:p>
        </p:txBody>
      </p:sp>
      <p:pic>
        <p:nvPicPr>
          <p:cNvPr id="5" name="W3-06 The Progression">
            <a:hlinkClick r:id="" action="ppaction://media"/>
            <a:extLst>
              <a:ext uri="{FF2B5EF4-FFF2-40B4-BE49-F238E27FC236}">
                <a16:creationId xmlns:a16="http://schemas.microsoft.com/office/drawing/2014/main" id="{887FAFAD-4E82-ECBC-A6BF-E324EEFC6A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7298" y="843997"/>
            <a:ext cx="487363" cy="487363"/>
          </a:xfrm>
          <a:prstGeom prst="rect">
            <a:avLst/>
          </a:prstGeom>
        </p:spPr>
      </p:pic>
    </p:spTree>
    <p:extLst>
      <p:ext uri="{BB962C8B-B14F-4D97-AF65-F5344CB8AC3E}">
        <p14:creationId xmlns:p14="http://schemas.microsoft.com/office/powerpoint/2010/main" val="9399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A94EA2-177F-7C6F-C5CE-C44512DC329C}"/>
              </a:ext>
            </a:extLst>
          </p:cNvPr>
          <p:cNvSpPr txBox="1"/>
          <p:nvPr/>
        </p:nvSpPr>
        <p:spPr>
          <a:xfrm>
            <a:off x="4521509" y="1089248"/>
            <a:ext cx="7071920" cy="4154984"/>
          </a:xfrm>
          <a:prstGeom prst="rect">
            <a:avLst/>
          </a:prstGeom>
          <a:noFill/>
        </p:spPr>
        <p:txBody>
          <a:bodyPr wrap="square">
            <a:spAutoFit/>
          </a:bodyPr>
          <a:lstStyle/>
          <a:p>
            <a:r>
              <a:rPr lang="en-US" sz="2400" b="1" dirty="0">
                <a:hlinkClick r:id="rId5"/>
              </a:rPr>
              <a:t>AA Big Book Page 4</a:t>
            </a:r>
            <a:endParaRPr lang="en-US" sz="2400" b="1" dirty="0"/>
          </a:p>
          <a:p>
            <a:pPr lvl="1"/>
            <a:r>
              <a:rPr lang="en-US" sz="2000" dirty="0"/>
              <a:t>“</a:t>
            </a:r>
            <a:r>
              <a:rPr lang="en-US" sz="2000" i="1" dirty="0"/>
              <a:t>Abruptly in October 1929 hell broke loose on the New York stock exchange. After one of those days of inferno, </a:t>
            </a:r>
            <a:r>
              <a:rPr lang="en-US" sz="2000" b="1" i="1" dirty="0"/>
              <a:t>I wobbled from a hotel bar to a brokerage office. </a:t>
            </a:r>
            <a:r>
              <a:rPr lang="en-US" sz="2000" i="1" dirty="0"/>
              <a:t>It was eight o’clock—five hours after the market closed. The ticker still clattered. I was staring at an inch of the tape which bore the inscription XYZ-32. It had been 52 that morning. I was finished and so were many friends. The papers reported men jumping to death from the towers of High Finance. That disgusted me. </a:t>
            </a:r>
            <a:r>
              <a:rPr lang="en-US" sz="2000" b="1" i="1" dirty="0"/>
              <a:t>I would not jump. I went back to the bar.</a:t>
            </a:r>
            <a:r>
              <a:rPr lang="en-US" sz="2000" i="1" dirty="0"/>
              <a:t> My friends had dropped several million since ten o’clock—so what? Tomorrow was another day. </a:t>
            </a:r>
            <a:r>
              <a:rPr lang="en-US" sz="2000" b="1" i="1" dirty="0"/>
              <a:t>As I drank, the old fierce determination to win came back.”</a:t>
            </a:r>
            <a:endParaRPr lang="en-US" sz="2000" b="1" dirty="0"/>
          </a:p>
        </p:txBody>
      </p:sp>
      <p:sp>
        <p:nvSpPr>
          <p:cNvPr id="4" name="Title 1">
            <a:extLst>
              <a:ext uri="{FF2B5EF4-FFF2-40B4-BE49-F238E27FC236}">
                <a16:creationId xmlns:a16="http://schemas.microsoft.com/office/drawing/2014/main" id="{1165C3A9-A345-70BE-F644-D894DFE83940}"/>
              </a:ext>
            </a:extLst>
          </p:cNvPr>
          <p:cNvSpPr txBox="1">
            <a:spLocks/>
          </p:cNvSpPr>
          <p:nvPr/>
        </p:nvSpPr>
        <p:spPr>
          <a:xfrm>
            <a:off x="1158240" y="225298"/>
            <a:ext cx="9875520"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hlinkClick r:id="rId6"/>
              </a:rPr>
              <a:t>“I went back to the bar.”</a:t>
            </a:r>
            <a:endParaRPr lang="en-US" i="1" dirty="0"/>
          </a:p>
        </p:txBody>
      </p:sp>
      <p:pic>
        <p:nvPicPr>
          <p:cNvPr id="9" name="Picture 8" descr="A newspaper with a crowd of people in front of a building&#10;&#10;Description automatically generated">
            <a:extLst>
              <a:ext uri="{FF2B5EF4-FFF2-40B4-BE49-F238E27FC236}">
                <a16:creationId xmlns:a16="http://schemas.microsoft.com/office/drawing/2014/main" id="{03E8C9ED-E0DA-046D-268A-CB2872FA6AE7}"/>
              </a:ext>
            </a:extLst>
          </p:cNvPr>
          <p:cNvPicPr>
            <a:picLocks noChangeAspect="1"/>
          </p:cNvPicPr>
          <p:nvPr/>
        </p:nvPicPr>
        <p:blipFill>
          <a:blip r:embed="rId7"/>
          <a:stretch>
            <a:fillRect/>
          </a:stretch>
        </p:blipFill>
        <p:spPr>
          <a:xfrm>
            <a:off x="277202" y="1233181"/>
            <a:ext cx="4092610" cy="4999839"/>
          </a:xfrm>
          <a:prstGeom prst="rect">
            <a:avLst/>
          </a:prstGeom>
        </p:spPr>
      </p:pic>
      <p:pic>
        <p:nvPicPr>
          <p:cNvPr id="10" name="W3-07 Went back to the bar">
            <a:hlinkClick r:id="" action="ppaction://media"/>
            <a:extLst>
              <a:ext uri="{FF2B5EF4-FFF2-40B4-BE49-F238E27FC236}">
                <a16:creationId xmlns:a16="http://schemas.microsoft.com/office/drawing/2014/main" id="{FDA65E8E-CA5D-6B73-7C32-2B61ABF255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57469" y="5298712"/>
            <a:ext cx="487363" cy="487363"/>
          </a:xfrm>
          <a:prstGeom prst="rect">
            <a:avLst/>
          </a:prstGeom>
        </p:spPr>
      </p:pic>
    </p:spTree>
    <p:extLst>
      <p:ext uri="{BB962C8B-B14F-4D97-AF65-F5344CB8AC3E}">
        <p14:creationId xmlns:p14="http://schemas.microsoft.com/office/powerpoint/2010/main" val="29165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ADE77A-DD6B-FF2E-047F-72157B126B12}"/>
              </a:ext>
            </a:extLst>
          </p:cNvPr>
          <p:cNvSpPr txBox="1">
            <a:spLocks/>
          </p:cNvSpPr>
          <p:nvPr/>
        </p:nvSpPr>
        <p:spPr>
          <a:xfrm>
            <a:off x="4441783" y="609600"/>
            <a:ext cx="669306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sz="4100" b="1" dirty="0"/>
              <a:t>Chapter 1 – Bill’s Story</a:t>
            </a:r>
            <a:r>
              <a:rPr lang="en-US" sz="4100" dirty="0"/>
              <a:t> </a:t>
            </a:r>
          </a:p>
          <a:p>
            <a:pPr algn="ctr">
              <a:spcAft>
                <a:spcPts val="600"/>
              </a:spcAft>
            </a:pPr>
            <a:r>
              <a:rPr lang="en-US" sz="4100" dirty="0"/>
              <a:t>It gets worse!</a:t>
            </a:r>
          </a:p>
        </p:txBody>
      </p:sp>
      <p:pic>
        <p:nvPicPr>
          <p:cNvPr id="6" name="Picture 5">
            <a:extLst>
              <a:ext uri="{FF2B5EF4-FFF2-40B4-BE49-F238E27FC236}">
                <a16:creationId xmlns:a16="http://schemas.microsoft.com/office/drawing/2014/main" id="{EE4D5270-3073-7DDC-C3C1-EB972E79CFFF}"/>
              </a:ext>
              <a:ext uri="{C183D7F6-B498-43B3-948B-1728B52AA6E4}">
                <adec:decorative xmlns:adec="http://schemas.microsoft.com/office/drawing/2017/decorative" val="1"/>
              </a:ext>
            </a:extLst>
          </p:cNvPr>
          <p:cNvPicPr>
            <a:picLocks noChangeAspect="1"/>
          </p:cNvPicPr>
          <p:nvPr/>
        </p:nvPicPr>
        <p:blipFill rotWithShape="1">
          <a:blip r:embed="rId5"/>
          <a:srcRect l="17504" r="28033" b="4912"/>
          <a:stretch/>
        </p:blipFill>
        <p:spPr>
          <a:xfrm>
            <a:off x="281671" y="269613"/>
            <a:ext cx="3371770" cy="5552952"/>
          </a:xfrm>
          <a:prstGeom prst="rect">
            <a:avLst/>
          </a:prstGeom>
        </p:spPr>
      </p:pic>
      <p:sp>
        <p:nvSpPr>
          <p:cNvPr id="3" name="TextBox 2">
            <a:extLst>
              <a:ext uri="{FF2B5EF4-FFF2-40B4-BE49-F238E27FC236}">
                <a16:creationId xmlns:a16="http://schemas.microsoft.com/office/drawing/2014/main" id="{BDDB53BC-CA12-1AF6-027F-F7F5990E177C}"/>
              </a:ext>
            </a:extLst>
          </p:cNvPr>
          <p:cNvSpPr txBox="1"/>
          <p:nvPr/>
        </p:nvSpPr>
        <p:spPr>
          <a:xfrm>
            <a:off x="4441783" y="2057400"/>
            <a:ext cx="6693061" cy="4413188"/>
          </a:xfrm>
          <a:prstGeom prst="rect">
            <a:avLst/>
          </a:prstGeom>
        </p:spPr>
        <p:txBody>
          <a:bodyPr vert="horz" lIns="91440" tIns="45720" rIns="91440" bIns="45720" rtlCol="0">
            <a:noAutofit/>
          </a:bodyPr>
          <a:lstStyle/>
          <a:p>
            <a:pPr defTabSz="914400">
              <a:lnSpc>
                <a:spcPct val="90000"/>
              </a:lnSpc>
              <a:spcAft>
                <a:spcPts val="600"/>
              </a:spcAft>
              <a:buClr>
                <a:schemeClr val="accent1"/>
              </a:buClr>
              <a:buSzPct val="80000"/>
            </a:pPr>
            <a:r>
              <a:rPr lang="en-US" sz="2400" b="1" dirty="0">
                <a:hlinkClick r:id="rId6"/>
              </a:rPr>
              <a:t>AA Big Book Page 4</a:t>
            </a:r>
            <a:endParaRPr lang="en-US" sz="2400" b="1" dirty="0"/>
          </a:p>
          <a:p>
            <a:pPr marL="274320" lvl="1" defTabSz="914400">
              <a:lnSpc>
                <a:spcPct val="90000"/>
              </a:lnSpc>
              <a:spcAft>
                <a:spcPts val="600"/>
              </a:spcAft>
              <a:buClr>
                <a:schemeClr val="accent1"/>
              </a:buClr>
              <a:buSzPct val="80000"/>
            </a:pPr>
            <a:r>
              <a:rPr lang="en-US" sz="2000" i="1" dirty="0"/>
              <a:t>“Next morning I telephoned a friend in Montreal. He had plenty of money left and thought I had better go to Canada.</a:t>
            </a:r>
          </a:p>
          <a:p>
            <a:pPr marL="274320" lvl="1" defTabSz="914400">
              <a:lnSpc>
                <a:spcPct val="90000"/>
              </a:lnSpc>
              <a:spcAft>
                <a:spcPts val="600"/>
              </a:spcAft>
              <a:buClr>
                <a:schemeClr val="accent1"/>
              </a:buClr>
              <a:buSzPct val="80000"/>
            </a:pPr>
            <a:r>
              <a:rPr lang="en-US" sz="2000" i="1" dirty="0"/>
              <a:t> By the following spring we were living in our accustomed style. I felt like Napoleon returning from Elba. No St. Helena for me! </a:t>
            </a:r>
            <a:r>
              <a:rPr lang="en-US" sz="2000" b="1" i="1" dirty="0"/>
              <a:t>But drinking caught up with me again and my generous friend had to let me go. </a:t>
            </a:r>
            <a:r>
              <a:rPr lang="en-US" sz="2000" i="1" dirty="0"/>
              <a:t>This time we stayed broke.</a:t>
            </a:r>
          </a:p>
          <a:p>
            <a:pPr marL="274320" lvl="1" defTabSz="914400">
              <a:lnSpc>
                <a:spcPct val="90000"/>
              </a:lnSpc>
              <a:spcAft>
                <a:spcPts val="600"/>
              </a:spcAft>
              <a:buClr>
                <a:schemeClr val="accent1"/>
              </a:buClr>
              <a:buSzPct val="80000"/>
            </a:pPr>
            <a:r>
              <a:rPr lang="en-US" sz="2000" b="1" i="1" dirty="0"/>
              <a:t>We went to live with my wife’s parents</a:t>
            </a:r>
            <a:r>
              <a:rPr lang="en-US" sz="2000" i="1" dirty="0"/>
              <a:t>. I found a job; then lost it as a result of a brawl with a taxi driver. </a:t>
            </a:r>
            <a:r>
              <a:rPr lang="en-US" sz="2000" b="1" i="1" dirty="0"/>
              <a:t>Mercifully, no one could guess that I was to have no real employment for five years, or hardly draw a sober breath. </a:t>
            </a:r>
            <a:r>
              <a:rPr lang="en-US" sz="2000" i="1" dirty="0"/>
              <a:t>My wife began to work in a department store, coming home exhausted to find me drunk. I became an unwelcome hanger-on at brokerage places.”</a:t>
            </a:r>
          </a:p>
        </p:txBody>
      </p:sp>
      <p:sp>
        <p:nvSpPr>
          <p:cNvPr id="9" name="TextBox 8">
            <a:extLst>
              <a:ext uri="{FF2B5EF4-FFF2-40B4-BE49-F238E27FC236}">
                <a16:creationId xmlns:a16="http://schemas.microsoft.com/office/drawing/2014/main" id="{8EDE4EF1-0F97-1A58-7730-5725D2E8D877}"/>
              </a:ext>
            </a:extLst>
          </p:cNvPr>
          <p:cNvSpPr txBox="1"/>
          <p:nvPr/>
        </p:nvSpPr>
        <p:spPr>
          <a:xfrm>
            <a:off x="333020" y="5824257"/>
            <a:ext cx="3269072" cy="646331"/>
          </a:xfrm>
          <a:prstGeom prst="rect">
            <a:avLst/>
          </a:prstGeom>
          <a:noFill/>
        </p:spPr>
        <p:txBody>
          <a:bodyPr wrap="square" rtlCol="0">
            <a:spAutoFit/>
          </a:bodyPr>
          <a:lstStyle/>
          <a:p>
            <a:r>
              <a:rPr lang="en-US" b="1" dirty="0">
                <a:hlinkClick r:id="rId7"/>
              </a:rPr>
              <a:t>Lois Wilson’s Parents Home</a:t>
            </a:r>
            <a:br>
              <a:rPr lang="en-US" b="1" dirty="0">
                <a:hlinkClick r:id="rId7"/>
              </a:rPr>
            </a:br>
            <a:r>
              <a:rPr lang="en-US" b="1" dirty="0">
                <a:hlinkClick r:id="rId7"/>
              </a:rPr>
              <a:t>Dr. Clark and Matilda Burnham</a:t>
            </a:r>
            <a:endParaRPr lang="en-US" b="1" dirty="0"/>
          </a:p>
        </p:txBody>
      </p:sp>
      <p:pic>
        <p:nvPicPr>
          <p:cNvPr id="10" name="w3-08 It gets worse.">
            <a:hlinkClick r:id="" action="ppaction://media"/>
            <a:extLst>
              <a:ext uri="{FF2B5EF4-FFF2-40B4-BE49-F238E27FC236}">
                <a16:creationId xmlns:a16="http://schemas.microsoft.com/office/drawing/2014/main" id="{D58563FD-04B4-4D14-070A-C332F6F2B4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50059" y="800417"/>
            <a:ext cx="487363" cy="487363"/>
          </a:xfrm>
          <a:prstGeom prst="rect">
            <a:avLst/>
          </a:prstGeom>
        </p:spPr>
      </p:pic>
    </p:spTree>
    <p:extLst>
      <p:ext uri="{BB962C8B-B14F-4D97-AF65-F5344CB8AC3E}">
        <p14:creationId xmlns:p14="http://schemas.microsoft.com/office/powerpoint/2010/main" val="380601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99F97-CA71-7BEE-9BAD-B6636DD78197}"/>
              </a:ext>
            </a:extLst>
          </p:cNvPr>
          <p:cNvSpPr txBox="1"/>
          <p:nvPr/>
        </p:nvSpPr>
        <p:spPr>
          <a:xfrm>
            <a:off x="3420533" y="1473200"/>
            <a:ext cx="7924800" cy="4616648"/>
          </a:xfrm>
          <a:prstGeom prst="rect">
            <a:avLst/>
          </a:prstGeom>
          <a:noFill/>
        </p:spPr>
        <p:txBody>
          <a:bodyPr wrap="square">
            <a:spAutoFit/>
          </a:bodyPr>
          <a:lstStyle/>
          <a:p>
            <a:r>
              <a:rPr lang="en-US" sz="2400" b="1" dirty="0">
                <a:hlinkClick r:id="rId5"/>
              </a:rPr>
              <a:t>AA Big Book Page 5</a:t>
            </a:r>
            <a:endParaRPr lang="en-US" sz="2400" b="1" dirty="0"/>
          </a:p>
          <a:p>
            <a:pPr lvl="1"/>
            <a:r>
              <a:rPr lang="en-US" i="1" dirty="0">
                <a:hlinkClick r:id="rId5"/>
              </a:rPr>
              <a:t>“</a:t>
            </a:r>
            <a:r>
              <a:rPr lang="en-US" dirty="0">
                <a:hlinkClick r:id="rId5"/>
              </a:rPr>
              <a:t>Liquor ceased to be a luxury;</a:t>
            </a:r>
            <a:r>
              <a:rPr lang="en-US" i="1" dirty="0">
                <a:hlinkClick r:id="rId5"/>
              </a:rPr>
              <a:t> it became a necessity. </a:t>
            </a:r>
            <a:r>
              <a:rPr lang="en-US" i="1" dirty="0"/>
              <a:t>“Bathtub” gin, two bottles a day, and often three, got to be routine. Sometimes a small deal would net a few hundred dollars, and I would pay my bills at the bars and delicatessens</a:t>
            </a:r>
            <a:r>
              <a:rPr lang="en-US" b="1" i="1" dirty="0"/>
              <a:t>. This went on endlessly, and I began to waken very early in the morning shaking violently. </a:t>
            </a:r>
            <a:r>
              <a:rPr lang="en-US" i="1" dirty="0"/>
              <a:t>A tumbler full of gin followed by half a dozen bottles of beer would be required if I were to eat any breakfast. </a:t>
            </a:r>
            <a:r>
              <a:rPr lang="en-US" b="1" i="1" dirty="0"/>
              <a:t>Nevertheless, I still thought I could control the situation,</a:t>
            </a:r>
            <a:r>
              <a:rPr lang="en-US" i="1" dirty="0"/>
              <a:t> and there were periods of sobriety which renewed my wife’s hope.</a:t>
            </a:r>
          </a:p>
          <a:p>
            <a:endParaRPr lang="en-US" i="1" dirty="0"/>
          </a:p>
          <a:p>
            <a:pPr lvl="1"/>
            <a:r>
              <a:rPr lang="en-US" b="1" i="1" dirty="0"/>
              <a:t>Gradually things got worse. </a:t>
            </a:r>
            <a:r>
              <a:rPr lang="en-US" i="1" dirty="0"/>
              <a:t>The house was taken over by the mortgage holder, my mother-in-law died, my wife and father-in-law became ill. </a:t>
            </a:r>
          </a:p>
          <a:p>
            <a:pPr lvl="1"/>
            <a:endParaRPr lang="en-US" i="1" dirty="0"/>
          </a:p>
          <a:p>
            <a:pPr lvl="1"/>
            <a:r>
              <a:rPr lang="en-US" i="1" dirty="0"/>
              <a:t>Then I got a promising business opportunity. Stocks were at the low point of 1932, and I had somehow formed a group to buy. I was to share generously in the profits. Then I went on a prodigious bender, and that chance vanished.”</a:t>
            </a:r>
          </a:p>
        </p:txBody>
      </p:sp>
      <p:sp>
        <p:nvSpPr>
          <p:cNvPr id="4" name="Title 1">
            <a:extLst>
              <a:ext uri="{FF2B5EF4-FFF2-40B4-BE49-F238E27FC236}">
                <a16:creationId xmlns:a16="http://schemas.microsoft.com/office/drawing/2014/main" id="{E1296EB6-A1FB-C651-9C90-239313EAA7E9}"/>
              </a:ext>
            </a:extLst>
          </p:cNvPr>
          <p:cNvSpPr txBox="1">
            <a:spLocks/>
          </p:cNvSpPr>
          <p:nvPr/>
        </p:nvSpPr>
        <p:spPr>
          <a:xfrm>
            <a:off x="4435776" y="514798"/>
            <a:ext cx="5894313"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dirty="0">
                <a:hlinkClick r:id="rId5"/>
              </a:rPr>
              <a:t>“</a:t>
            </a:r>
            <a:r>
              <a:rPr lang="en-US" i="1" dirty="0">
                <a:hlinkClick r:id="rId5"/>
              </a:rPr>
              <a:t>Liquor ceased to be a luxury;”</a:t>
            </a:r>
            <a:endParaRPr lang="en-US" i="1" dirty="0"/>
          </a:p>
        </p:txBody>
      </p:sp>
      <p:pic>
        <p:nvPicPr>
          <p:cNvPr id="5" name="W3-10 Liquor cease to be a luxury">
            <a:hlinkClick r:id="" action="ppaction://media"/>
            <a:extLst>
              <a:ext uri="{FF2B5EF4-FFF2-40B4-BE49-F238E27FC236}">
                <a16:creationId xmlns:a16="http://schemas.microsoft.com/office/drawing/2014/main" id="{13AA30E3-5157-83BE-0448-0EF380D904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4992" y="5624818"/>
            <a:ext cx="487363" cy="487363"/>
          </a:xfrm>
          <a:prstGeom prst="rect">
            <a:avLst/>
          </a:prstGeom>
        </p:spPr>
      </p:pic>
      <p:pic>
        <p:nvPicPr>
          <p:cNvPr id="7" name="Picture 6" descr="A group of men pouring liquid into a barrel&#10;&#10;Description automatically generated">
            <a:extLst>
              <a:ext uri="{FF2B5EF4-FFF2-40B4-BE49-F238E27FC236}">
                <a16:creationId xmlns:a16="http://schemas.microsoft.com/office/drawing/2014/main" id="{8621DD81-873F-3695-868D-3DB33D5C189F}"/>
              </a:ext>
            </a:extLst>
          </p:cNvPr>
          <p:cNvPicPr>
            <a:picLocks noChangeAspect="1"/>
          </p:cNvPicPr>
          <p:nvPr/>
        </p:nvPicPr>
        <p:blipFill>
          <a:blip r:embed="rId7"/>
          <a:stretch>
            <a:fillRect/>
          </a:stretch>
        </p:blipFill>
        <p:spPr>
          <a:xfrm>
            <a:off x="257836" y="293032"/>
            <a:ext cx="2952750" cy="2460625"/>
          </a:xfrm>
          <a:prstGeom prst="rect">
            <a:avLst/>
          </a:prstGeom>
        </p:spPr>
      </p:pic>
      <p:sp>
        <p:nvSpPr>
          <p:cNvPr id="8" name="TextBox 7">
            <a:extLst>
              <a:ext uri="{FF2B5EF4-FFF2-40B4-BE49-F238E27FC236}">
                <a16:creationId xmlns:a16="http://schemas.microsoft.com/office/drawing/2014/main" id="{719809F6-B2DD-A64C-2B0F-47C20B939E9B}"/>
              </a:ext>
            </a:extLst>
          </p:cNvPr>
          <p:cNvSpPr txBox="1"/>
          <p:nvPr/>
        </p:nvSpPr>
        <p:spPr>
          <a:xfrm>
            <a:off x="257836" y="2819400"/>
            <a:ext cx="2952750" cy="1754326"/>
          </a:xfrm>
          <a:prstGeom prst="rect">
            <a:avLst/>
          </a:prstGeom>
          <a:noFill/>
        </p:spPr>
        <p:txBody>
          <a:bodyPr wrap="square" rtlCol="0">
            <a:spAutoFit/>
          </a:bodyPr>
          <a:lstStyle/>
          <a:p>
            <a:r>
              <a:rPr lang="en-US" sz="1200" b="1" dirty="0"/>
              <a:t>Prohibition Era:</a:t>
            </a:r>
          </a:p>
          <a:p>
            <a:endParaRPr lang="en-US" sz="1200" b="0" i="0" dirty="0">
              <a:solidFill>
                <a:srgbClr val="202122"/>
              </a:solidFill>
              <a:effectLst/>
              <a:highlight>
                <a:srgbClr val="FFFFFF"/>
              </a:highlight>
              <a:latin typeface="Arial" panose="020B0604020202020204" pitchFamily="34" charset="0"/>
              <a:hlinkClick r:id="rId8"/>
            </a:endParaRPr>
          </a:p>
          <a:p>
            <a:r>
              <a:rPr lang="en-US" sz="1200" b="0" i="0" dirty="0">
                <a:solidFill>
                  <a:srgbClr val="202122"/>
                </a:solidFill>
                <a:effectLst/>
                <a:highlight>
                  <a:srgbClr val="FFFFFF"/>
                </a:highlight>
                <a:latin typeface="Arial" panose="020B0604020202020204" pitchFamily="34" charset="0"/>
                <a:hlinkClick r:id="rId8"/>
              </a:rPr>
              <a:t>On November 18, 1918, prior to ratification of the Eighteenth Amendment, the U.S. Congress passed the temporary </a:t>
            </a:r>
            <a:r>
              <a:rPr lang="en-US" sz="1200" b="1" i="0" dirty="0">
                <a:solidFill>
                  <a:srgbClr val="202122"/>
                </a:solidFill>
                <a:effectLst/>
                <a:highlight>
                  <a:srgbClr val="FFFFFF"/>
                </a:highlight>
                <a:latin typeface="Arial" panose="020B0604020202020204" pitchFamily="34" charset="0"/>
                <a:hlinkClick r:id="rId8"/>
              </a:rPr>
              <a:t>Wartime Prohibition Act</a:t>
            </a:r>
            <a:r>
              <a:rPr lang="en-US" sz="1200" b="0" i="0" dirty="0">
                <a:solidFill>
                  <a:srgbClr val="202122"/>
                </a:solidFill>
                <a:effectLst/>
                <a:highlight>
                  <a:srgbClr val="FFFFFF"/>
                </a:highlight>
                <a:latin typeface="Arial" panose="020B0604020202020204" pitchFamily="34" charset="0"/>
                <a:hlinkClick r:id="rId8"/>
              </a:rPr>
              <a:t>, which </a:t>
            </a:r>
            <a:r>
              <a:rPr lang="en-US" sz="1200" b="1" i="0" dirty="0">
                <a:solidFill>
                  <a:srgbClr val="202122"/>
                </a:solidFill>
                <a:effectLst/>
                <a:highlight>
                  <a:srgbClr val="FFFFFF"/>
                </a:highlight>
                <a:latin typeface="Arial" panose="020B0604020202020204" pitchFamily="34" charset="0"/>
                <a:hlinkClick r:id="rId8"/>
              </a:rPr>
              <a:t>banned the sale of alcoholic beverages having an alcohol content of greater than 1.28%.</a:t>
            </a:r>
            <a:r>
              <a:rPr lang="en-US" sz="1200" b="1" i="0" u="none" strike="noStrike" baseline="30000" dirty="0">
                <a:solidFill>
                  <a:srgbClr val="202122"/>
                </a:solidFill>
                <a:effectLst/>
                <a:highlight>
                  <a:srgbClr val="FFFFFF"/>
                </a:highlight>
                <a:latin typeface="Arial" panose="020B0604020202020204" pitchFamily="34" charset="0"/>
                <a:hlinkClick r:id="rId8"/>
              </a:rPr>
              <a:t>[</a:t>
            </a:r>
            <a:r>
              <a:rPr lang="en-US" sz="1200" b="0" i="0" u="none" strike="noStrike" baseline="30000" dirty="0">
                <a:solidFill>
                  <a:srgbClr val="202122"/>
                </a:solidFill>
                <a:effectLst/>
                <a:highlight>
                  <a:srgbClr val="FFFFFF"/>
                </a:highlight>
                <a:latin typeface="Arial" panose="020B0604020202020204" pitchFamily="34" charset="0"/>
                <a:hlinkClick r:id="rId8"/>
              </a:rPr>
              <a:t>13]</a:t>
            </a:r>
            <a:r>
              <a:rPr lang="en-US" sz="1200" b="0" i="0" dirty="0">
                <a:solidFill>
                  <a:srgbClr val="202122"/>
                </a:solidFill>
                <a:effectLst/>
                <a:highlight>
                  <a:srgbClr val="FFFFFF"/>
                </a:highlight>
                <a:latin typeface="Arial" panose="020B0604020202020204" pitchFamily="34" charset="0"/>
                <a:hlinkClick r:id="rId8"/>
              </a:rPr>
              <a:t> </a:t>
            </a:r>
            <a:endParaRPr lang="en-US" sz="1200" dirty="0">
              <a:solidFill>
                <a:srgbClr val="202122"/>
              </a:solidFill>
              <a:highlight>
                <a:srgbClr val="FFFFFF"/>
              </a:highlight>
              <a:latin typeface="Arial" panose="020B0604020202020204" pitchFamily="34" charset="0"/>
              <a:hlinkClick r:id="rId8"/>
            </a:endParaRPr>
          </a:p>
        </p:txBody>
      </p:sp>
    </p:spTree>
    <p:extLst>
      <p:ext uri="{BB962C8B-B14F-4D97-AF65-F5344CB8AC3E}">
        <p14:creationId xmlns:p14="http://schemas.microsoft.com/office/powerpoint/2010/main" val="105743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FB8E70-8CB2-B46F-C683-939744D6EA67}"/>
              </a:ext>
            </a:extLst>
          </p:cNvPr>
          <p:cNvSpPr txBox="1"/>
          <p:nvPr/>
        </p:nvSpPr>
        <p:spPr>
          <a:xfrm>
            <a:off x="3778898" y="932657"/>
            <a:ext cx="8090591" cy="5632311"/>
          </a:xfrm>
          <a:prstGeom prst="rect">
            <a:avLst/>
          </a:prstGeom>
          <a:noFill/>
        </p:spPr>
        <p:txBody>
          <a:bodyPr wrap="square">
            <a:spAutoFit/>
          </a:bodyPr>
          <a:lstStyle/>
          <a:p>
            <a:r>
              <a:rPr lang="en-US" sz="2000" b="1" dirty="0">
                <a:hlinkClick r:id="rId5"/>
              </a:rPr>
              <a:t>AA Big Book Page 5 &amp; 6</a:t>
            </a:r>
            <a:endParaRPr lang="en-US" sz="2000" b="1" dirty="0"/>
          </a:p>
          <a:p>
            <a:r>
              <a:rPr lang="en-US" sz="2000" i="1" dirty="0"/>
              <a:t>“I woke up. </a:t>
            </a:r>
            <a:r>
              <a:rPr lang="en-US" sz="2000" b="1" i="1" dirty="0"/>
              <a:t>This had to be stopped. I saw I could not take so much as one drink. I was through forever.</a:t>
            </a:r>
            <a:r>
              <a:rPr lang="en-US" sz="2000" i="1" dirty="0"/>
              <a:t> Before then, I had written lots of sweet promises, but my wife happily observed that this time I meant business. And so I did. </a:t>
            </a:r>
          </a:p>
          <a:p>
            <a:endParaRPr lang="en-US" sz="2000" i="1" dirty="0"/>
          </a:p>
          <a:p>
            <a:r>
              <a:rPr lang="en-US" sz="2000" b="1" i="1" dirty="0"/>
              <a:t>Shortly afterward I came home drunk.</a:t>
            </a:r>
            <a:r>
              <a:rPr lang="en-US" sz="2000" i="1" dirty="0"/>
              <a:t> There had been no fight. </a:t>
            </a:r>
            <a:r>
              <a:rPr lang="en-US" sz="2000" b="1" i="1" dirty="0"/>
              <a:t>Where had been my high resolve? </a:t>
            </a:r>
            <a:r>
              <a:rPr lang="en-US" sz="2000" i="1" dirty="0"/>
              <a:t>I simply didn’t know. </a:t>
            </a:r>
            <a:r>
              <a:rPr lang="en-US" sz="2000" b="1" i="1" dirty="0"/>
              <a:t>It hadn’t even come to mind. Someone had pushed a drink my way, and I had taken it</a:t>
            </a:r>
            <a:r>
              <a:rPr lang="en-US" sz="2000" i="1" dirty="0"/>
              <a:t>. </a:t>
            </a:r>
            <a:r>
              <a:rPr lang="en-US" sz="2000" b="1" i="1" dirty="0">
                <a:solidFill>
                  <a:schemeClr val="accent1"/>
                </a:solidFill>
              </a:rPr>
              <a:t>Was I crazy?</a:t>
            </a:r>
            <a:r>
              <a:rPr lang="en-US" sz="2000" i="1" dirty="0">
                <a:solidFill>
                  <a:schemeClr val="accent1"/>
                </a:solidFill>
              </a:rPr>
              <a:t> </a:t>
            </a:r>
            <a:r>
              <a:rPr lang="en-US" sz="2000" i="1" dirty="0"/>
              <a:t>I began to wonder, for such an appalling lack of perspective seemed near being just that. </a:t>
            </a:r>
          </a:p>
          <a:p>
            <a:endParaRPr lang="en-US" sz="2000" i="1" dirty="0"/>
          </a:p>
          <a:p>
            <a:r>
              <a:rPr lang="en-US" sz="2000" b="1" i="1" dirty="0"/>
              <a:t>Renewing my resolve, I tried again</a:t>
            </a:r>
            <a:r>
              <a:rPr lang="en-US" sz="2000" i="1" dirty="0"/>
              <a:t>. Some time passed, and confidence began to be replaced by cocksureness. I could laugh at the gin mills. Now I had what it takes! One day I walked into a cafe to telephone. In no time I was beating on the bar asking myself how it happened. As the whisky rose to my head I told myself I would manage better next time, but I might as well get good and drunk then. And I did.”</a:t>
            </a:r>
          </a:p>
        </p:txBody>
      </p:sp>
      <p:sp>
        <p:nvSpPr>
          <p:cNvPr id="4" name="Title 1">
            <a:extLst>
              <a:ext uri="{FF2B5EF4-FFF2-40B4-BE49-F238E27FC236}">
                <a16:creationId xmlns:a16="http://schemas.microsoft.com/office/drawing/2014/main" id="{5060DE5E-DF32-A04F-4C14-733258A8EFE4}"/>
              </a:ext>
            </a:extLst>
          </p:cNvPr>
          <p:cNvSpPr txBox="1">
            <a:spLocks/>
          </p:cNvSpPr>
          <p:nvPr/>
        </p:nvSpPr>
        <p:spPr>
          <a:xfrm>
            <a:off x="1158240" y="293032"/>
            <a:ext cx="9875520"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dirty="0">
                <a:hlinkClick r:id="rId5"/>
              </a:rPr>
              <a:t>“Was I crazy?”</a:t>
            </a:r>
            <a:endParaRPr lang="en-US" i="1" dirty="0"/>
          </a:p>
        </p:txBody>
      </p:sp>
      <p:pic>
        <p:nvPicPr>
          <p:cNvPr id="8" name="W3-09 Was I crazy">
            <a:hlinkClick r:id="" action="ppaction://media"/>
            <a:extLst>
              <a:ext uri="{FF2B5EF4-FFF2-40B4-BE49-F238E27FC236}">
                <a16:creationId xmlns:a16="http://schemas.microsoft.com/office/drawing/2014/main" id="{8A532CC5-0E56-1B1A-26D0-CACE854A6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5999" y="5475714"/>
            <a:ext cx="487363" cy="487363"/>
          </a:xfrm>
          <a:prstGeom prst="rect">
            <a:avLst/>
          </a:prstGeom>
        </p:spPr>
      </p:pic>
      <p:pic>
        <p:nvPicPr>
          <p:cNvPr id="10" name="Picture 9" descr="A person sitting at a table&#10;&#10;Description automatically generated">
            <a:extLst>
              <a:ext uri="{FF2B5EF4-FFF2-40B4-BE49-F238E27FC236}">
                <a16:creationId xmlns:a16="http://schemas.microsoft.com/office/drawing/2014/main" id="{C334BD8D-B401-8635-4DE6-0AE34232E8CE}"/>
              </a:ext>
            </a:extLst>
          </p:cNvPr>
          <p:cNvPicPr>
            <a:picLocks noChangeAspect="1"/>
          </p:cNvPicPr>
          <p:nvPr/>
        </p:nvPicPr>
        <p:blipFill>
          <a:blip r:embed="rId7"/>
          <a:stretch>
            <a:fillRect/>
          </a:stretch>
        </p:blipFill>
        <p:spPr>
          <a:xfrm>
            <a:off x="613584" y="960487"/>
            <a:ext cx="2828419" cy="3609063"/>
          </a:xfrm>
          <a:prstGeom prst="rect">
            <a:avLst/>
          </a:prstGeom>
        </p:spPr>
      </p:pic>
    </p:spTree>
    <p:extLst>
      <p:ext uri="{BB962C8B-B14F-4D97-AF65-F5344CB8AC3E}">
        <p14:creationId xmlns:p14="http://schemas.microsoft.com/office/powerpoint/2010/main" val="243625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9A0AE4-CA07-BB2C-CCD2-C7806B3F5903}"/>
              </a:ext>
            </a:extLst>
          </p:cNvPr>
          <p:cNvSpPr txBox="1"/>
          <p:nvPr/>
        </p:nvSpPr>
        <p:spPr>
          <a:xfrm>
            <a:off x="3047189" y="2724143"/>
            <a:ext cx="6094378" cy="738664"/>
          </a:xfrm>
          <a:prstGeom prst="rect">
            <a:avLst/>
          </a:prstGeom>
          <a:noFill/>
        </p:spPr>
        <p:txBody>
          <a:bodyPr wrap="square">
            <a:spAutoFit/>
          </a:bodyPr>
          <a:lstStyle/>
          <a:p>
            <a:pPr marL="228600" marR="0">
              <a:spcBef>
                <a:spcPts val="0"/>
              </a:spcBef>
              <a:spcAft>
                <a:spcPts val="0"/>
              </a:spcAft>
              <a:tabLst>
                <a:tab pos="1598930" algn="l"/>
              </a:tabLst>
            </a:pPr>
            <a:endParaRPr lang="en-US" sz="2400" dirty="0">
              <a:effectLst/>
              <a:latin typeface="Times New Roman" panose="02020603050405020304" pitchFamily="18" charset="0"/>
              <a:ea typeface="Times New Roman" panose="02020603050405020304" pitchFamily="18" charset="0"/>
            </a:endParaRPr>
          </a:p>
          <a:p>
            <a:pPr marL="0" marR="0">
              <a:spcBef>
                <a:spcPts val="5"/>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Title 1">
            <a:extLst>
              <a:ext uri="{FF2B5EF4-FFF2-40B4-BE49-F238E27FC236}">
                <a16:creationId xmlns:a16="http://schemas.microsoft.com/office/drawing/2014/main" id="{CE3DA345-F1E9-F238-A02C-1ED4F0564558}"/>
              </a:ext>
            </a:extLst>
          </p:cNvPr>
          <p:cNvSpPr txBox="1">
            <a:spLocks/>
          </p:cNvSpPr>
          <p:nvPr/>
        </p:nvSpPr>
        <p:spPr>
          <a:xfrm>
            <a:off x="463685" y="313569"/>
            <a:ext cx="11264630"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t>Chapter 1 – Bill’s Story</a:t>
            </a:r>
            <a:br>
              <a:rPr lang="en-US" dirty="0"/>
            </a:br>
            <a:r>
              <a:rPr lang="en-US" b="1" i="1" dirty="0">
                <a:hlinkClick r:id="rId5"/>
              </a:rPr>
              <a:t>“The remorse – Complete Oblivion”</a:t>
            </a:r>
            <a:endParaRPr lang="en-US" b="1" i="1" dirty="0"/>
          </a:p>
        </p:txBody>
      </p:sp>
      <p:pic>
        <p:nvPicPr>
          <p:cNvPr id="6" name="w3-11 The remorse">
            <a:hlinkClick r:id="" action="ppaction://media"/>
            <a:extLst>
              <a:ext uri="{FF2B5EF4-FFF2-40B4-BE49-F238E27FC236}">
                <a16:creationId xmlns:a16="http://schemas.microsoft.com/office/drawing/2014/main" id="{B60B07BB-829E-FF63-A18A-6266F08CDB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9524" y="5820721"/>
            <a:ext cx="487363" cy="487363"/>
          </a:xfrm>
          <a:prstGeom prst="rect">
            <a:avLst/>
          </a:prstGeom>
        </p:spPr>
      </p:pic>
      <p:sp>
        <p:nvSpPr>
          <p:cNvPr id="8" name="TextBox 7">
            <a:extLst>
              <a:ext uri="{FF2B5EF4-FFF2-40B4-BE49-F238E27FC236}">
                <a16:creationId xmlns:a16="http://schemas.microsoft.com/office/drawing/2014/main" id="{6DC71A50-48C4-4877-BA67-285804D22362}"/>
              </a:ext>
            </a:extLst>
          </p:cNvPr>
          <p:cNvSpPr txBox="1"/>
          <p:nvPr/>
        </p:nvSpPr>
        <p:spPr>
          <a:xfrm>
            <a:off x="3077184" y="1315225"/>
            <a:ext cx="8599250" cy="4401205"/>
          </a:xfrm>
          <a:prstGeom prst="rect">
            <a:avLst/>
          </a:prstGeom>
          <a:noFill/>
        </p:spPr>
        <p:txBody>
          <a:bodyPr wrap="square">
            <a:spAutoFit/>
          </a:bodyPr>
          <a:lstStyle/>
          <a:p>
            <a:r>
              <a:rPr lang="en-US" sz="2000" b="1" dirty="0">
                <a:hlinkClick r:id="rId5"/>
              </a:rPr>
              <a:t>AA Big Book Page 6 &amp; 7</a:t>
            </a:r>
            <a:endParaRPr lang="en-US" sz="2000" dirty="0"/>
          </a:p>
          <a:p>
            <a:pPr lvl="1"/>
            <a:r>
              <a:rPr lang="en-US" sz="2000" i="1" dirty="0"/>
              <a:t>“</a:t>
            </a:r>
            <a:r>
              <a:rPr lang="en-US" sz="2000" b="1" i="1" dirty="0">
                <a:solidFill>
                  <a:schemeClr val="accent1">
                    <a:lumMod val="75000"/>
                  </a:schemeClr>
                </a:solidFill>
              </a:rPr>
              <a:t>The remorse, horror and hopelessness of the next morning are unforgettable</a:t>
            </a:r>
            <a:r>
              <a:rPr lang="en-US" sz="2000" i="1" dirty="0"/>
              <a:t>.”</a:t>
            </a:r>
          </a:p>
          <a:p>
            <a:endParaRPr lang="en-US" sz="2000" i="1" dirty="0"/>
          </a:p>
          <a:p>
            <a:pPr lvl="1"/>
            <a:r>
              <a:rPr lang="en-US" sz="2000" i="1" dirty="0"/>
              <a:t>“The mind and body are marvelous mechanisms, for mine endured this agony two more years.”</a:t>
            </a:r>
          </a:p>
          <a:p>
            <a:pPr lvl="1"/>
            <a:endParaRPr lang="en-US" sz="2000" i="1" dirty="0"/>
          </a:p>
          <a:p>
            <a:pPr lvl="1"/>
            <a:r>
              <a:rPr lang="en-US" sz="2000" i="1" dirty="0"/>
              <a:t>“Then came the night when the physical and mental torture was so hellish I feared I would burst through my window, sash and all. Somehow I managed to drag my mattress to a lower floor, lest I suddenly leap. A doctor came with a heavy sedative. Next day found me drinking both gin and sedative. This combination soon landed me on the rocks. People feared for my sanity. So did I. I could eat little or nothing when drinking, and I was forty pounds under weight.”</a:t>
            </a:r>
          </a:p>
        </p:txBody>
      </p:sp>
      <p:pic>
        <p:nvPicPr>
          <p:cNvPr id="7172" name="Picture 4" descr="Big Books, Recovery Shirt, AA Shirt, NA Shirt, Bill Wilson, Bill W ...">
            <a:extLst>
              <a:ext uri="{FF2B5EF4-FFF2-40B4-BE49-F238E27FC236}">
                <a16:creationId xmlns:a16="http://schemas.microsoft.com/office/drawing/2014/main" id="{A0DA5B50-BA70-FC38-12DA-B482FED77E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4838"/>
          <a:stretch/>
        </p:blipFill>
        <p:spPr bwMode="auto">
          <a:xfrm>
            <a:off x="248397" y="1677801"/>
            <a:ext cx="2828787" cy="414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2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8C21F2-3CF4-7799-948F-54D63BC0ADC7}"/>
              </a:ext>
            </a:extLst>
          </p:cNvPr>
          <p:cNvSpPr>
            <a:spLocks noGrp="1"/>
          </p:cNvSpPr>
          <p:nvPr>
            <p:ph type="title"/>
          </p:nvPr>
        </p:nvSpPr>
        <p:spPr>
          <a:xfrm>
            <a:off x="1109980" y="3895344"/>
            <a:ext cx="9966960" cy="1490472"/>
          </a:xfrm>
        </p:spPr>
        <p:txBody>
          <a:bodyPr vert="horz" lIns="91440" tIns="45720" rIns="91440" bIns="45720" rtlCol="0" anchor="b">
            <a:normAutofit/>
          </a:bodyPr>
          <a:lstStyle/>
          <a:p>
            <a:pPr algn="ctr">
              <a:lnSpc>
                <a:spcPct val="85000"/>
              </a:lnSpc>
            </a:pPr>
            <a:r>
              <a:rPr lang="en-US" sz="2600" b="1" cap="all" dirty="0"/>
              <a:t>How to access </a:t>
            </a:r>
            <a:r>
              <a:rPr lang="en-US" sz="2600" b="1" cap="all" dirty="0">
                <a:hlinkClick r:id="rId2"/>
              </a:rPr>
              <a:t>Surrender School </a:t>
            </a:r>
            <a:br>
              <a:rPr lang="en-US" sz="2600" b="1" cap="all" dirty="0"/>
            </a:br>
            <a:br>
              <a:rPr lang="en-US" sz="2600" b="1" cap="all" dirty="0"/>
            </a:br>
            <a:r>
              <a:rPr lang="en-US" sz="2600" b="1" cap="all" dirty="0"/>
              <a:t>Joe and Charlie Previous Sessions, Homework and Documents.</a:t>
            </a:r>
          </a:p>
        </p:txBody>
      </p:sp>
      <p:pic>
        <p:nvPicPr>
          <p:cNvPr id="13" name="Picture 12">
            <a:extLst>
              <a:ext uri="{FF2B5EF4-FFF2-40B4-BE49-F238E27FC236}">
                <a16:creationId xmlns:a16="http://schemas.microsoft.com/office/drawing/2014/main" id="{76AC6B40-A640-1DF7-9544-FCD133BB0C73}"/>
              </a:ext>
            </a:extLst>
          </p:cNvPr>
          <p:cNvPicPr>
            <a:picLocks noChangeAspect="1"/>
          </p:cNvPicPr>
          <p:nvPr/>
        </p:nvPicPr>
        <p:blipFill>
          <a:blip r:embed="rId3"/>
          <a:stretch>
            <a:fillRect/>
          </a:stretch>
        </p:blipFill>
        <p:spPr>
          <a:xfrm>
            <a:off x="8278729" y="770625"/>
            <a:ext cx="2798211" cy="2937754"/>
          </a:xfrm>
          <a:prstGeom prst="rect">
            <a:avLst/>
          </a:prstGeom>
        </p:spPr>
      </p:pic>
      <p:pic>
        <p:nvPicPr>
          <p:cNvPr id="7" name="Picture 6">
            <a:extLst>
              <a:ext uri="{FF2B5EF4-FFF2-40B4-BE49-F238E27FC236}">
                <a16:creationId xmlns:a16="http://schemas.microsoft.com/office/drawing/2014/main" id="{D09188BC-E16A-B22C-5C5C-7AB5101003D6}"/>
              </a:ext>
            </a:extLst>
          </p:cNvPr>
          <p:cNvPicPr>
            <a:picLocks noChangeAspect="1"/>
          </p:cNvPicPr>
          <p:nvPr/>
        </p:nvPicPr>
        <p:blipFill>
          <a:blip r:embed="rId4"/>
          <a:stretch>
            <a:fillRect/>
          </a:stretch>
        </p:blipFill>
        <p:spPr>
          <a:xfrm>
            <a:off x="959049" y="1245669"/>
            <a:ext cx="3015574" cy="1545481"/>
          </a:xfrm>
          <a:prstGeom prst="rect">
            <a:avLst/>
          </a:prstGeom>
        </p:spPr>
      </p:pic>
      <p:pic>
        <p:nvPicPr>
          <p:cNvPr id="10" name="Picture 9">
            <a:extLst>
              <a:ext uri="{FF2B5EF4-FFF2-40B4-BE49-F238E27FC236}">
                <a16:creationId xmlns:a16="http://schemas.microsoft.com/office/drawing/2014/main" id="{97ACE806-CB78-8E4F-D73E-DEE5D164E47C}"/>
              </a:ext>
            </a:extLst>
          </p:cNvPr>
          <p:cNvPicPr>
            <a:picLocks noChangeAspect="1"/>
          </p:cNvPicPr>
          <p:nvPr/>
        </p:nvPicPr>
        <p:blipFill>
          <a:blip r:embed="rId5"/>
          <a:stretch>
            <a:fillRect/>
          </a:stretch>
        </p:blipFill>
        <p:spPr>
          <a:xfrm>
            <a:off x="4585673" y="1282401"/>
            <a:ext cx="3015574" cy="1470092"/>
          </a:xfrm>
          <a:prstGeom prst="rect">
            <a:avLst/>
          </a:prstGeom>
        </p:spPr>
      </p:pic>
    </p:spTree>
    <p:extLst>
      <p:ext uri="{BB962C8B-B14F-4D97-AF65-F5344CB8AC3E}">
        <p14:creationId xmlns:p14="http://schemas.microsoft.com/office/powerpoint/2010/main" val="66661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029694-09E0-7AC4-DDD5-010FAA044186}"/>
              </a:ext>
            </a:extLst>
          </p:cNvPr>
          <p:cNvSpPr txBox="1"/>
          <p:nvPr/>
        </p:nvSpPr>
        <p:spPr>
          <a:xfrm>
            <a:off x="4134255" y="1166842"/>
            <a:ext cx="7344383" cy="5324535"/>
          </a:xfrm>
          <a:prstGeom prst="rect">
            <a:avLst/>
          </a:prstGeom>
          <a:noFill/>
        </p:spPr>
        <p:txBody>
          <a:bodyPr wrap="square">
            <a:spAutoFit/>
          </a:bodyPr>
          <a:lstStyle/>
          <a:p>
            <a:r>
              <a:rPr lang="en-US" sz="2000" b="1" dirty="0">
                <a:hlinkClick r:id="rId5"/>
              </a:rPr>
              <a:t>AA Big Book Page 7</a:t>
            </a:r>
            <a:endParaRPr lang="en-US" sz="2000" dirty="0"/>
          </a:p>
          <a:p>
            <a:pPr lvl="1"/>
            <a:r>
              <a:rPr lang="en-US" sz="2000" i="1" dirty="0"/>
              <a:t>“My brother-in-law is a physician, and through his kindness and that of my mother I was placed in a nationally-known hospital for the mental and physical rehabilitation of alcoholics. Under the so-called </a:t>
            </a:r>
            <a:r>
              <a:rPr lang="en-US" sz="2000" b="1" i="1" dirty="0"/>
              <a:t>belladonna</a:t>
            </a:r>
            <a:r>
              <a:rPr lang="en-US" sz="2000" i="1" dirty="0"/>
              <a:t> treatment my brain cleared. </a:t>
            </a:r>
            <a:r>
              <a:rPr lang="en-US" sz="2000" b="1" i="1" dirty="0"/>
              <a:t>Hydrotherapy</a:t>
            </a:r>
            <a:r>
              <a:rPr lang="en-US" sz="2000" i="1" dirty="0"/>
              <a:t> and mild exercise helped much. </a:t>
            </a:r>
            <a:r>
              <a:rPr lang="en-US" sz="2000" b="1" i="1" dirty="0"/>
              <a:t>Best of all, I met a kind doctor who explained that though certainly selfish and foolish, I had been seriously ill, bodily and mentally.</a:t>
            </a:r>
          </a:p>
          <a:p>
            <a:pPr lvl="1"/>
            <a:endParaRPr lang="en-US" sz="2000" i="1" dirty="0"/>
          </a:p>
          <a:p>
            <a:pPr lvl="1"/>
            <a:r>
              <a:rPr lang="en-US" sz="2000" b="1" i="1" dirty="0"/>
              <a:t>It relieved me somewhat to learn that in alcoholics the will is amazingly weakened when it comes to combating liquor, though it often remains strong in other respects. </a:t>
            </a:r>
            <a:r>
              <a:rPr lang="en-US" sz="2000" i="1" dirty="0"/>
              <a:t>My incredible behavior in the face of a desperate desire to stop was explained. </a:t>
            </a:r>
            <a:r>
              <a:rPr lang="en-US" sz="2000" b="1" i="1" dirty="0"/>
              <a:t>Understanding myself now, I fared forth in high hope. </a:t>
            </a:r>
            <a:r>
              <a:rPr lang="en-US" sz="2000" i="1" dirty="0"/>
              <a:t>For three or four months the goose hung high. I went to town regularly and even made a little money. </a:t>
            </a:r>
            <a:r>
              <a:rPr lang="en-US" sz="2000" b="1" i="1" dirty="0"/>
              <a:t>Surely this was the answer—self-knowledge.”</a:t>
            </a:r>
          </a:p>
        </p:txBody>
      </p:sp>
      <p:sp>
        <p:nvSpPr>
          <p:cNvPr id="6" name="Title 1">
            <a:extLst>
              <a:ext uri="{FF2B5EF4-FFF2-40B4-BE49-F238E27FC236}">
                <a16:creationId xmlns:a16="http://schemas.microsoft.com/office/drawing/2014/main" id="{E23B6B29-583E-DBF1-C644-8FDA8074275C}"/>
              </a:ext>
            </a:extLst>
          </p:cNvPr>
          <p:cNvSpPr txBox="1">
            <a:spLocks/>
          </p:cNvSpPr>
          <p:nvPr/>
        </p:nvSpPr>
        <p:spPr>
          <a:xfrm>
            <a:off x="463685" y="313569"/>
            <a:ext cx="11264630"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t>Self Knowledge</a:t>
            </a:r>
          </a:p>
        </p:txBody>
      </p:sp>
      <p:pic>
        <p:nvPicPr>
          <p:cNvPr id="8" name="Picture 7">
            <a:extLst>
              <a:ext uri="{FF2B5EF4-FFF2-40B4-BE49-F238E27FC236}">
                <a16:creationId xmlns:a16="http://schemas.microsoft.com/office/drawing/2014/main" id="{7AFD393F-2A42-2C6E-39A7-6080DBDDE435}"/>
              </a:ext>
            </a:extLst>
          </p:cNvPr>
          <p:cNvPicPr>
            <a:picLocks noChangeAspect="1"/>
          </p:cNvPicPr>
          <p:nvPr/>
        </p:nvPicPr>
        <p:blipFill>
          <a:blip r:embed="rId6"/>
          <a:stretch>
            <a:fillRect/>
          </a:stretch>
        </p:blipFill>
        <p:spPr>
          <a:xfrm>
            <a:off x="463685" y="589090"/>
            <a:ext cx="1741535" cy="2948170"/>
          </a:xfrm>
          <a:prstGeom prst="rect">
            <a:avLst/>
          </a:prstGeom>
        </p:spPr>
      </p:pic>
      <p:pic>
        <p:nvPicPr>
          <p:cNvPr id="10" name="Picture 9">
            <a:extLst>
              <a:ext uri="{FF2B5EF4-FFF2-40B4-BE49-F238E27FC236}">
                <a16:creationId xmlns:a16="http://schemas.microsoft.com/office/drawing/2014/main" id="{AA755008-9834-FA8D-A13A-6F6172725F03}"/>
              </a:ext>
            </a:extLst>
          </p:cNvPr>
          <p:cNvPicPr>
            <a:picLocks noChangeAspect="1"/>
          </p:cNvPicPr>
          <p:nvPr/>
        </p:nvPicPr>
        <p:blipFill>
          <a:blip r:embed="rId7"/>
          <a:stretch>
            <a:fillRect/>
          </a:stretch>
        </p:blipFill>
        <p:spPr>
          <a:xfrm>
            <a:off x="298584" y="3945846"/>
            <a:ext cx="3644650" cy="2007481"/>
          </a:xfrm>
          <a:prstGeom prst="rect">
            <a:avLst/>
          </a:prstGeom>
        </p:spPr>
      </p:pic>
      <p:sp>
        <p:nvSpPr>
          <p:cNvPr id="11" name="TextBox 10">
            <a:extLst>
              <a:ext uri="{FF2B5EF4-FFF2-40B4-BE49-F238E27FC236}">
                <a16:creationId xmlns:a16="http://schemas.microsoft.com/office/drawing/2014/main" id="{1EB35FE5-156E-364D-C9EF-59B41C2AF76B}"/>
              </a:ext>
            </a:extLst>
          </p:cNvPr>
          <p:cNvSpPr txBox="1"/>
          <p:nvPr/>
        </p:nvSpPr>
        <p:spPr>
          <a:xfrm>
            <a:off x="392349" y="5860057"/>
            <a:ext cx="1598579" cy="369332"/>
          </a:xfrm>
          <a:prstGeom prst="rect">
            <a:avLst/>
          </a:prstGeom>
          <a:noFill/>
        </p:spPr>
        <p:txBody>
          <a:bodyPr wrap="square" rtlCol="0">
            <a:spAutoFit/>
          </a:bodyPr>
          <a:lstStyle/>
          <a:p>
            <a:r>
              <a:rPr lang="en-US" dirty="0"/>
              <a:t>Hydrotherapy</a:t>
            </a:r>
          </a:p>
        </p:txBody>
      </p:sp>
      <p:sp>
        <p:nvSpPr>
          <p:cNvPr id="12" name="TextBox 11">
            <a:extLst>
              <a:ext uri="{FF2B5EF4-FFF2-40B4-BE49-F238E27FC236}">
                <a16:creationId xmlns:a16="http://schemas.microsoft.com/office/drawing/2014/main" id="{8AB6C0AA-8285-72BC-94B6-98AF0FBE9046}"/>
              </a:ext>
            </a:extLst>
          </p:cNvPr>
          <p:cNvSpPr txBox="1"/>
          <p:nvPr/>
        </p:nvSpPr>
        <p:spPr>
          <a:xfrm>
            <a:off x="392349" y="3500485"/>
            <a:ext cx="1741535" cy="369332"/>
          </a:xfrm>
          <a:prstGeom prst="rect">
            <a:avLst/>
          </a:prstGeom>
          <a:noFill/>
        </p:spPr>
        <p:txBody>
          <a:bodyPr wrap="square" rtlCol="0">
            <a:spAutoFit/>
          </a:bodyPr>
          <a:lstStyle/>
          <a:p>
            <a:r>
              <a:rPr lang="en-US" dirty="0"/>
              <a:t>Belladonna Pills</a:t>
            </a:r>
          </a:p>
        </p:txBody>
      </p:sp>
      <p:pic>
        <p:nvPicPr>
          <p:cNvPr id="13" name="W3-12 Self Knowledge">
            <a:hlinkClick r:id="" action="ppaction://media"/>
            <a:extLst>
              <a:ext uri="{FF2B5EF4-FFF2-40B4-BE49-F238E27FC236}">
                <a16:creationId xmlns:a16="http://schemas.microsoft.com/office/drawing/2014/main" id="{AB5C3073-BF0C-A5C7-18ED-734834DBD2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94342" y="539961"/>
            <a:ext cx="487363" cy="487363"/>
          </a:xfrm>
          <a:prstGeom prst="rect">
            <a:avLst/>
          </a:prstGeom>
        </p:spPr>
      </p:pic>
    </p:spTree>
    <p:extLst>
      <p:ext uri="{BB962C8B-B14F-4D97-AF65-F5344CB8AC3E}">
        <p14:creationId xmlns:p14="http://schemas.microsoft.com/office/powerpoint/2010/main" val="9673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3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1FB7B3-0735-7E18-44EF-6FABC7E19AD1}"/>
              </a:ext>
            </a:extLst>
          </p:cNvPr>
          <p:cNvSpPr txBox="1">
            <a:spLocks/>
          </p:cNvSpPr>
          <p:nvPr/>
        </p:nvSpPr>
        <p:spPr>
          <a:xfrm>
            <a:off x="2204576" y="271236"/>
            <a:ext cx="7782848"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t>Hopeless</a:t>
            </a:r>
          </a:p>
        </p:txBody>
      </p:sp>
      <p:sp>
        <p:nvSpPr>
          <p:cNvPr id="6" name="TextBox 5">
            <a:extLst>
              <a:ext uri="{FF2B5EF4-FFF2-40B4-BE49-F238E27FC236}">
                <a16:creationId xmlns:a16="http://schemas.microsoft.com/office/drawing/2014/main" id="{D69760E7-98EC-109D-B85C-209727905367}"/>
              </a:ext>
            </a:extLst>
          </p:cNvPr>
          <p:cNvSpPr txBox="1"/>
          <p:nvPr/>
        </p:nvSpPr>
        <p:spPr>
          <a:xfrm>
            <a:off x="345233" y="1017036"/>
            <a:ext cx="8055167" cy="5035420"/>
          </a:xfrm>
          <a:prstGeom prst="rect">
            <a:avLst/>
          </a:prstGeom>
          <a:noFill/>
        </p:spPr>
        <p:txBody>
          <a:bodyPr wrap="square">
            <a:spAutoFit/>
          </a:bodyPr>
          <a:lstStyle/>
          <a:p>
            <a:r>
              <a:rPr lang="en-US" sz="2000" b="1" dirty="0">
                <a:hlinkClick r:id="rId5"/>
              </a:rPr>
              <a:t>AA Big Book Page 7 &amp; 8</a:t>
            </a:r>
            <a:endParaRPr lang="en-US" sz="2000" b="1" dirty="0"/>
          </a:p>
          <a:p>
            <a:pPr lvl="1"/>
            <a:r>
              <a:rPr lang="en-US" sz="2000" i="1" dirty="0"/>
              <a:t>“But it was not, for the frightful day came when I drank once more. The curve of my declining moral and bodily health fell off like a ski-jump. </a:t>
            </a:r>
            <a:r>
              <a:rPr lang="en-US" sz="2000" b="1" i="1" dirty="0"/>
              <a:t>After a time I returned to the hospital. This was the finish, the curtain, it seemed to me. </a:t>
            </a:r>
            <a:r>
              <a:rPr lang="en-US" sz="2000" i="1" dirty="0"/>
              <a:t>My weary and despairing wife was informed that it would all end with heart failure during delirium tremens, or I would develop a wet brain, perhaps within a year. She would soon have to give me over to the undertaker or the asylum.</a:t>
            </a:r>
          </a:p>
          <a:p>
            <a:pPr lvl="1"/>
            <a:endParaRPr lang="en-US" sz="2000" i="1" dirty="0"/>
          </a:p>
          <a:p>
            <a:pPr lvl="1"/>
            <a:r>
              <a:rPr lang="en-US" sz="2000" i="1" dirty="0"/>
              <a:t>They did not need to tell me. I knew, and almost welcomed the idea. It was a devastating blow to my pride. I, who had thought so well of myself and my abilities, of my capacity to surmount obstacles, was cornered at last. Now I was to plunge into the dark, joining that endless procession of sots who had gone on before. I thought of my poor wife. There had been much happiness after all. What would I not give to make amends? But that was over now.”</a:t>
            </a:r>
          </a:p>
        </p:txBody>
      </p:sp>
      <p:pic>
        <p:nvPicPr>
          <p:cNvPr id="7" name="W3-13 Hopeless">
            <a:hlinkClick r:id="" action="ppaction://media"/>
            <a:extLst>
              <a:ext uri="{FF2B5EF4-FFF2-40B4-BE49-F238E27FC236}">
                <a16:creationId xmlns:a16="http://schemas.microsoft.com/office/drawing/2014/main" id="{C5DFEE31-308B-582B-544A-AFF8403FAC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0080" y="383636"/>
            <a:ext cx="487363" cy="487363"/>
          </a:xfrm>
          <a:prstGeom prst="rect">
            <a:avLst/>
          </a:prstGeom>
        </p:spPr>
      </p:pic>
      <p:pic>
        <p:nvPicPr>
          <p:cNvPr id="3" name="Picture 2" descr="A newspaper with a picture of a building&#10;&#10;Description automatically generated">
            <a:extLst>
              <a:ext uri="{FF2B5EF4-FFF2-40B4-BE49-F238E27FC236}">
                <a16:creationId xmlns:a16="http://schemas.microsoft.com/office/drawing/2014/main" id="{0A800CA7-5E55-9496-1162-797E20258EA0}"/>
              </a:ext>
            </a:extLst>
          </p:cNvPr>
          <p:cNvPicPr>
            <a:picLocks noChangeAspect="1"/>
          </p:cNvPicPr>
          <p:nvPr/>
        </p:nvPicPr>
        <p:blipFill>
          <a:blip r:embed="rId7"/>
          <a:stretch>
            <a:fillRect/>
          </a:stretch>
        </p:blipFill>
        <p:spPr>
          <a:xfrm>
            <a:off x="8400400" y="3893037"/>
            <a:ext cx="3596695" cy="2693727"/>
          </a:xfrm>
          <a:prstGeom prst="rect">
            <a:avLst/>
          </a:prstGeom>
        </p:spPr>
      </p:pic>
      <p:pic>
        <p:nvPicPr>
          <p:cNvPr id="8" name="Picture 7" descr="A person with white hair&#10;&#10;Description automatically generated">
            <a:extLst>
              <a:ext uri="{FF2B5EF4-FFF2-40B4-BE49-F238E27FC236}">
                <a16:creationId xmlns:a16="http://schemas.microsoft.com/office/drawing/2014/main" id="{65A19CCA-C068-627B-6F48-7EFC33A92FF8}"/>
              </a:ext>
            </a:extLst>
          </p:cNvPr>
          <p:cNvPicPr>
            <a:picLocks noChangeAspect="1"/>
          </p:cNvPicPr>
          <p:nvPr/>
        </p:nvPicPr>
        <p:blipFill>
          <a:blip r:embed="rId8"/>
          <a:stretch>
            <a:fillRect/>
          </a:stretch>
        </p:blipFill>
        <p:spPr>
          <a:xfrm>
            <a:off x="9051998" y="383636"/>
            <a:ext cx="2293498" cy="3385927"/>
          </a:xfrm>
          <a:prstGeom prst="rect">
            <a:avLst/>
          </a:prstGeom>
        </p:spPr>
      </p:pic>
    </p:spTree>
    <p:extLst>
      <p:ext uri="{BB962C8B-B14F-4D97-AF65-F5344CB8AC3E}">
        <p14:creationId xmlns:p14="http://schemas.microsoft.com/office/powerpoint/2010/main" val="34747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8000"/>
            <a:lum/>
          </a:blip>
          <a:srcRect/>
          <a:stretch>
            <a:fillRect t="-11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BCC3B1-8B38-DECE-08F9-88F16C8B9F6D}"/>
              </a:ext>
            </a:extLst>
          </p:cNvPr>
          <p:cNvSpPr txBox="1"/>
          <p:nvPr/>
        </p:nvSpPr>
        <p:spPr>
          <a:xfrm>
            <a:off x="914400" y="1582340"/>
            <a:ext cx="10337800" cy="3785652"/>
          </a:xfrm>
          <a:prstGeom prst="rect">
            <a:avLst/>
          </a:prstGeom>
          <a:noFill/>
        </p:spPr>
        <p:txBody>
          <a:bodyPr wrap="square">
            <a:spAutoFit/>
          </a:bodyPr>
          <a:lstStyle/>
          <a:p>
            <a:r>
              <a:rPr lang="en-US" sz="2000" b="1" dirty="0">
                <a:hlinkClick r:id="rId6"/>
              </a:rPr>
              <a:t>AA Big Book Page 8</a:t>
            </a:r>
            <a:endParaRPr lang="en-US" sz="2000" b="1" dirty="0"/>
          </a:p>
          <a:p>
            <a:pPr lvl="1"/>
            <a:r>
              <a:rPr lang="en-US" sz="2000" i="1" dirty="0"/>
              <a:t>“No words can tell of the loneliness and despair I found in that bitter morass of self-pity. Quicksand stretched around me in all directions. I had met my match. I had been overwhelmed. </a:t>
            </a:r>
            <a:r>
              <a:rPr lang="en-US" sz="2000" b="1" i="1" dirty="0"/>
              <a:t>Alcohol was my master</a:t>
            </a:r>
            <a:r>
              <a:rPr lang="en-US" sz="2000" i="1" dirty="0"/>
              <a:t>. </a:t>
            </a:r>
          </a:p>
          <a:p>
            <a:pPr lvl="1"/>
            <a:endParaRPr lang="en-US" sz="2000" i="1" dirty="0"/>
          </a:p>
          <a:p>
            <a:pPr lvl="1"/>
            <a:r>
              <a:rPr lang="en-US" sz="2000" i="1" dirty="0"/>
              <a:t>Trembling, I stepped from the hospital a broken man. </a:t>
            </a:r>
            <a:r>
              <a:rPr lang="en-US" sz="2000" b="1" i="1" dirty="0"/>
              <a:t>Fear sobered me for a bit. Then came the insidious insanity of that first drink</a:t>
            </a:r>
            <a:r>
              <a:rPr lang="en-US" sz="2000" i="1" dirty="0"/>
              <a:t>, and on Armistice Day 1934, I was off again. Everyone became resigned to the certainty that I would have to be shut up somewhere, or would stumble along to a miserable end. How dark it is before the dawn! In reality that was the beginning of my last debauch. </a:t>
            </a:r>
            <a:r>
              <a:rPr lang="en-US" sz="2000" b="1" i="1" dirty="0"/>
              <a:t>I was soon to be catapulted into what I like to call the fourth dimension of existence. </a:t>
            </a:r>
            <a:r>
              <a:rPr lang="en-US" sz="2000" i="1" dirty="0"/>
              <a:t>I was to know happiness, peace, and usefulness, in a way of life that is incredibly more wonderful as time passes.”</a:t>
            </a:r>
          </a:p>
        </p:txBody>
      </p:sp>
      <p:pic>
        <p:nvPicPr>
          <p:cNvPr id="4" name="W3-14 - Alcohol was my Master">
            <a:hlinkClick r:id="" action="ppaction://media"/>
            <a:extLst>
              <a:ext uri="{FF2B5EF4-FFF2-40B4-BE49-F238E27FC236}">
                <a16:creationId xmlns:a16="http://schemas.microsoft.com/office/drawing/2014/main" id="{C419E9AB-12F3-0635-4C58-F63EC7AEC3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60894" y="5834470"/>
            <a:ext cx="487363" cy="487363"/>
          </a:xfrm>
          <a:prstGeom prst="rect">
            <a:avLst/>
          </a:prstGeom>
        </p:spPr>
      </p:pic>
      <p:sp>
        <p:nvSpPr>
          <p:cNvPr id="5" name="Title 1">
            <a:extLst>
              <a:ext uri="{FF2B5EF4-FFF2-40B4-BE49-F238E27FC236}">
                <a16:creationId xmlns:a16="http://schemas.microsoft.com/office/drawing/2014/main" id="{B9BD8E5B-7C89-3616-E997-6EB4927F9B62}"/>
              </a:ext>
            </a:extLst>
          </p:cNvPr>
          <p:cNvSpPr txBox="1">
            <a:spLocks/>
          </p:cNvSpPr>
          <p:nvPr/>
        </p:nvSpPr>
        <p:spPr>
          <a:xfrm>
            <a:off x="2204576" y="271236"/>
            <a:ext cx="7782848"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hlinkClick r:id="rId6"/>
              </a:rPr>
              <a:t>“Alcohol was my Master”</a:t>
            </a:r>
            <a:endParaRPr lang="en-US" i="1" dirty="0"/>
          </a:p>
        </p:txBody>
      </p:sp>
      <p:sp>
        <p:nvSpPr>
          <p:cNvPr id="9" name="TextBox 8">
            <a:extLst>
              <a:ext uri="{FF2B5EF4-FFF2-40B4-BE49-F238E27FC236}">
                <a16:creationId xmlns:a16="http://schemas.microsoft.com/office/drawing/2014/main" id="{DD1DF361-9170-E5E5-047F-DD92C320E8AF}"/>
              </a:ext>
            </a:extLst>
          </p:cNvPr>
          <p:cNvSpPr txBox="1"/>
          <p:nvPr/>
        </p:nvSpPr>
        <p:spPr>
          <a:xfrm>
            <a:off x="914400" y="5416565"/>
            <a:ext cx="9712649" cy="369332"/>
          </a:xfrm>
          <a:prstGeom prst="rect">
            <a:avLst/>
          </a:prstGeom>
          <a:noFill/>
        </p:spPr>
        <p:txBody>
          <a:bodyPr wrap="square">
            <a:spAutoFit/>
          </a:bodyPr>
          <a:lstStyle/>
          <a:p>
            <a:pPr lvl="1"/>
            <a:r>
              <a:rPr lang="en-US" b="1" i="0" dirty="0">
                <a:solidFill>
                  <a:srgbClr val="00587C"/>
                </a:solidFill>
                <a:effectLst/>
                <a:highlight>
                  <a:srgbClr val="F3F9FC"/>
                </a:highlight>
                <a:latin typeface="Klinic Slab"/>
              </a:rPr>
              <a:t>Step 1</a:t>
            </a:r>
            <a:r>
              <a:rPr lang="en-US" b="0" i="0" dirty="0">
                <a:solidFill>
                  <a:srgbClr val="304050"/>
                </a:solidFill>
                <a:effectLst/>
                <a:highlight>
                  <a:srgbClr val="F3F9FC"/>
                </a:highlight>
                <a:latin typeface="Klinic Slab"/>
              </a:rPr>
              <a:t>: We admitted we were powerless over alcohol—that our lives had become unmanageable.</a:t>
            </a:r>
            <a:endParaRPr lang="en-US" dirty="0"/>
          </a:p>
        </p:txBody>
      </p:sp>
    </p:spTree>
    <p:extLst>
      <p:ext uri="{BB962C8B-B14F-4D97-AF65-F5344CB8AC3E}">
        <p14:creationId xmlns:p14="http://schemas.microsoft.com/office/powerpoint/2010/main" val="12009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812593-3AD2-26B7-0DDD-253B9DEC7551}"/>
              </a:ext>
            </a:extLst>
          </p:cNvPr>
          <p:cNvSpPr txBox="1"/>
          <p:nvPr/>
        </p:nvSpPr>
        <p:spPr>
          <a:xfrm>
            <a:off x="550433" y="862539"/>
            <a:ext cx="11284772" cy="3785652"/>
          </a:xfrm>
          <a:prstGeom prst="rect">
            <a:avLst/>
          </a:prstGeom>
          <a:noFill/>
        </p:spPr>
        <p:txBody>
          <a:bodyPr wrap="square">
            <a:spAutoFit/>
          </a:bodyPr>
          <a:lstStyle/>
          <a:p>
            <a:r>
              <a:rPr lang="en-US" sz="2400" b="1" dirty="0">
                <a:hlinkClick r:id="rId5"/>
              </a:rPr>
              <a:t>AA Big Book Page 8 &amp; 9</a:t>
            </a:r>
            <a:endParaRPr lang="en-US" sz="2400" b="1" dirty="0"/>
          </a:p>
          <a:p>
            <a:pPr lvl="1"/>
            <a:r>
              <a:rPr lang="en-US" sz="2400" dirty="0"/>
              <a:t>“</a:t>
            </a:r>
            <a:r>
              <a:rPr lang="en-US" sz="2400" i="1" dirty="0"/>
              <a:t>With a certain satisfaction I reflected there was enough gin concealed about the house to carry me through that night and the next day. My wife was at work. I wondered whether I dared hide a full bottle of gin near the head of our bed. I would need it before daylight. </a:t>
            </a:r>
          </a:p>
          <a:p>
            <a:pPr lvl="1"/>
            <a:endParaRPr lang="en-US" sz="2400" i="1" dirty="0"/>
          </a:p>
          <a:p>
            <a:pPr lvl="1"/>
            <a:r>
              <a:rPr lang="en-US" sz="2400" i="1" dirty="0"/>
              <a:t>My musing was interrupted by the telephone. The cheery voice of an old school friend asked if he might come over. </a:t>
            </a:r>
            <a:r>
              <a:rPr lang="en-US" sz="2400" b="1" i="1" dirty="0">
                <a:solidFill>
                  <a:schemeClr val="accent1">
                    <a:lumMod val="75000"/>
                  </a:schemeClr>
                </a:solidFill>
              </a:rPr>
              <a:t>He was sober.</a:t>
            </a:r>
            <a:r>
              <a:rPr lang="en-US" sz="2400" b="1" i="1" dirty="0"/>
              <a:t> </a:t>
            </a:r>
            <a:r>
              <a:rPr lang="en-US" sz="2400" i="1" dirty="0"/>
              <a:t>It was years since I could remember his coming to New York in that condition. I was amazed. Rumor had it that he had been committed for alcoholic insanity. I wondered how he had escaped.”</a:t>
            </a:r>
          </a:p>
        </p:txBody>
      </p:sp>
      <p:sp>
        <p:nvSpPr>
          <p:cNvPr id="4" name="Title 1">
            <a:extLst>
              <a:ext uri="{FF2B5EF4-FFF2-40B4-BE49-F238E27FC236}">
                <a16:creationId xmlns:a16="http://schemas.microsoft.com/office/drawing/2014/main" id="{28E5BC83-B1F6-873D-94B5-5B5F00AEBF6E}"/>
              </a:ext>
            </a:extLst>
          </p:cNvPr>
          <p:cNvSpPr txBox="1">
            <a:spLocks/>
          </p:cNvSpPr>
          <p:nvPr/>
        </p:nvSpPr>
        <p:spPr>
          <a:xfrm>
            <a:off x="2204576" y="271236"/>
            <a:ext cx="7782848"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t>Ebby </a:t>
            </a:r>
            <a:r>
              <a:rPr lang="en-US" i="1" dirty="0" err="1"/>
              <a:t>Thacher</a:t>
            </a:r>
            <a:r>
              <a:rPr lang="en-US" i="1" dirty="0"/>
              <a:t> visits Bill</a:t>
            </a:r>
          </a:p>
        </p:txBody>
      </p:sp>
      <p:pic>
        <p:nvPicPr>
          <p:cNvPr id="7" name="W3-15 Ebby Visit">
            <a:hlinkClick r:id="" action="ppaction://media"/>
            <a:extLst>
              <a:ext uri="{FF2B5EF4-FFF2-40B4-BE49-F238E27FC236}">
                <a16:creationId xmlns:a16="http://schemas.microsoft.com/office/drawing/2014/main" id="{66AB6FA9-4D4E-4D2F-7B24-99F1436332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3742" y="317661"/>
            <a:ext cx="487363" cy="539221"/>
          </a:xfrm>
          <a:prstGeom prst="rect">
            <a:avLst/>
          </a:prstGeom>
        </p:spPr>
      </p:pic>
      <p:sp>
        <p:nvSpPr>
          <p:cNvPr id="2" name="TextBox 1">
            <a:extLst>
              <a:ext uri="{FF2B5EF4-FFF2-40B4-BE49-F238E27FC236}">
                <a16:creationId xmlns:a16="http://schemas.microsoft.com/office/drawing/2014/main" id="{6A3FBBE2-A68A-7761-26C2-0CD6D1032CF0}"/>
              </a:ext>
            </a:extLst>
          </p:cNvPr>
          <p:cNvSpPr txBox="1"/>
          <p:nvPr/>
        </p:nvSpPr>
        <p:spPr>
          <a:xfrm>
            <a:off x="2569633" y="4653848"/>
            <a:ext cx="7052733" cy="1415772"/>
          </a:xfrm>
          <a:prstGeom prst="rect">
            <a:avLst/>
          </a:prstGeom>
          <a:noFill/>
        </p:spPr>
        <p:txBody>
          <a:bodyPr wrap="square">
            <a:spAutoFit/>
          </a:bodyPr>
          <a:lstStyle/>
          <a:p>
            <a:pPr algn="l"/>
            <a:r>
              <a:rPr lang="en-US" sz="1200" b="1" dirty="0">
                <a:hlinkClick r:id="rId7"/>
              </a:rPr>
              <a:t>Edwin Throckmorton </a:t>
            </a:r>
            <a:r>
              <a:rPr lang="en-US" sz="1200" b="1" dirty="0" err="1">
                <a:hlinkClick r:id="rId7"/>
              </a:rPr>
              <a:t>Thacher</a:t>
            </a:r>
            <a:r>
              <a:rPr lang="en-US" sz="1200" b="1" dirty="0">
                <a:hlinkClick r:id="rId7"/>
              </a:rPr>
              <a:t> (29 April 1896 – 21 March 1966), </a:t>
            </a:r>
            <a:r>
              <a:rPr lang="en-US" sz="1200" dirty="0"/>
              <a:t>was in hot water for disturbing the peace (shooting pigeons in an elegant neighborhood in Manchester, Vermont) and was facing a sentence of confinement.</a:t>
            </a:r>
          </a:p>
          <a:p>
            <a:pPr algn="l"/>
            <a:endParaRPr lang="en-US" sz="1200" dirty="0"/>
          </a:p>
          <a:p>
            <a:pPr algn="l"/>
            <a:r>
              <a:rPr lang="en-US" sz="1200" dirty="0"/>
              <a:t>Ebby T.) was an old drinking friend and later the sponsor of Alcoholics Anonymous co-founder Bill Wilson. He is credited with introducing Wilson to the initial principles that AA would soon develop, such as "one alcoholic talking to another,…" </a:t>
            </a:r>
          </a:p>
        </p:txBody>
      </p:sp>
      <p:pic>
        <p:nvPicPr>
          <p:cNvPr id="5" name="Picture 4" descr="A person in a suit&#10;&#10;Description automatically generated">
            <a:extLst>
              <a:ext uri="{FF2B5EF4-FFF2-40B4-BE49-F238E27FC236}">
                <a16:creationId xmlns:a16="http://schemas.microsoft.com/office/drawing/2014/main" id="{5481EE08-C135-17A9-820C-B8CE486DEB6D}"/>
              </a:ext>
            </a:extLst>
          </p:cNvPr>
          <p:cNvPicPr>
            <a:picLocks noChangeAspect="1"/>
          </p:cNvPicPr>
          <p:nvPr/>
        </p:nvPicPr>
        <p:blipFill>
          <a:blip r:embed="rId8"/>
          <a:stretch>
            <a:fillRect/>
          </a:stretch>
        </p:blipFill>
        <p:spPr>
          <a:xfrm>
            <a:off x="1160484" y="4642533"/>
            <a:ext cx="1409149" cy="1940018"/>
          </a:xfrm>
          <a:prstGeom prst="rect">
            <a:avLst/>
          </a:prstGeom>
        </p:spPr>
      </p:pic>
      <p:pic>
        <p:nvPicPr>
          <p:cNvPr id="6" name="Picture 5" descr="A person with a mustache&#10;&#10;Description automatically generated">
            <a:extLst>
              <a:ext uri="{FF2B5EF4-FFF2-40B4-BE49-F238E27FC236}">
                <a16:creationId xmlns:a16="http://schemas.microsoft.com/office/drawing/2014/main" id="{5352775B-D77D-6EED-4AB6-4596CEDA4B8B}"/>
              </a:ext>
            </a:extLst>
          </p:cNvPr>
          <p:cNvPicPr>
            <a:picLocks noChangeAspect="1"/>
          </p:cNvPicPr>
          <p:nvPr/>
        </p:nvPicPr>
        <p:blipFill>
          <a:blip r:embed="rId9"/>
          <a:stretch>
            <a:fillRect/>
          </a:stretch>
        </p:blipFill>
        <p:spPr>
          <a:xfrm>
            <a:off x="1226161" y="5727651"/>
            <a:ext cx="608417" cy="787545"/>
          </a:xfrm>
          <a:prstGeom prst="rect">
            <a:avLst/>
          </a:prstGeom>
          <a:ln w="12700">
            <a:solidFill>
              <a:schemeClr val="accent1">
                <a:lumMod val="75000"/>
              </a:schemeClr>
            </a:solidFill>
          </a:ln>
        </p:spPr>
      </p:pic>
    </p:spTree>
    <p:extLst>
      <p:ext uri="{BB962C8B-B14F-4D97-AF65-F5344CB8AC3E}">
        <p14:creationId xmlns:p14="http://schemas.microsoft.com/office/powerpoint/2010/main" val="21784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EFE0EA-47E2-CCFF-8AA6-2DF8C15DFA0E}"/>
              </a:ext>
            </a:extLst>
          </p:cNvPr>
          <p:cNvSpPr txBox="1"/>
          <p:nvPr/>
        </p:nvSpPr>
        <p:spPr>
          <a:xfrm>
            <a:off x="1644593" y="265159"/>
            <a:ext cx="7124636" cy="3539430"/>
          </a:xfrm>
          <a:prstGeom prst="rect">
            <a:avLst/>
          </a:prstGeom>
          <a:noFill/>
        </p:spPr>
        <p:txBody>
          <a:bodyPr wrap="square">
            <a:spAutoFit/>
          </a:bodyPr>
          <a:lstStyle/>
          <a:p>
            <a:r>
              <a:rPr lang="en-US" sz="1600" b="1" dirty="0">
                <a:hlinkClick r:id="rId2"/>
              </a:rPr>
              <a:t>Rowland Hazard (1881-1945) </a:t>
            </a:r>
            <a:r>
              <a:rPr lang="en-US" sz="1600" dirty="0"/>
              <a:t>Rowland Hazard was the sober alcoholic who brought the spiritual message of The Oxford Group to Ebby Thatcher. Thatcher carried the message to Bill Wilson. </a:t>
            </a:r>
          </a:p>
          <a:p>
            <a:endParaRPr lang="en-US" sz="1600" dirty="0"/>
          </a:p>
          <a:p>
            <a:r>
              <a:rPr lang="en-US" sz="1600" dirty="0"/>
              <a:t>Rowland Hazard was the first in the chain of events leading to AA founding moments of the fellowship of Alcoholics Anonymous. Rowland requested help for his alcoholism from Dr. Carl Jung in 1926.</a:t>
            </a:r>
          </a:p>
          <a:p>
            <a:endParaRPr lang="en-US" sz="1600" dirty="0"/>
          </a:p>
          <a:p>
            <a:r>
              <a:rPr lang="en-US" sz="1600" dirty="0"/>
              <a:t>But, surprisingly, the great doctor had no psychological advice for him—he was told that his problem was not treatable from a medical standpoint. </a:t>
            </a:r>
            <a:r>
              <a:rPr lang="en-US" sz="1600" b="1" dirty="0">
                <a:solidFill>
                  <a:schemeClr val="accent1">
                    <a:lumMod val="75000"/>
                  </a:schemeClr>
                </a:solidFill>
              </a:rPr>
              <a:t>Dr. Carl Jung </a:t>
            </a:r>
            <a:r>
              <a:rPr lang="en-US" sz="1600" b="1" dirty="0"/>
              <a:t>informed Rowland that his only hope was a vital spiritual experience.</a:t>
            </a:r>
          </a:p>
          <a:p>
            <a:endParaRPr lang="en-US" sz="1600" dirty="0"/>
          </a:p>
          <a:p>
            <a:r>
              <a:rPr lang="en-US" sz="1600" dirty="0"/>
              <a:t>Although Rowland did not remain continually sober, we AA’s are benefiting from it today.</a:t>
            </a:r>
          </a:p>
        </p:txBody>
      </p:sp>
      <p:pic>
        <p:nvPicPr>
          <p:cNvPr id="1026" name="Picture 2" descr="Cebra Quackenbush GRAVES &amp; Francis Shepard CORNELL - Amis/Amigos de Bill W.  &amp; Dr Bob's friends">
            <a:extLst>
              <a:ext uri="{FF2B5EF4-FFF2-40B4-BE49-F238E27FC236}">
                <a16:creationId xmlns:a16="http://schemas.microsoft.com/office/drawing/2014/main" id="{57AF828B-4780-603C-D088-3F82C3C93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897" y="1230997"/>
            <a:ext cx="3121750" cy="40413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person&#10;&#10;Description automatically generated">
            <a:extLst>
              <a:ext uri="{FF2B5EF4-FFF2-40B4-BE49-F238E27FC236}">
                <a16:creationId xmlns:a16="http://schemas.microsoft.com/office/drawing/2014/main" id="{FD534A24-E431-0701-7181-B64BB5CF2D6C}"/>
              </a:ext>
            </a:extLst>
          </p:cNvPr>
          <p:cNvPicPr>
            <a:picLocks noChangeAspect="1"/>
          </p:cNvPicPr>
          <p:nvPr/>
        </p:nvPicPr>
        <p:blipFill>
          <a:blip r:embed="rId4"/>
          <a:stretch>
            <a:fillRect/>
          </a:stretch>
        </p:blipFill>
        <p:spPr>
          <a:xfrm>
            <a:off x="239154" y="226228"/>
            <a:ext cx="1383241" cy="1940018"/>
          </a:xfrm>
          <a:prstGeom prst="rect">
            <a:avLst/>
          </a:prstGeom>
        </p:spPr>
      </p:pic>
      <p:pic>
        <p:nvPicPr>
          <p:cNvPr id="11" name="Picture 10" descr="A person in a suit&#10;&#10;Description automatically generated">
            <a:extLst>
              <a:ext uri="{FF2B5EF4-FFF2-40B4-BE49-F238E27FC236}">
                <a16:creationId xmlns:a16="http://schemas.microsoft.com/office/drawing/2014/main" id="{23241907-875E-D3AA-DF02-D8DA7C7D7571}"/>
              </a:ext>
            </a:extLst>
          </p:cNvPr>
          <p:cNvPicPr>
            <a:picLocks noChangeAspect="1"/>
          </p:cNvPicPr>
          <p:nvPr/>
        </p:nvPicPr>
        <p:blipFill>
          <a:blip r:embed="rId5"/>
          <a:stretch>
            <a:fillRect/>
          </a:stretch>
        </p:blipFill>
        <p:spPr>
          <a:xfrm>
            <a:off x="216958" y="4516546"/>
            <a:ext cx="1383241" cy="1940017"/>
          </a:xfrm>
          <a:prstGeom prst="rect">
            <a:avLst/>
          </a:prstGeom>
        </p:spPr>
      </p:pic>
      <p:sp>
        <p:nvSpPr>
          <p:cNvPr id="13" name="TextBox 12">
            <a:extLst>
              <a:ext uri="{FF2B5EF4-FFF2-40B4-BE49-F238E27FC236}">
                <a16:creationId xmlns:a16="http://schemas.microsoft.com/office/drawing/2014/main" id="{BFA16CB3-75DE-469B-9B99-A372AF9B3F43}"/>
              </a:ext>
            </a:extLst>
          </p:cNvPr>
          <p:cNvSpPr txBox="1"/>
          <p:nvPr/>
        </p:nvSpPr>
        <p:spPr>
          <a:xfrm>
            <a:off x="1639867" y="4332392"/>
            <a:ext cx="9483539" cy="2062103"/>
          </a:xfrm>
          <a:prstGeom prst="rect">
            <a:avLst/>
          </a:prstGeom>
          <a:noFill/>
        </p:spPr>
        <p:txBody>
          <a:bodyPr wrap="square">
            <a:spAutoFit/>
          </a:bodyPr>
          <a:lstStyle/>
          <a:p>
            <a:r>
              <a:rPr lang="en-US" sz="1600" b="1" dirty="0" err="1">
                <a:hlinkClick r:id="rId6"/>
              </a:rPr>
              <a:t>Cebra</a:t>
            </a:r>
            <a:r>
              <a:rPr lang="en-US" sz="1600" b="1" dirty="0">
                <a:hlinkClick r:id="rId6"/>
              </a:rPr>
              <a:t> Quackenbush Graves 26 Aug 1898 - 1 Jan 1979.</a:t>
            </a:r>
            <a:br>
              <a:rPr lang="en-US" sz="1600" b="1" dirty="0"/>
            </a:br>
            <a:r>
              <a:rPr lang="en-US" sz="1600" dirty="0" err="1"/>
              <a:t>Cebra</a:t>
            </a:r>
            <a:r>
              <a:rPr lang="en-US" sz="1600" dirty="0"/>
              <a:t> walking up asked "You having fun yet?" with Ebby's reply "Go to hell". </a:t>
            </a:r>
          </a:p>
          <a:p>
            <a:r>
              <a:rPr lang="en-US" sz="1600" dirty="0" err="1"/>
              <a:t>Cebra</a:t>
            </a:r>
            <a:r>
              <a:rPr lang="en-US" sz="1600" dirty="0"/>
              <a:t> answered "You don't have to live like this anymore". </a:t>
            </a:r>
          </a:p>
          <a:p>
            <a:r>
              <a:rPr lang="en-US" sz="1600" dirty="0"/>
              <a:t>The two took Ebby down to Manchester Center, found a tailor to clean Ebby's only </a:t>
            </a:r>
          </a:p>
          <a:p>
            <a:r>
              <a:rPr lang="en-US" sz="1600" dirty="0"/>
              <a:t>suit, got Ebby cleaned up, and took him to a restaurant where they shared their </a:t>
            </a:r>
          </a:p>
          <a:p>
            <a:r>
              <a:rPr lang="en-US" sz="1600" dirty="0"/>
              <a:t>experiences in the Oxford Group. Ebby agreed to go to NYC, move into Calvary House, and start attending meetings.  Although </a:t>
            </a:r>
            <a:r>
              <a:rPr lang="en-US" sz="1600" dirty="0" err="1"/>
              <a:t>Cebra</a:t>
            </a:r>
            <a:r>
              <a:rPr lang="en-US" sz="1600" dirty="0"/>
              <a:t> carried the message to Ebby, he still continued to struggle with his drinking. In 1940 he came to AA but did not get sober until 1954. </a:t>
            </a:r>
          </a:p>
        </p:txBody>
      </p:sp>
      <p:pic>
        <p:nvPicPr>
          <p:cNvPr id="15" name="Picture 14" descr="A person sitting on a log&#10;&#10;Description automatically generated">
            <a:extLst>
              <a:ext uri="{FF2B5EF4-FFF2-40B4-BE49-F238E27FC236}">
                <a16:creationId xmlns:a16="http://schemas.microsoft.com/office/drawing/2014/main" id="{3EA87470-4F51-6B43-2D37-7E72FF2277CA}"/>
              </a:ext>
            </a:extLst>
          </p:cNvPr>
          <p:cNvPicPr>
            <a:picLocks noChangeAspect="1"/>
          </p:cNvPicPr>
          <p:nvPr/>
        </p:nvPicPr>
        <p:blipFill>
          <a:blip r:embed="rId7"/>
          <a:stretch>
            <a:fillRect/>
          </a:stretch>
        </p:blipFill>
        <p:spPr>
          <a:xfrm>
            <a:off x="242867" y="2341454"/>
            <a:ext cx="1383240" cy="1904671"/>
          </a:xfrm>
          <a:prstGeom prst="rect">
            <a:avLst/>
          </a:prstGeom>
        </p:spPr>
      </p:pic>
      <p:sp>
        <p:nvSpPr>
          <p:cNvPr id="16" name="TextBox 15">
            <a:extLst>
              <a:ext uri="{FF2B5EF4-FFF2-40B4-BE49-F238E27FC236}">
                <a16:creationId xmlns:a16="http://schemas.microsoft.com/office/drawing/2014/main" id="{F85AFE50-F304-F82A-92B7-E8D3B59A4444}"/>
              </a:ext>
            </a:extLst>
          </p:cNvPr>
          <p:cNvSpPr txBox="1"/>
          <p:nvPr/>
        </p:nvSpPr>
        <p:spPr>
          <a:xfrm>
            <a:off x="261353" y="1879600"/>
            <a:ext cx="1338846" cy="261610"/>
          </a:xfrm>
          <a:prstGeom prst="rect">
            <a:avLst/>
          </a:prstGeom>
          <a:noFill/>
        </p:spPr>
        <p:txBody>
          <a:bodyPr wrap="square" rtlCol="0">
            <a:spAutoFit/>
          </a:bodyPr>
          <a:lstStyle/>
          <a:p>
            <a:r>
              <a:rPr lang="en-US" sz="1100" b="1" dirty="0">
                <a:solidFill>
                  <a:srgbClr val="92D050"/>
                </a:solidFill>
              </a:rPr>
              <a:t>Rowland Hazard III</a:t>
            </a:r>
          </a:p>
        </p:txBody>
      </p:sp>
      <p:sp>
        <p:nvSpPr>
          <p:cNvPr id="17" name="TextBox 16">
            <a:extLst>
              <a:ext uri="{FF2B5EF4-FFF2-40B4-BE49-F238E27FC236}">
                <a16:creationId xmlns:a16="http://schemas.microsoft.com/office/drawing/2014/main" id="{8A2D6C54-EF27-CC9E-3F15-DA53855E63B9}"/>
              </a:ext>
            </a:extLst>
          </p:cNvPr>
          <p:cNvSpPr txBox="1"/>
          <p:nvPr/>
        </p:nvSpPr>
        <p:spPr>
          <a:xfrm>
            <a:off x="458208" y="2984933"/>
            <a:ext cx="1141991" cy="266735"/>
          </a:xfrm>
          <a:prstGeom prst="rect">
            <a:avLst/>
          </a:prstGeom>
          <a:noFill/>
        </p:spPr>
        <p:txBody>
          <a:bodyPr wrap="square" rtlCol="0">
            <a:spAutoFit/>
          </a:bodyPr>
          <a:lstStyle/>
          <a:p>
            <a:r>
              <a:rPr lang="en-US" sz="1100" b="1" dirty="0">
                <a:solidFill>
                  <a:schemeClr val="accent1"/>
                </a:solidFill>
                <a:highlight>
                  <a:srgbClr val="FFFF00"/>
                </a:highlight>
              </a:rPr>
              <a:t>Dr. Carl Jung</a:t>
            </a:r>
          </a:p>
        </p:txBody>
      </p:sp>
    </p:spTree>
    <p:extLst>
      <p:ext uri="{BB962C8B-B14F-4D97-AF65-F5344CB8AC3E}">
        <p14:creationId xmlns:p14="http://schemas.microsoft.com/office/powerpoint/2010/main" val="1107799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C35D37-6999-B9DD-1B45-18683A976359}"/>
              </a:ext>
            </a:extLst>
          </p:cNvPr>
          <p:cNvSpPr txBox="1"/>
          <p:nvPr/>
        </p:nvSpPr>
        <p:spPr>
          <a:xfrm>
            <a:off x="3761002" y="1172468"/>
            <a:ext cx="8163248" cy="5355312"/>
          </a:xfrm>
          <a:prstGeom prst="rect">
            <a:avLst/>
          </a:prstGeom>
          <a:noFill/>
        </p:spPr>
        <p:txBody>
          <a:bodyPr wrap="square">
            <a:spAutoFit/>
          </a:bodyPr>
          <a:lstStyle/>
          <a:p>
            <a:r>
              <a:rPr lang="en-US" sz="1800" b="1" dirty="0">
                <a:hlinkClick r:id="rId5"/>
              </a:rPr>
              <a:t>AA Big Book Page 9</a:t>
            </a:r>
            <a:endParaRPr lang="en-US" dirty="0"/>
          </a:p>
          <a:p>
            <a:r>
              <a:rPr lang="en-US" i="1" dirty="0"/>
              <a:t>“Unmindful of his welfare, I thought only of recapturing the spirit of other days.”</a:t>
            </a:r>
          </a:p>
          <a:p>
            <a:endParaRPr lang="en-US" i="1" dirty="0"/>
          </a:p>
          <a:p>
            <a:r>
              <a:rPr lang="en-US" i="1" dirty="0"/>
              <a:t>The door opened and he stood there, fresh-skinned and glowing. There was something about his eyes. He was inexplicably different. What had happened? </a:t>
            </a:r>
          </a:p>
          <a:p>
            <a:endParaRPr lang="en-US" i="1" dirty="0"/>
          </a:p>
          <a:p>
            <a:r>
              <a:rPr lang="en-US" i="1" dirty="0"/>
              <a:t>I pushed a drink across the table. He refused it. Disappointed but curious, I wondered what had got into the fellow. He wasn’t himself. </a:t>
            </a:r>
          </a:p>
          <a:p>
            <a:endParaRPr lang="en-US" i="1" dirty="0"/>
          </a:p>
          <a:p>
            <a:r>
              <a:rPr lang="en-US" i="1" dirty="0"/>
              <a:t>“Come, what’s all this about?” I queried. He looked straight at me. Simply, but smilingly, he said, </a:t>
            </a:r>
            <a:r>
              <a:rPr lang="en-US" b="1" i="1" dirty="0">
                <a:solidFill>
                  <a:schemeClr val="accent1">
                    <a:lumMod val="75000"/>
                  </a:schemeClr>
                </a:solidFill>
              </a:rPr>
              <a:t>“I’ve got religion.”</a:t>
            </a:r>
          </a:p>
          <a:p>
            <a:endParaRPr lang="en-US" i="1" dirty="0"/>
          </a:p>
          <a:p>
            <a:r>
              <a:rPr lang="en-US" i="1" dirty="0"/>
              <a:t>“I was aghast. So that was it—last summer an alcoholic crackpot; now, I suspected, a little cracked about religion. He had that starry-eyed look. Yes, the old boy was on fire all right. But bless his heart, let him rant! Besides, my gin would last longer than his preaching. But he did no ranting. In a matter of fact way he told how two men appeared in court, persuading the judge to suspend his commitment. They had told of a simple religious idea and a practical program of action. That was two months ago and the result was self-evident. It worked!”</a:t>
            </a:r>
          </a:p>
        </p:txBody>
      </p:sp>
      <p:sp>
        <p:nvSpPr>
          <p:cNvPr id="2" name="Title 1">
            <a:extLst>
              <a:ext uri="{FF2B5EF4-FFF2-40B4-BE49-F238E27FC236}">
                <a16:creationId xmlns:a16="http://schemas.microsoft.com/office/drawing/2014/main" id="{C7CD5D3F-6996-8275-62DB-9271C4D9205E}"/>
              </a:ext>
            </a:extLst>
          </p:cNvPr>
          <p:cNvSpPr txBox="1">
            <a:spLocks/>
          </p:cNvSpPr>
          <p:nvPr/>
        </p:nvSpPr>
        <p:spPr>
          <a:xfrm>
            <a:off x="2204576" y="271236"/>
            <a:ext cx="7782848"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a:t>Chapter 1 – Bill’s Story</a:t>
            </a:r>
            <a:br>
              <a:rPr lang="en-US"/>
            </a:br>
            <a:r>
              <a:rPr lang="en-US" i="1">
                <a:hlinkClick r:id="rId5"/>
              </a:rPr>
              <a:t>“I’ve Got Religion.”</a:t>
            </a:r>
            <a:endParaRPr lang="en-US" i="1" dirty="0"/>
          </a:p>
        </p:txBody>
      </p:sp>
      <p:pic>
        <p:nvPicPr>
          <p:cNvPr id="5" name="Picture 4" descr="A kitchen with white cabinets and red countertops&#10;&#10;Description automatically generated">
            <a:extLst>
              <a:ext uri="{FF2B5EF4-FFF2-40B4-BE49-F238E27FC236}">
                <a16:creationId xmlns:a16="http://schemas.microsoft.com/office/drawing/2014/main" id="{5953A445-EC98-7071-30B9-3E4A47B6AEE0}"/>
              </a:ext>
            </a:extLst>
          </p:cNvPr>
          <p:cNvPicPr>
            <a:picLocks noChangeAspect="1"/>
          </p:cNvPicPr>
          <p:nvPr/>
        </p:nvPicPr>
        <p:blipFill rotWithShape="1">
          <a:blip r:embed="rId6"/>
          <a:srcRect t="-6196" r="11395" b="6196"/>
          <a:stretch/>
        </p:blipFill>
        <p:spPr>
          <a:xfrm>
            <a:off x="267750" y="1052764"/>
            <a:ext cx="3324199" cy="2847431"/>
          </a:xfrm>
          <a:prstGeom prst="rect">
            <a:avLst/>
          </a:prstGeom>
        </p:spPr>
      </p:pic>
      <p:sp>
        <p:nvSpPr>
          <p:cNvPr id="6" name="TextBox 5">
            <a:extLst>
              <a:ext uri="{FF2B5EF4-FFF2-40B4-BE49-F238E27FC236}">
                <a16:creationId xmlns:a16="http://schemas.microsoft.com/office/drawing/2014/main" id="{34983017-A684-1049-FB3F-EFFEFEB84599}"/>
              </a:ext>
            </a:extLst>
          </p:cNvPr>
          <p:cNvSpPr txBox="1"/>
          <p:nvPr/>
        </p:nvSpPr>
        <p:spPr>
          <a:xfrm>
            <a:off x="1098005" y="3965510"/>
            <a:ext cx="1663687" cy="307777"/>
          </a:xfrm>
          <a:prstGeom prst="rect">
            <a:avLst/>
          </a:prstGeom>
          <a:noFill/>
        </p:spPr>
        <p:txBody>
          <a:bodyPr wrap="square" rtlCol="0">
            <a:spAutoFit/>
          </a:bodyPr>
          <a:lstStyle/>
          <a:p>
            <a:r>
              <a:rPr lang="en-US" sz="1400" dirty="0">
                <a:hlinkClick r:id="rId7"/>
              </a:rPr>
              <a:t>Bill Wilson’s Kitchen</a:t>
            </a:r>
            <a:endParaRPr lang="en-US" sz="1400" dirty="0"/>
          </a:p>
        </p:txBody>
      </p:sp>
      <p:pic>
        <p:nvPicPr>
          <p:cNvPr id="9" name="W3-16 I've got religion">
            <a:hlinkClick r:id="" action="ppaction://media"/>
            <a:extLst>
              <a:ext uri="{FF2B5EF4-FFF2-40B4-BE49-F238E27FC236}">
                <a16:creationId xmlns:a16="http://schemas.microsoft.com/office/drawing/2014/main" id="{08D29F35-9547-5E69-D9D8-3F56D35E27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60894" y="5097300"/>
            <a:ext cx="487363" cy="487363"/>
          </a:xfrm>
          <a:prstGeom prst="rect">
            <a:avLst/>
          </a:prstGeom>
        </p:spPr>
      </p:pic>
    </p:spTree>
    <p:extLst>
      <p:ext uri="{BB962C8B-B14F-4D97-AF65-F5344CB8AC3E}">
        <p14:creationId xmlns:p14="http://schemas.microsoft.com/office/powerpoint/2010/main" val="76893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82F5BD-9F46-20B1-76C2-9E90FAD81220}"/>
              </a:ext>
            </a:extLst>
          </p:cNvPr>
          <p:cNvSpPr txBox="1"/>
          <p:nvPr/>
        </p:nvSpPr>
        <p:spPr>
          <a:xfrm>
            <a:off x="3125754" y="1085596"/>
            <a:ext cx="8271199" cy="5632311"/>
          </a:xfrm>
          <a:prstGeom prst="rect">
            <a:avLst/>
          </a:prstGeom>
          <a:noFill/>
        </p:spPr>
        <p:txBody>
          <a:bodyPr wrap="square">
            <a:spAutoFit/>
          </a:bodyPr>
          <a:lstStyle/>
          <a:p>
            <a:r>
              <a:rPr lang="en-US" sz="2000" b="1" dirty="0">
                <a:hlinkClick r:id="rId4"/>
              </a:rPr>
              <a:t>AA Big Book Page 11</a:t>
            </a:r>
            <a:endParaRPr lang="en-US" sz="2000" dirty="0"/>
          </a:p>
          <a:p>
            <a:pPr lvl="1"/>
            <a:r>
              <a:rPr lang="en-US" sz="2000" i="1" dirty="0"/>
              <a:t>“But my friend sat before me, and he made the pointblank declaration that God had done for him what he could not do for himself. His human will had failed. Doctors had pronounced him incurable. Society was about to lock him up. Like myself, he had admitted complete defeat. Then he had, in effect, been raised from the dead, suddenly taken from the scrap heap to a level of life better than the best he had ever known!</a:t>
            </a:r>
          </a:p>
          <a:p>
            <a:pPr lvl="1"/>
            <a:endParaRPr lang="en-US" sz="2000" i="1" dirty="0"/>
          </a:p>
          <a:p>
            <a:pPr lvl="1"/>
            <a:r>
              <a:rPr lang="en-US" sz="2000" i="1" dirty="0"/>
              <a:t>Had this power originated in him? Obviously it had not. </a:t>
            </a:r>
            <a:r>
              <a:rPr lang="en-US" sz="2000" b="1" i="1" dirty="0"/>
              <a:t>There had been no more power in him than there was in me at that minute; and this was none at all. </a:t>
            </a:r>
            <a:r>
              <a:rPr lang="en-US" sz="2000" i="1" dirty="0"/>
              <a:t>”</a:t>
            </a:r>
          </a:p>
          <a:p>
            <a:endParaRPr lang="en-US" sz="2000" dirty="0"/>
          </a:p>
          <a:p>
            <a:endParaRPr lang="en-US" sz="2000" dirty="0"/>
          </a:p>
          <a:p>
            <a:r>
              <a:rPr lang="en-US" sz="2000" b="1" dirty="0">
                <a:solidFill>
                  <a:schemeClr val="bg1">
                    <a:lumMod val="95000"/>
                  </a:schemeClr>
                </a:solidFill>
                <a:highlight>
                  <a:srgbClr val="FF00FF"/>
                </a:highlight>
              </a:rPr>
              <a:t>This is why the identification process is so important. </a:t>
            </a:r>
            <a:r>
              <a:rPr lang="en-US" sz="2000" b="1" dirty="0"/>
              <a:t>Bill knew about Ebby. He knew how Ebby drank. And he knew that if Ebby had been sober two months, some power greater than Ebby had to be working in Ebby’s life. Whether Bill likes it or not, is absolutely beside the point; Ebby is living proof of it.</a:t>
            </a:r>
          </a:p>
        </p:txBody>
      </p:sp>
      <p:sp>
        <p:nvSpPr>
          <p:cNvPr id="6" name="Title 1">
            <a:extLst>
              <a:ext uri="{FF2B5EF4-FFF2-40B4-BE49-F238E27FC236}">
                <a16:creationId xmlns:a16="http://schemas.microsoft.com/office/drawing/2014/main" id="{5DA5814A-8BD3-BE0D-47BE-233EFB1B2CF3}"/>
              </a:ext>
            </a:extLst>
          </p:cNvPr>
          <p:cNvSpPr txBox="1">
            <a:spLocks/>
          </p:cNvSpPr>
          <p:nvPr/>
        </p:nvSpPr>
        <p:spPr>
          <a:xfrm>
            <a:off x="2204576" y="271236"/>
            <a:ext cx="7782848" cy="9401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t>The Importance of Identification</a:t>
            </a:r>
          </a:p>
        </p:txBody>
      </p:sp>
      <p:pic>
        <p:nvPicPr>
          <p:cNvPr id="7" name="W3-17 The Importance Identification">
            <a:hlinkClick r:id="" action="ppaction://media"/>
            <a:extLst>
              <a:ext uri="{FF2B5EF4-FFF2-40B4-BE49-F238E27FC236}">
                <a16:creationId xmlns:a16="http://schemas.microsoft.com/office/drawing/2014/main" id="{B3537370-B49D-708C-895C-20760CB659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7834" y="598233"/>
            <a:ext cx="487363" cy="487363"/>
          </a:xfrm>
          <a:prstGeom prst="rect">
            <a:avLst/>
          </a:prstGeom>
        </p:spPr>
      </p:pic>
      <p:pic>
        <p:nvPicPr>
          <p:cNvPr id="9" name="Picture 8">
            <a:extLst>
              <a:ext uri="{FF2B5EF4-FFF2-40B4-BE49-F238E27FC236}">
                <a16:creationId xmlns:a16="http://schemas.microsoft.com/office/drawing/2014/main" id="{2BA5961F-0994-2F80-9CFF-B94C89F72CCC}"/>
              </a:ext>
            </a:extLst>
          </p:cNvPr>
          <p:cNvPicPr>
            <a:picLocks noChangeAspect="1"/>
          </p:cNvPicPr>
          <p:nvPr/>
        </p:nvPicPr>
        <p:blipFill>
          <a:blip r:embed="rId6"/>
          <a:stretch>
            <a:fillRect/>
          </a:stretch>
        </p:blipFill>
        <p:spPr>
          <a:xfrm>
            <a:off x="331269" y="1640593"/>
            <a:ext cx="3158380" cy="3231155"/>
          </a:xfrm>
          <a:prstGeom prst="rect">
            <a:avLst/>
          </a:prstGeom>
        </p:spPr>
      </p:pic>
    </p:spTree>
    <p:extLst>
      <p:ext uri="{BB962C8B-B14F-4D97-AF65-F5344CB8AC3E}">
        <p14:creationId xmlns:p14="http://schemas.microsoft.com/office/powerpoint/2010/main" val="1043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829393-2B64-1BF9-6D76-250E560F43FC}"/>
              </a:ext>
            </a:extLst>
          </p:cNvPr>
          <p:cNvSpPr txBox="1"/>
          <p:nvPr/>
        </p:nvSpPr>
        <p:spPr>
          <a:xfrm>
            <a:off x="413267" y="1428099"/>
            <a:ext cx="6323435" cy="4801314"/>
          </a:xfrm>
          <a:prstGeom prst="rect">
            <a:avLst/>
          </a:prstGeom>
          <a:noFill/>
        </p:spPr>
        <p:txBody>
          <a:bodyPr wrap="square">
            <a:spAutoFit/>
          </a:bodyPr>
          <a:lstStyle/>
          <a:p>
            <a:r>
              <a:rPr lang="en-US" sz="1800" b="1" dirty="0">
                <a:hlinkClick r:id="rId4"/>
              </a:rPr>
              <a:t>AA Big Book Page 12</a:t>
            </a:r>
            <a:endParaRPr lang="en-US" dirty="0"/>
          </a:p>
          <a:p>
            <a:pPr lvl="1"/>
            <a:r>
              <a:rPr lang="en-US" i="1" dirty="0"/>
              <a:t>“Despite the living example of my friend there remained in me the vestiges of my old prejudice. The word God still aroused a certain antipathy. When the thought expressed that there might be a God personal to me this feeling was intensified. I didn’t like the idea. I could go for such conceptions as Creative Intelligence, Universal Mind or Spirit of Nature, but I resisted the thought of a Czar of the Heavens, however loving His sway might be. I have since talked with scores of men who felt the same way. </a:t>
            </a:r>
          </a:p>
          <a:p>
            <a:pPr lvl="1"/>
            <a:endParaRPr lang="en-US" i="1" dirty="0"/>
          </a:p>
          <a:p>
            <a:pPr lvl="1"/>
            <a:r>
              <a:rPr lang="en-US" i="1" dirty="0"/>
              <a:t>My friend suggested what then seemed a novel idea. He said, </a:t>
            </a:r>
            <a:r>
              <a:rPr lang="en-US" b="1" i="1" dirty="0">
                <a:solidFill>
                  <a:schemeClr val="accent2">
                    <a:lumMod val="75000"/>
                  </a:schemeClr>
                </a:solidFill>
              </a:rPr>
              <a:t>“Why don’t you choose your own conception of God?”</a:t>
            </a:r>
            <a:r>
              <a:rPr lang="en-US" i="1" dirty="0"/>
              <a:t> </a:t>
            </a:r>
          </a:p>
          <a:p>
            <a:pPr lvl="1"/>
            <a:endParaRPr lang="en-US" i="1" dirty="0"/>
          </a:p>
          <a:p>
            <a:pPr lvl="1"/>
            <a:r>
              <a:rPr lang="en-US" i="1" dirty="0"/>
              <a:t>That statement hit me hard. It melted the icy intellectual mountain in whose shadow I had lived and shivered many years. I stood in the sunlight at last.”</a:t>
            </a:r>
          </a:p>
        </p:txBody>
      </p:sp>
      <p:sp>
        <p:nvSpPr>
          <p:cNvPr id="4" name="Title 1">
            <a:extLst>
              <a:ext uri="{FF2B5EF4-FFF2-40B4-BE49-F238E27FC236}">
                <a16:creationId xmlns:a16="http://schemas.microsoft.com/office/drawing/2014/main" id="{B03798FD-829F-9CAC-0076-CD143655416B}"/>
              </a:ext>
            </a:extLst>
          </p:cNvPr>
          <p:cNvSpPr txBox="1">
            <a:spLocks/>
          </p:cNvSpPr>
          <p:nvPr/>
        </p:nvSpPr>
        <p:spPr>
          <a:xfrm>
            <a:off x="671804" y="271236"/>
            <a:ext cx="11010121" cy="11568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t>“Why don’t you choose your own conception of God?” </a:t>
            </a:r>
          </a:p>
        </p:txBody>
      </p:sp>
      <p:pic>
        <p:nvPicPr>
          <p:cNvPr id="5" name="W3-18 Conception of God">
            <a:hlinkClick r:id="" action="ppaction://media"/>
            <a:extLst>
              <a:ext uri="{FF2B5EF4-FFF2-40B4-BE49-F238E27FC236}">
                <a16:creationId xmlns:a16="http://schemas.microsoft.com/office/drawing/2014/main" id="{444E7039-9793-5BCA-2F73-499812F174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1435" y="5535839"/>
            <a:ext cx="487363" cy="487363"/>
          </a:xfrm>
          <a:prstGeom prst="rect">
            <a:avLst/>
          </a:prstGeom>
        </p:spPr>
      </p:pic>
      <p:pic>
        <p:nvPicPr>
          <p:cNvPr id="7" name="Picture 6" descr="A person sitting at a desk with a box of food&#10;&#10;Description automatically generated">
            <a:extLst>
              <a:ext uri="{FF2B5EF4-FFF2-40B4-BE49-F238E27FC236}">
                <a16:creationId xmlns:a16="http://schemas.microsoft.com/office/drawing/2014/main" id="{621E049D-06F5-2EA9-1CFA-5D607D8DE363}"/>
              </a:ext>
            </a:extLst>
          </p:cNvPr>
          <p:cNvPicPr>
            <a:picLocks noChangeAspect="1"/>
          </p:cNvPicPr>
          <p:nvPr/>
        </p:nvPicPr>
        <p:blipFill>
          <a:blip r:embed="rId6"/>
          <a:stretch>
            <a:fillRect/>
          </a:stretch>
        </p:blipFill>
        <p:spPr>
          <a:xfrm>
            <a:off x="7159688" y="1786130"/>
            <a:ext cx="4522237" cy="3391678"/>
          </a:xfrm>
          <a:prstGeom prst="rect">
            <a:avLst/>
          </a:prstGeom>
        </p:spPr>
      </p:pic>
    </p:spTree>
    <p:extLst>
      <p:ext uri="{BB962C8B-B14F-4D97-AF65-F5344CB8AC3E}">
        <p14:creationId xmlns:p14="http://schemas.microsoft.com/office/powerpoint/2010/main" val="74163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0497F-F37E-FEB3-433E-348C178BFEFB}"/>
              </a:ext>
            </a:extLst>
          </p:cNvPr>
          <p:cNvSpPr txBox="1">
            <a:spLocks/>
          </p:cNvSpPr>
          <p:nvPr/>
        </p:nvSpPr>
        <p:spPr>
          <a:xfrm>
            <a:off x="161730" y="261906"/>
            <a:ext cx="11868539" cy="169752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hlinkClick r:id="rId4"/>
              </a:rPr>
              <a:t>“Why don’t you choose your own conception of God?”</a:t>
            </a:r>
            <a:br>
              <a:rPr lang="en-US" i="1" dirty="0"/>
            </a:br>
            <a:r>
              <a:rPr lang="en-US" i="1" dirty="0"/>
              <a:t>Complete Willingness! </a:t>
            </a:r>
          </a:p>
        </p:txBody>
      </p:sp>
      <p:sp>
        <p:nvSpPr>
          <p:cNvPr id="4" name="TextBox 3">
            <a:extLst>
              <a:ext uri="{FF2B5EF4-FFF2-40B4-BE49-F238E27FC236}">
                <a16:creationId xmlns:a16="http://schemas.microsoft.com/office/drawing/2014/main" id="{6C62537B-E361-42F7-E5E6-F181D9687419}"/>
              </a:ext>
            </a:extLst>
          </p:cNvPr>
          <p:cNvSpPr txBox="1"/>
          <p:nvPr/>
        </p:nvSpPr>
        <p:spPr>
          <a:xfrm>
            <a:off x="350461" y="1790751"/>
            <a:ext cx="10217020" cy="3970318"/>
          </a:xfrm>
          <a:prstGeom prst="rect">
            <a:avLst/>
          </a:prstGeom>
          <a:noFill/>
        </p:spPr>
        <p:txBody>
          <a:bodyPr wrap="square">
            <a:spAutoFit/>
          </a:bodyPr>
          <a:lstStyle/>
          <a:p>
            <a:r>
              <a:rPr lang="en-US" sz="2800" b="1" dirty="0">
                <a:hlinkClick r:id="rId4"/>
              </a:rPr>
              <a:t>AA Big Book Page 12</a:t>
            </a:r>
            <a:endParaRPr lang="en-US" sz="2800" dirty="0"/>
          </a:p>
          <a:p>
            <a:pPr lvl="1"/>
            <a:r>
              <a:rPr lang="en-US" sz="2800" b="1" i="1" dirty="0">
                <a:solidFill>
                  <a:schemeClr val="accent1">
                    <a:lumMod val="75000"/>
                  </a:schemeClr>
                </a:solidFill>
              </a:rPr>
              <a:t>“It was only a matter of being willing to believe in a power greater than myself. Nothing more was required of me to make my beginning.</a:t>
            </a:r>
            <a:r>
              <a:rPr lang="en-US" sz="2800" i="1" dirty="0">
                <a:solidFill>
                  <a:schemeClr val="accent1">
                    <a:lumMod val="75000"/>
                  </a:schemeClr>
                </a:solidFill>
              </a:rPr>
              <a:t> </a:t>
            </a:r>
            <a:r>
              <a:rPr lang="en-US" sz="2800" dirty="0"/>
              <a:t>I saw that growth could start from that point. Upon a foundation of complete willingness I might build what I saw in my friend. Would I have it? Of course I would!</a:t>
            </a:r>
          </a:p>
          <a:p>
            <a:pPr lvl="1"/>
            <a:endParaRPr lang="en-US" sz="2800" dirty="0"/>
          </a:p>
          <a:p>
            <a:pPr lvl="1"/>
            <a:r>
              <a:rPr lang="en-US" sz="2800" b="1" i="1" dirty="0">
                <a:highlight>
                  <a:srgbClr val="00FFFF"/>
                </a:highlight>
              </a:rPr>
              <a:t>Step 2: Came to believe that a Power greater than ourselves could restore us to sanity.</a:t>
            </a:r>
          </a:p>
        </p:txBody>
      </p:sp>
      <p:pic>
        <p:nvPicPr>
          <p:cNvPr id="5" name="W3-19 Willingness">
            <a:hlinkClick r:id="" action="ppaction://media"/>
            <a:extLst>
              <a:ext uri="{FF2B5EF4-FFF2-40B4-BE49-F238E27FC236}">
                <a16:creationId xmlns:a16="http://schemas.microsoft.com/office/drawing/2014/main" id="{ABB8C95D-BBB1-8FCB-786D-A72595FEB7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22397" y="5273706"/>
            <a:ext cx="487363" cy="487363"/>
          </a:xfrm>
          <a:prstGeom prst="rect">
            <a:avLst/>
          </a:prstGeom>
        </p:spPr>
      </p:pic>
      <p:pic>
        <p:nvPicPr>
          <p:cNvPr id="5122" name="Picture 2" descr="Image result for ALCOHOLIC TORTURE BILL WILSON">
            <a:extLst>
              <a:ext uri="{FF2B5EF4-FFF2-40B4-BE49-F238E27FC236}">
                <a16:creationId xmlns:a16="http://schemas.microsoft.com/office/drawing/2014/main" id="{EAEF1B05-C7B9-7337-2F68-C11DDD1749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7485" y="3775910"/>
            <a:ext cx="1744054" cy="272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50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FF8B3D-2250-E26E-505F-8E24F0182CE3}"/>
              </a:ext>
            </a:extLst>
          </p:cNvPr>
          <p:cNvSpPr txBox="1"/>
          <p:nvPr/>
        </p:nvSpPr>
        <p:spPr>
          <a:xfrm>
            <a:off x="9349273" y="1483663"/>
            <a:ext cx="2579182" cy="5047536"/>
          </a:xfrm>
          <a:prstGeom prst="rect">
            <a:avLst/>
          </a:prstGeom>
          <a:solidFill>
            <a:schemeClr val="accent1">
              <a:lumMod val="20000"/>
              <a:lumOff val="80000"/>
            </a:schemeClr>
          </a:solidFill>
          <a:ln w="19050" cmpd="dbl">
            <a:solidFill>
              <a:schemeClr val="accent2">
                <a:lumMod val="60000"/>
                <a:lumOff val="40000"/>
              </a:schemeClr>
            </a:solidFill>
            <a:miter lim="800000"/>
          </a:ln>
        </p:spPr>
        <p:txBody>
          <a:bodyPr wrap="square">
            <a:spAutoFit/>
          </a:bodyPr>
          <a:lstStyle/>
          <a:p>
            <a:r>
              <a:rPr lang="en-US" sz="1400" dirty="0"/>
              <a:t>Four Practical Steps (developed in the late 1920’s – early 1930’s) </a:t>
            </a:r>
          </a:p>
          <a:p>
            <a:pPr marL="342900" indent="-342900">
              <a:buFont typeface="+mj-lt"/>
              <a:buAutoNum type="arabicPeriod"/>
            </a:pPr>
            <a:r>
              <a:rPr lang="en-US" sz="1400" b="1" dirty="0">
                <a:solidFill>
                  <a:schemeClr val="accent1">
                    <a:lumMod val="75000"/>
                  </a:schemeClr>
                </a:solidFill>
              </a:rPr>
              <a:t>Surrender - of our life, past, present, and future, into God’s keeping and direction. </a:t>
            </a:r>
          </a:p>
          <a:p>
            <a:pPr marL="342900" indent="-342900">
              <a:buFont typeface="+mj-lt"/>
              <a:buAutoNum type="arabicPeriod"/>
            </a:pPr>
            <a:r>
              <a:rPr lang="en-US" sz="1400" b="1" dirty="0"/>
              <a:t>Sharing - of our sins and temptations with another Christian, and to use ‘Sharing as Witness’ to help others, still unchanged, to recognize and acknowledge their sins.</a:t>
            </a:r>
          </a:p>
          <a:p>
            <a:pPr marL="342900" indent="-342900">
              <a:buFont typeface="+mj-lt"/>
              <a:buAutoNum type="arabicPeriod"/>
            </a:pPr>
            <a:r>
              <a:rPr lang="en-US" sz="1400" b="1" dirty="0">
                <a:solidFill>
                  <a:schemeClr val="accent1">
                    <a:lumMod val="75000"/>
                  </a:schemeClr>
                </a:solidFill>
              </a:rPr>
              <a:t>Restitution - to all whom we have wronged directly or indirectly. </a:t>
            </a:r>
          </a:p>
          <a:p>
            <a:pPr marL="342900" indent="-342900">
              <a:buFont typeface="+mj-lt"/>
              <a:buAutoNum type="arabicPeriod"/>
            </a:pPr>
            <a:r>
              <a:rPr lang="en-US" sz="1400" b="1" dirty="0"/>
              <a:t>Continuance - Listening, accepting, and relying on God’s guidance, and carrying it out in everything we do and say, great or small. </a:t>
            </a:r>
          </a:p>
        </p:txBody>
      </p:sp>
      <p:sp>
        <p:nvSpPr>
          <p:cNvPr id="4" name="Title 1">
            <a:extLst>
              <a:ext uri="{FF2B5EF4-FFF2-40B4-BE49-F238E27FC236}">
                <a16:creationId xmlns:a16="http://schemas.microsoft.com/office/drawing/2014/main" id="{5091EC45-F9BA-B7DC-A16F-FE37C50CCF00}"/>
              </a:ext>
            </a:extLst>
          </p:cNvPr>
          <p:cNvSpPr txBox="1">
            <a:spLocks/>
          </p:cNvSpPr>
          <p:nvPr/>
        </p:nvSpPr>
        <p:spPr>
          <a:xfrm>
            <a:off x="671804" y="271236"/>
            <a:ext cx="11010121" cy="11568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t>Surrender</a:t>
            </a:r>
          </a:p>
        </p:txBody>
      </p:sp>
      <p:sp>
        <p:nvSpPr>
          <p:cNvPr id="6" name="TextBox 5">
            <a:extLst>
              <a:ext uri="{FF2B5EF4-FFF2-40B4-BE49-F238E27FC236}">
                <a16:creationId xmlns:a16="http://schemas.microsoft.com/office/drawing/2014/main" id="{6CD6D66B-E0BB-D56A-C951-111E79303179}"/>
              </a:ext>
            </a:extLst>
          </p:cNvPr>
          <p:cNvSpPr txBox="1"/>
          <p:nvPr/>
        </p:nvSpPr>
        <p:spPr>
          <a:xfrm>
            <a:off x="263545" y="1385340"/>
            <a:ext cx="9085728" cy="5139869"/>
          </a:xfrm>
          <a:prstGeom prst="rect">
            <a:avLst/>
          </a:prstGeom>
          <a:noFill/>
        </p:spPr>
        <p:txBody>
          <a:bodyPr wrap="square">
            <a:spAutoFit/>
          </a:bodyPr>
          <a:lstStyle/>
          <a:p>
            <a:r>
              <a:rPr lang="en-US" sz="1800" b="1" dirty="0">
                <a:hlinkClick r:id="rId4"/>
              </a:rPr>
              <a:t>AA Big Book Page 12</a:t>
            </a:r>
            <a:endParaRPr lang="en-US" sz="1800" dirty="0"/>
          </a:p>
          <a:p>
            <a:pPr lvl="1"/>
            <a:r>
              <a:rPr lang="en-US" i="1" dirty="0"/>
              <a:t>“At the hospital I was separated from alcohol for the last time. Treatment seemed wise, for I showed signs of delirium tremens.</a:t>
            </a:r>
          </a:p>
          <a:p>
            <a:pPr lvl="1"/>
            <a:endParaRPr lang="en-US" sz="1000" i="1" dirty="0"/>
          </a:p>
          <a:p>
            <a:pPr lvl="1"/>
            <a:r>
              <a:rPr lang="en-US" b="1" i="1" dirty="0">
                <a:solidFill>
                  <a:schemeClr val="accent1">
                    <a:lumMod val="75000"/>
                  </a:schemeClr>
                </a:solidFill>
              </a:rPr>
              <a:t>There I humbly offered myself to God, as I then understood Him, to do with me as He would. I placed myself unreservedly under His care and direction. I admitted for the first time that of myself I was nothing; that without Him I was lost. </a:t>
            </a:r>
          </a:p>
          <a:p>
            <a:pPr lvl="2"/>
            <a:r>
              <a:rPr lang="en-US" sz="1200" b="1" i="1" dirty="0">
                <a:effectLst/>
                <a:highlight>
                  <a:srgbClr val="00FFFF"/>
                </a:highlight>
                <a:latin typeface="Klinic Slab"/>
              </a:rPr>
              <a:t>Step 3</a:t>
            </a:r>
            <a:r>
              <a:rPr lang="en-US" sz="1200" b="0" i="1" dirty="0">
                <a:effectLst/>
                <a:highlight>
                  <a:srgbClr val="00FFFF"/>
                </a:highlight>
                <a:latin typeface="Klinic Slab"/>
              </a:rPr>
              <a:t>: Made a decision to turn our will and our lives over to the care of God as we understood Him.</a:t>
            </a:r>
            <a:endParaRPr lang="en-US" sz="1200" i="1" dirty="0">
              <a:highlight>
                <a:srgbClr val="00FFFF"/>
              </a:highlight>
            </a:endParaRPr>
          </a:p>
          <a:p>
            <a:pPr lvl="1"/>
            <a:r>
              <a:rPr lang="en-US" b="1" i="1" dirty="0">
                <a:solidFill>
                  <a:schemeClr val="accent1">
                    <a:lumMod val="75000"/>
                  </a:schemeClr>
                </a:solidFill>
              </a:rPr>
              <a:t>I ruthlessly faced my sins </a:t>
            </a:r>
          </a:p>
          <a:p>
            <a:pPr lvl="2"/>
            <a:r>
              <a:rPr lang="en-US" sz="1200" b="1" i="1" dirty="0">
                <a:highlight>
                  <a:srgbClr val="00FFFF"/>
                </a:highlight>
                <a:latin typeface="Klinic Slab"/>
              </a:rPr>
              <a:t>Step 4</a:t>
            </a:r>
            <a:r>
              <a:rPr lang="en-US" sz="1200" i="1" dirty="0">
                <a:highlight>
                  <a:srgbClr val="00FFFF"/>
                </a:highlight>
                <a:latin typeface="Klinic Slab"/>
              </a:rPr>
              <a:t>: Made a searching and fearless moral inventory of ourselves. </a:t>
            </a:r>
          </a:p>
          <a:p>
            <a:pPr lvl="1"/>
            <a:r>
              <a:rPr lang="en-US" b="1" i="1" dirty="0">
                <a:solidFill>
                  <a:schemeClr val="accent1">
                    <a:lumMod val="75000"/>
                  </a:schemeClr>
                </a:solidFill>
              </a:rPr>
              <a:t>and became willing to have my new-found </a:t>
            </a:r>
            <a:r>
              <a:rPr lang="en-US" b="1" i="1" u="sng" dirty="0"/>
              <a:t>Friend</a:t>
            </a:r>
            <a:r>
              <a:rPr lang="en-US" b="1" i="1" dirty="0">
                <a:solidFill>
                  <a:schemeClr val="accent1">
                    <a:lumMod val="75000"/>
                  </a:schemeClr>
                </a:solidFill>
              </a:rPr>
              <a:t> take them away, root and branch. </a:t>
            </a:r>
            <a:r>
              <a:rPr lang="en-US" i="1" dirty="0"/>
              <a:t>I have not had a drink since.</a:t>
            </a:r>
          </a:p>
          <a:p>
            <a:pPr lvl="2" fontAlgn="base"/>
            <a:r>
              <a:rPr lang="en-US" sz="1200" b="1" i="1" dirty="0">
                <a:effectLst/>
                <a:highlight>
                  <a:srgbClr val="00FFFF"/>
                </a:highlight>
                <a:latin typeface="Klinic Slab"/>
              </a:rPr>
              <a:t>Step 6:</a:t>
            </a:r>
            <a:r>
              <a:rPr lang="en-US" sz="1200" b="0" i="1" dirty="0">
                <a:effectLst/>
                <a:highlight>
                  <a:srgbClr val="00FFFF"/>
                </a:highlight>
                <a:latin typeface="Klinic Slab"/>
              </a:rPr>
              <a:t> Were entirely ready to have God remove all these defects of character.</a:t>
            </a:r>
          </a:p>
          <a:p>
            <a:pPr lvl="2" fontAlgn="base"/>
            <a:r>
              <a:rPr lang="en-US" sz="1200" b="1" i="1" dirty="0">
                <a:effectLst/>
                <a:highlight>
                  <a:srgbClr val="00FFFF"/>
                </a:highlight>
                <a:latin typeface="Klinic Slab"/>
              </a:rPr>
              <a:t>Step 7:</a:t>
            </a:r>
            <a:r>
              <a:rPr lang="en-US" sz="1200" b="0" i="1" dirty="0">
                <a:effectLst/>
                <a:highlight>
                  <a:srgbClr val="00FFFF"/>
                </a:highlight>
                <a:latin typeface="Klinic Slab"/>
              </a:rPr>
              <a:t> Humbly asked Him to remove our shortcomings.</a:t>
            </a:r>
          </a:p>
          <a:p>
            <a:pPr lvl="1"/>
            <a:r>
              <a:rPr lang="en-US" i="1" dirty="0"/>
              <a:t>My schoolmate visited me, and I fully acquainted him with my problems and deficiencies. </a:t>
            </a:r>
          </a:p>
          <a:p>
            <a:pPr lvl="2"/>
            <a:r>
              <a:rPr lang="en-US" sz="1200" b="1" i="1" dirty="0">
                <a:highlight>
                  <a:srgbClr val="00FFFF"/>
                </a:highlight>
                <a:latin typeface="Klinic Slab"/>
              </a:rPr>
              <a:t>Step 5:</a:t>
            </a:r>
            <a:r>
              <a:rPr lang="en-US" sz="1200" i="1" dirty="0">
                <a:highlight>
                  <a:srgbClr val="00FFFF"/>
                </a:highlight>
                <a:latin typeface="Klinic Slab"/>
              </a:rPr>
              <a:t> Admitted to God, to ourselves, and to another human being the exact nature of our wrongs. </a:t>
            </a:r>
            <a:endParaRPr lang="en-US" i="1" dirty="0"/>
          </a:p>
          <a:p>
            <a:pPr lvl="1"/>
            <a:r>
              <a:rPr lang="en-US" i="1" dirty="0"/>
              <a:t>We made a list of people I had hurt or toward whom I felt resentment. I expressed my entire willingness to approach these individuals, admitting my wrong. Never was I to be critical of them. I was to right all such matters to the utmost of my ability.”</a:t>
            </a:r>
          </a:p>
          <a:p>
            <a:pPr lvl="2" fontAlgn="base"/>
            <a:r>
              <a:rPr lang="en-US" sz="1200" b="1" i="1" dirty="0">
                <a:effectLst/>
                <a:highlight>
                  <a:srgbClr val="00FFFF"/>
                </a:highlight>
                <a:latin typeface="Klinic Slab"/>
              </a:rPr>
              <a:t>Step 8</a:t>
            </a:r>
            <a:r>
              <a:rPr lang="en-US" sz="1200" b="0" i="1" dirty="0">
                <a:effectLst/>
                <a:highlight>
                  <a:srgbClr val="00FFFF"/>
                </a:highlight>
                <a:latin typeface="Klinic Slab"/>
              </a:rPr>
              <a:t>: Made a list of all persons we had harmed, and became willing to make amends to them all.</a:t>
            </a:r>
            <a:br>
              <a:rPr lang="en-US" sz="1200" b="0" i="1" dirty="0">
                <a:effectLst/>
                <a:highlight>
                  <a:srgbClr val="00FFFF"/>
                </a:highlight>
                <a:latin typeface="Klinic Slab"/>
              </a:rPr>
            </a:br>
            <a:r>
              <a:rPr lang="en-US" sz="1200" b="1" i="1" dirty="0">
                <a:highlight>
                  <a:srgbClr val="00FFFF"/>
                </a:highlight>
                <a:latin typeface="Klinic Slab"/>
              </a:rPr>
              <a:t>Step 9: </a:t>
            </a:r>
            <a:r>
              <a:rPr lang="en-US" sz="1200" i="1" dirty="0">
                <a:highlight>
                  <a:srgbClr val="00FFFF"/>
                </a:highlight>
                <a:latin typeface="Klinic Slab"/>
              </a:rPr>
              <a:t>Made direct amends to such people wherever possible, except when to do so would injure them or others. </a:t>
            </a:r>
            <a:endParaRPr lang="en-US" i="1" dirty="0"/>
          </a:p>
        </p:txBody>
      </p:sp>
      <p:pic>
        <p:nvPicPr>
          <p:cNvPr id="7" name="W3-20 Surrender">
            <a:hlinkClick r:id="" action="ppaction://media"/>
            <a:extLst>
              <a:ext uri="{FF2B5EF4-FFF2-40B4-BE49-F238E27FC236}">
                <a16:creationId xmlns:a16="http://schemas.microsoft.com/office/drawing/2014/main" id="{6ADC0991-92B4-8784-7DE4-5A59C3F5F1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4949" y="460070"/>
            <a:ext cx="487363" cy="487363"/>
          </a:xfrm>
          <a:prstGeom prst="rect">
            <a:avLst/>
          </a:prstGeom>
        </p:spPr>
      </p:pic>
    </p:spTree>
    <p:extLst>
      <p:ext uri="{BB962C8B-B14F-4D97-AF65-F5344CB8AC3E}">
        <p14:creationId xmlns:p14="http://schemas.microsoft.com/office/powerpoint/2010/main" val="32793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12881-AF11-7FC7-66D4-DED89E5FCD92}"/>
              </a:ext>
            </a:extLst>
          </p:cNvPr>
          <p:cNvSpPr>
            <a:spLocks noGrp="1"/>
          </p:cNvSpPr>
          <p:nvPr>
            <p:ph type="ctrTitle"/>
          </p:nvPr>
        </p:nvSpPr>
        <p:spPr/>
        <p:txBody>
          <a:bodyPr/>
          <a:lstStyle/>
          <a:p>
            <a:r>
              <a:rPr lang="en-US" dirty="0"/>
              <a:t>messages from the surrender school Board</a:t>
            </a:r>
          </a:p>
        </p:txBody>
      </p:sp>
      <p:sp>
        <p:nvSpPr>
          <p:cNvPr id="5" name="Subtitle 4">
            <a:extLst>
              <a:ext uri="{FF2B5EF4-FFF2-40B4-BE49-F238E27FC236}">
                <a16:creationId xmlns:a16="http://schemas.microsoft.com/office/drawing/2014/main" id="{20D65CB5-16E2-12BD-9E0B-886BCC646582}"/>
              </a:ext>
            </a:extLst>
          </p:cNvPr>
          <p:cNvSpPr>
            <a:spLocks noGrp="1"/>
          </p:cNvSpPr>
          <p:nvPr>
            <p:ph type="subTitle" idx="1"/>
          </p:nvPr>
        </p:nvSpPr>
        <p:spPr>
          <a:xfrm>
            <a:off x="1709530" y="3869634"/>
            <a:ext cx="8767860" cy="1950874"/>
          </a:xfrm>
        </p:spPr>
        <p:txBody>
          <a:bodyPr>
            <a:normAutofit/>
          </a:bodyPr>
          <a:lstStyle/>
          <a:p>
            <a:pPr marL="342900" indent="-342900" algn="l">
              <a:buFont typeface="Arial" panose="020B0604020202020204" pitchFamily="34" charset="0"/>
              <a:buChar char="•"/>
            </a:pPr>
            <a:r>
              <a:rPr lang="en-US"/>
              <a:t>This is session will be recorded</a:t>
            </a:r>
          </a:p>
          <a:p>
            <a:pPr marL="342900" indent="-342900" algn="l">
              <a:buFont typeface="Arial" panose="020B0604020202020204" pitchFamily="34" charset="0"/>
              <a:buChar char="•"/>
            </a:pPr>
            <a:r>
              <a:rPr lang="en-US"/>
              <a:t>Each session is approximately 1 hour 15 min</a:t>
            </a:r>
          </a:p>
          <a:p>
            <a:pPr marL="342900" indent="-342900" algn="l">
              <a:buFont typeface="Arial" panose="020B0604020202020204" pitchFamily="34" charset="0"/>
              <a:buChar char="•"/>
            </a:pPr>
            <a:r>
              <a:rPr lang="en-US"/>
              <a:t>Updates/Announcements from Surrender School</a:t>
            </a:r>
            <a:endParaRPr lang="en-US" dirty="0"/>
          </a:p>
        </p:txBody>
      </p:sp>
    </p:spTree>
    <p:extLst>
      <p:ext uri="{BB962C8B-B14F-4D97-AF65-F5344CB8AC3E}">
        <p14:creationId xmlns:p14="http://schemas.microsoft.com/office/powerpoint/2010/main" val="246084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8000"/>
            <a:lum/>
          </a:blip>
          <a:srcRect/>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37D59A-4F01-1430-F5E4-FE19A17C9A0E}"/>
              </a:ext>
            </a:extLst>
          </p:cNvPr>
          <p:cNvSpPr txBox="1"/>
          <p:nvPr/>
        </p:nvSpPr>
        <p:spPr>
          <a:xfrm>
            <a:off x="513184" y="889843"/>
            <a:ext cx="11420670" cy="5632311"/>
          </a:xfrm>
          <a:prstGeom prst="rect">
            <a:avLst/>
          </a:prstGeom>
          <a:noFill/>
        </p:spPr>
        <p:txBody>
          <a:bodyPr wrap="square">
            <a:spAutoFit/>
          </a:bodyPr>
          <a:lstStyle/>
          <a:p>
            <a:r>
              <a:rPr lang="en-US" sz="1800" b="1" dirty="0">
                <a:hlinkClick r:id="rId5"/>
              </a:rPr>
              <a:t>AA Big Book Page 13 &amp; 14</a:t>
            </a:r>
            <a:endParaRPr lang="en-US" sz="1800" dirty="0"/>
          </a:p>
          <a:p>
            <a:pPr lvl="1"/>
            <a:r>
              <a:rPr lang="en-US" dirty="0"/>
              <a:t>“I was to test my thinking by the new God-consciousness within. Common sense would thus become uncommon sense. “</a:t>
            </a:r>
          </a:p>
          <a:p>
            <a:pPr lvl="2"/>
            <a:r>
              <a:rPr lang="en-US" sz="1800" b="1" spc="-20" dirty="0">
                <a:effectLst/>
                <a:highlight>
                  <a:srgbClr val="00FFFF"/>
                </a:highlight>
                <a:latin typeface="Times New Roman" panose="02020603050405020304" pitchFamily="18" charset="0"/>
                <a:ea typeface="Times New Roman" panose="02020603050405020304" pitchFamily="18" charset="0"/>
              </a:rPr>
              <a:t>“Step 10: C</a:t>
            </a:r>
            <a:r>
              <a:rPr lang="en-US" sz="1800" b="1" i="1" dirty="0">
                <a:effectLst/>
                <a:highlight>
                  <a:srgbClr val="00FFFF"/>
                </a:highlight>
                <a:latin typeface="Times New Roman" panose="02020603050405020304" pitchFamily="18" charset="0"/>
                <a:ea typeface="Times New Roman" panose="02020603050405020304" pitchFamily="18" charset="0"/>
              </a:rPr>
              <a:t>ontinue</a:t>
            </a:r>
            <a:r>
              <a:rPr lang="en-US" sz="1800" b="1" i="1" spc="-15"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to</a:t>
            </a:r>
            <a:r>
              <a:rPr lang="en-US" sz="1800" b="1" i="1" spc="-15"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take</a:t>
            </a:r>
            <a:r>
              <a:rPr lang="en-US" sz="1800" b="1" i="1" spc="-10"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personal</a:t>
            </a:r>
            <a:r>
              <a:rPr lang="en-US" sz="1800" b="1" i="1" spc="-10"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inventory</a:t>
            </a:r>
            <a:r>
              <a:rPr lang="en-US" sz="1800" b="1" i="1" spc="-15"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and</a:t>
            </a:r>
            <a:r>
              <a:rPr lang="en-US" sz="1800" b="1" i="1" spc="-10"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when</a:t>
            </a:r>
            <a:r>
              <a:rPr lang="en-US" sz="1800" b="1" i="1" spc="-10"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we</a:t>
            </a:r>
            <a:r>
              <a:rPr lang="en-US" sz="1800" b="1" i="1" spc="-10"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were</a:t>
            </a:r>
            <a:r>
              <a:rPr lang="en-US" sz="1800" b="1" i="1" spc="-10"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wrong</a:t>
            </a:r>
            <a:r>
              <a:rPr lang="en-US" sz="1800" b="1" i="1" spc="-10" dirty="0">
                <a:effectLst/>
                <a:highlight>
                  <a:srgbClr val="00FFFF"/>
                </a:highlight>
                <a:latin typeface="Times New Roman" panose="02020603050405020304" pitchFamily="18" charset="0"/>
                <a:ea typeface="Times New Roman" panose="02020603050405020304" pitchFamily="18" charset="0"/>
              </a:rPr>
              <a:t> </a:t>
            </a:r>
            <a:r>
              <a:rPr lang="en-US" sz="1800" b="1" i="1" dirty="0">
                <a:effectLst/>
                <a:highlight>
                  <a:srgbClr val="00FFFF"/>
                </a:highlight>
                <a:latin typeface="Times New Roman" panose="02020603050405020304" pitchFamily="18" charset="0"/>
                <a:ea typeface="Times New Roman" panose="02020603050405020304" pitchFamily="18" charset="0"/>
              </a:rPr>
              <a:t>promptly explained it, I mean admitted it.</a:t>
            </a:r>
            <a:endParaRPr lang="en-US" i="1" dirty="0"/>
          </a:p>
          <a:p>
            <a:endParaRPr lang="en-US" dirty="0"/>
          </a:p>
          <a:p>
            <a:pPr lvl="1"/>
            <a:r>
              <a:rPr lang="en-US" dirty="0"/>
              <a:t>“I was to sit quietly when in doubt, asking only for direction and strength to meet my problems as He would have me. Never was I to pray for myself, except as my requests bore on my usefulness to others. Then only might I expect to receive. But that would be in great measure.” </a:t>
            </a:r>
          </a:p>
          <a:p>
            <a:pPr lvl="2"/>
            <a:r>
              <a:rPr lang="en-US" b="1" i="1" dirty="0">
                <a:highlight>
                  <a:srgbClr val="00FFFF"/>
                </a:highlight>
                <a:latin typeface="Times New Roman" panose="02020603050405020304" pitchFamily="18" charset="0"/>
              </a:rPr>
              <a:t>Step 11: Sought through prayer and meditation to improve our conscious contact with God, as we understood Him, praying only for knowledge of His will for us and the power to carry that out.</a:t>
            </a:r>
          </a:p>
          <a:p>
            <a:endParaRPr lang="en-US" b="1" i="1" dirty="0">
              <a:highlight>
                <a:srgbClr val="00FFFF"/>
              </a:highlight>
              <a:latin typeface="Times New Roman" panose="02020603050405020304" pitchFamily="18" charset="0"/>
            </a:endParaRPr>
          </a:p>
          <a:p>
            <a:pPr lvl="1"/>
            <a:r>
              <a:rPr lang="en-US" dirty="0"/>
              <a:t>“My friend promised when these things were done I would enter upon a new relationship with my Creator; that I would have the elements of a way of living which answered all my problems.”</a:t>
            </a:r>
          </a:p>
          <a:p>
            <a:pPr lvl="2"/>
            <a:r>
              <a:rPr lang="en-US" b="1" i="1" dirty="0">
                <a:highlight>
                  <a:srgbClr val="00FFFF"/>
                </a:highlight>
                <a:latin typeface="Times New Roman" panose="02020603050405020304" pitchFamily="18" charset="0"/>
              </a:rPr>
              <a:t>Step 12: Having had a spiritual awakening as the result of these Steps</a:t>
            </a:r>
            <a:r>
              <a:rPr lang="en-US" b="0" i="0" dirty="0">
                <a:solidFill>
                  <a:srgbClr val="304050"/>
                </a:solidFill>
                <a:effectLst/>
                <a:highlight>
                  <a:srgbClr val="F3F9FC"/>
                </a:highlight>
                <a:latin typeface="Klinic Slab"/>
              </a:rPr>
              <a:t>, </a:t>
            </a:r>
            <a:r>
              <a:rPr lang="en-US" b="0" i="1" dirty="0">
                <a:solidFill>
                  <a:srgbClr val="304050"/>
                </a:solidFill>
                <a:effectLst/>
                <a:highlight>
                  <a:srgbClr val="F3F9FC"/>
                </a:highlight>
                <a:latin typeface="Klinic Slab"/>
              </a:rPr>
              <a:t>we tried to carry this message to alcoholics, and to practice these principles in all our affairs.</a:t>
            </a:r>
            <a:endParaRPr lang="en-US" i="1" dirty="0"/>
          </a:p>
          <a:p>
            <a:endParaRPr lang="en-US" dirty="0"/>
          </a:p>
          <a:p>
            <a:pPr lvl="1"/>
            <a:r>
              <a:rPr lang="en-US" i="1" dirty="0"/>
              <a:t>“Belief in the power of God, plus enough willingness, honesty and humility to establish and maintain the new order of things, were the essential requirements. Simple, but not easy; a price had to be paid. It meant destruction of self-centeredness. I must turn in all things to the Father of Light who presides over us all.”</a:t>
            </a:r>
          </a:p>
        </p:txBody>
      </p:sp>
      <p:sp>
        <p:nvSpPr>
          <p:cNvPr id="6" name="Title 1">
            <a:extLst>
              <a:ext uri="{FF2B5EF4-FFF2-40B4-BE49-F238E27FC236}">
                <a16:creationId xmlns:a16="http://schemas.microsoft.com/office/drawing/2014/main" id="{64304E8F-5CD3-6A77-6914-AF8F46915961}"/>
              </a:ext>
            </a:extLst>
          </p:cNvPr>
          <p:cNvSpPr txBox="1">
            <a:spLocks/>
          </p:cNvSpPr>
          <p:nvPr/>
        </p:nvSpPr>
        <p:spPr>
          <a:xfrm>
            <a:off x="671804" y="271236"/>
            <a:ext cx="11010121" cy="11568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t>Chapter 1 – Bill’s Story</a:t>
            </a:r>
            <a:br>
              <a:rPr lang="en-US" dirty="0"/>
            </a:br>
            <a:r>
              <a:rPr lang="en-US" i="1" dirty="0"/>
              <a:t>Relief</a:t>
            </a:r>
          </a:p>
        </p:txBody>
      </p:sp>
      <p:pic>
        <p:nvPicPr>
          <p:cNvPr id="7" name="W3-21 Relief">
            <a:hlinkClick r:id="" action="ppaction://media"/>
            <a:extLst>
              <a:ext uri="{FF2B5EF4-FFF2-40B4-BE49-F238E27FC236}">
                <a16:creationId xmlns:a16="http://schemas.microsoft.com/office/drawing/2014/main" id="{B0C5C43D-C5C7-B959-DAD7-3BBB409A54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4742" y="402480"/>
            <a:ext cx="487363" cy="487363"/>
          </a:xfrm>
          <a:prstGeom prst="rect">
            <a:avLst/>
          </a:prstGeom>
        </p:spPr>
      </p:pic>
    </p:spTree>
    <p:extLst>
      <p:ext uri="{BB962C8B-B14F-4D97-AF65-F5344CB8AC3E}">
        <p14:creationId xmlns:p14="http://schemas.microsoft.com/office/powerpoint/2010/main" val="15035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57" name="Rectangle 2056">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143EB54-2343-634E-6623-45F5C8CB1495}"/>
              </a:ext>
            </a:extLst>
          </p:cNvPr>
          <p:cNvSpPr txBox="1">
            <a:spLocks/>
          </p:cNvSpPr>
          <p:nvPr/>
        </p:nvSpPr>
        <p:spPr>
          <a:xfrm>
            <a:off x="2596503" y="725398"/>
            <a:ext cx="6993914"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dirty="0"/>
              <a:t>Chapter 1 – Bill’s Story</a:t>
            </a:r>
            <a:br>
              <a:rPr lang="en-US" dirty="0"/>
            </a:br>
            <a:r>
              <a:rPr lang="en-US" i="1" dirty="0">
                <a:hlinkClick r:id="rId4"/>
              </a:rPr>
              <a:t>"Faith without works is dead.”</a:t>
            </a:r>
            <a:endParaRPr lang="en-US" i="1" dirty="0"/>
          </a:p>
        </p:txBody>
      </p:sp>
      <p:sp>
        <p:nvSpPr>
          <p:cNvPr id="4" name="TextBox 3">
            <a:extLst>
              <a:ext uri="{FF2B5EF4-FFF2-40B4-BE49-F238E27FC236}">
                <a16:creationId xmlns:a16="http://schemas.microsoft.com/office/drawing/2014/main" id="{AF003CE6-3029-4B5B-AF9B-9EF091F37200}"/>
              </a:ext>
            </a:extLst>
          </p:cNvPr>
          <p:cNvSpPr txBox="1"/>
          <p:nvPr/>
        </p:nvSpPr>
        <p:spPr>
          <a:xfrm>
            <a:off x="613901" y="2181682"/>
            <a:ext cx="7927626" cy="4038600"/>
          </a:xfrm>
          <a:prstGeom prst="rect">
            <a:avLst/>
          </a:prstGeom>
        </p:spPr>
        <p:txBody>
          <a:bodyPr vert="horz" lIns="91440" tIns="45720" rIns="91440" bIns="45720" rtlCol="0">
            <a:normAutofit/>
          </a:bodyPr>
          <a:lstStyle/>
          <a:p>
            <a:pPr defTabSz="914400">
              <a:lnSpc>
                <a:spcPct val="90000"/>
              </a:lnSpc>
              <a:spcAft>
                <a:spcPts val="600"/>
              </a:spcAft>
              <a:buClr>
                <a:schemeClr val="accent1"/>
              </a:buClr>
              <a:buSzPct val="80000"/>
            </a:pPr>
            <a:r>
              <a:rPr lang="en-US" b="1" dirty="0">
                <a:solidFill>
                  <a:schemeClr val="accent1"/>
                </a:solidFill>
                <a:hlinkClick r:id="rId4"/>
              </a:rPr>
              <a:t>AA Big Book Page 13 &amp; 14</a:t>
            </a:r>
            <a:endParaRPr lang="en-US" dirty="0">
              <a:solidFill>
                <a:schemeClr val="accent1"/>
              </a:solidFill>
            </a:endParaRPr>
          </a:p>
          <a:p>
            <a:pPr lvl="1" defTabSz="914400">
              <a:lnSpc>
                <a:spcPct val="90000"/>
              </a:lnSpc>
              <a:spcAft>
                <a:spcPts val="600"/>
              </a:spcAft>
              <a:buClr>
                <a:schemeClr val="accent1"/>
              </a:buClr>
              <a:buSzPct val="80000"/>
            </a:pPr>
            <a:r>
              <a:rPr lang="en-US" i="1" dirty="0">
                <a:solidFill>
                  <a:schemeClr val="accent1"/>
                </a:solidFill>
              </a:rPr>
              <a:t>“While I lay in the hospital the thought came that there were thousands of hopeless alcoholics who might be glad to have what had been so freely given me. Perhaps I could help some of them. They in turn might work with others. </a:t>
            </a:r>
          </a:p>
          <a:p>
            <a:pPr lvl="1" defTabSz="914400">
              <a:lnSpc>
                <a:spcPct val="90000"/>
              </a:lnSpc>
              <a:spcAft>
                <a:spcPts val="600"/>
              </a:spcAft>
              <a:buClr>
                <a:schemeClr val="accent1"/>
              </a:buClr>
              <a:buSzPct val="80000"/>
            </a:pPr>
            <a:endParaRPr lang="en-US" i="1" dirty="0">
              <a:solidFill>
                <a:schemeClr val="accent1"/>
              </a:solidFill>
            </a:endParaRPr>
          </a:p>
          <a:p>
            <a:pPr lvl="1" defTabSz="914400">
              <a:lnSpc>
                <a:spcPct val="90000"/>
              </a:lnSpc>
              <a:spcAft>
                <a:spcPts val="600"/>
              </a:spcAft>
              <a:buClr>
                <a:schemeClr val="accent1"/>
              </a:buClr>
              <a:buSzPct val="80000"/>
            </a:pPr>
            <a:r>
              <a:rPr lang="en-US" i="1" dirty="0">
                <a:solidFill>
                  <a:schemeClr val="accent1"/>
                </a:solidFill>
              </a:rPr>
              <a:t>My friend had emphasized the absolute necessity of demonstrating these principles in all my affairs. Particularly was it imperative to work with others as he had worked with me. </a:t>
            </a:r>
            <a:r>
              <a:rPr lang="en-US" b="1" i="1" dirty="0">
                <a:highlight>
                  <a:srgbClr val="FFFF00"/>
                </a:highlight>
              </a:rPr>
              <a:t>Faith without works was dead</a:t>
            </a:r>
            <a:r>
              <a:rPr lang="en-US" i="1" dirty="0">
                <a:highlight>
                  <a:srgbClr val="FFFF00"/>
                </a:highlight>
              </a:rPr>
              <a:t>, </a:t>
            </a:r>
            <a:r>
              <a:rPr lang="en-US" i="1" dirty="0">
                <a:solidFill>
                  <a:schemeClr val="accent1"/>
                </a:solidFill>
              </a:rPr>
              <a:t>he said. And how appallingly true for the alcoholic! For if an alcoholic failed to perfect and enlarge his spiritual life through work and self-sacrifice for others, he could not survive the certain trials and low spots ahead. If he did not work, he would surely drink again, and if he drank, he would surely die. Then faith would be dead indeed. With us it is just like that.”</a:t>
            </a:r>
          </a:p>
        </p:txBody>
      </p:sp>
      <p:pic>
        <p:nvPicPr>
          <p:cNvPr id="2050" name="Picture 2" descr="Faith without works is dead! – The Intercessory Chariot">
            <a:extLst>
              <a:ext uri="{FF2B5EF4-FFF2-40B4-BE49-F238E27FC236}">
                <a16:creationId xmlns:a16="http://schemas.microsoft.com/office/drawing/2014/main" id="{2D4009E9-0716-2A5F-17DB-7E6114D44A1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41527" y="2768219"/>
            <a:ext cx="3135414" cy="2492654"/>
          </a:xfrm>
          <a:prstGeom prst="rect">
            <a:avLst/>
          </a:prstGeom>
          <a:noFill/>
          <a:extLst>
            <a:ext uri="{909E8E84-426E-40DD-AFC4-6F175D3DCCD1}">
              <a14:hiddenFill xmlns:a14="http://schemas.microsoft.com/office/drawing/2010/main">
                <a:solidFill>
                  <a:srgbClr val="FFFFFF"/>
                </a:solidFill>
              </a14:hiddenFill>
            </a:ext>
          </a:extLst>
        </p:spPr>
      </p:pic>
      <p:pic>
        <p:nvPicPr>
          <p:cNvPr id="5" name="W3-22 Faith without works is dead.">
            <a:hlinkClick r:id="" action="ppaction://media"/>
            <a:extLst>
              <a:ext uri="{FF2B5EF4-FFF2-40B4-BE49-F238E27FC236}">
                <a16:creationId xmlns:a16="http://schemas.microsoft.com/office/drawing/2014/main" id="{C4ED3A4D-E50B-B236-5B32-D585C788FD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3317" y="725398"/>
            <a:ext cx="487363" cy="487363"/>
          </a:xfrm>
          <a:prstGeom prst="rect">
            <a:avLst/>
          </a:prstGeom>
        </p:spPr>
      </p:pic>
    </p:spTree>
    <p:extLst>
      <p:ext uri="{BB962C8B-B14F-4D97-AF65-F5344CB8AC3E}">
        <p14:creationId xmlns:p14="http://schemas.microsoft.com/office/powerpoint/2010/main" val="372582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Mic and audio filter">
            <a:extLst>
              <a:ext uri="{FF2B5EF4-FFF2-40B4-BE49-F238E27FC236}">
                <a16:creationId xmlns:a16="http://schemas.microsoft.com/office/drawing/2014/main" id="{577B59D2-5BE6-838E-3AF7-DFF2754F5F25}"/>
              </a:ext>
            </a:extLst>
          </p:cNvPr>
          <p:cNvPicPr>
            <a:picLocks noChangeAspect="1"/>
          </p:cNvPicPr>
          <p:nvPr/>
        </p:nvPicPr>
        <p:blipFill>
          <a:blip r:embed="rId3">
            <a:duotone>
              <a:schemeClr val="accent1">
                <a:shade val="45000"/>
                <a:satMod val="135000"/>
              </a:schemeClr>
              <a:prstClr val="white"/>
            </a:duotone>
            <a:alphaModFix amt="60000"/>
          </a:blip>
          <a:srcRect t="15730"/>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a:xfrm>
            <a:off x="1109980" y="882376"/>
            <a:ext cx="9966960" cy="2926080"/>
          </a:xfrm>
        </p:spPr>
        <p:txBody>
          <a:bodyPr>
            <a:normAutofit/>
          </a:bodyPr>
          <a:lstStyle/>
          <a:p>
            <a:r>
              <a:rPr lang="en-US"/>
              <a:t>Moderator, please stop the recording</a:t>
            </a:r>
          </a:p>
        </p:txBody>
      </p:sp>
      <p:sp>
        <p:nvSpPr>
          <p:cNvPr id="3" name="Subtitle 2">
            <a:extLst>
              <a:ext uri="{FF2B5EF4-FFF2-40B4-BE49-F238E27FC236}">
                <a16:creationId xmlns:a16="http://schemas.microsoft.com/office/drawing/2014/main" id="{EC041828-7062-BBD7-CB00-D490B8829371}"/>
              </a:ext>
            </a:extLst>
          </p:cNvPr>
          <p:cNvSpPr>
            <a:spLocks noGrp="1"/>
          </p:cNvSpPr>
          <p:nvPr>
            <p:ph type="subTitle" idx="1"/>
          </p:nvPr>
        </p:nvSpPr>
        <p:spPr>
          <a:xfrm>
            <a:off x="1709530" y="3869634"/>
            <a:ext cx="8767860" cy="1388165"/>
          </a:xfrm>
        </p:spPr>
        <p:txBody>
          <a:bodyPr>
            <a:normAutofit/>
          </a:bodyPr>
          <a:lstStyle/>
          <a:p>
            <a:r>
              <a:rPr lang="en-US"/>
              <a:t>Surrender School Closing Announcements</a:t>
            </a:r>
          </a:p>
        </p:txBody>
      </p:sp>
    </p:spTree>
    <p:extLst>
      <p:ext uri="{BB962C8B-B14F-4D97-AF65-F5344CB8AC3E}">
        <p14:creationId xmlns:p14="http://schemas.microsoft.com/office/powerpoint/2010/main" val="18452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lstStyle/>
          <a:p>
            <a:pPr algn="ctr"/>
            <a:r>
              <a:rPr lang="en-US"/>
              <a:t>SERENITY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2800767"/>
          </a:xfrm>
          <a:prstGeom prst="rect">
            <a:avLst/>
          </a:prstGeom>
          <a:noFill/>
        </p:spPr>
        <p:txBody>
          <a:bodyPr wrap="square" rtlCol="0">
            <a:spAutoFit/>
          </a:bodyPr>
          <a:lstStyle/>
          <a:p>
            <a:r>
              <a:rPr lang="en-US" sz="4400">
                <a:solidFill>
                  <a:schemeClr val="accent1"/>
                </a:solidFill>
                <a:latin typeface="+mj-lt"/>
                <a:ea typeface="+mj-ea"/>
                <a:cs typeface="+mj-cs"/>
              </a:rPr>
              <a:t>God grant me the serenity to accept the things I can not change, the courage to change the things I can and the wisdom to know the difference.</a:t>
            </a:r>
          </a:p>
        </p:txBody>
      </p:sp>
    </p:spTree>
    <p:extLst>
      <p:ext uri="{BB962C8B-B14F-4D97-AF65-F5344CB8AC3E}">
        <p14:creationId xmlns:p14="http://schemas.microsoft.com/office/powerpoint/2010/main" val="2958328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256021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lstStyle/>
          <a:p>
            <a:pPr algn="ctr"/>
            <a:r>
              <a:rPr lang="en-US" dirty="0"/>
              <a:t>SET ASIDE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3477875"/>
          </a:xfrm>
          <a:prstGeom prst="rect">
            <a:avLst/>
          </a:prstGeom>
          <a:noFill/>
        </p:spPr>
        <p:txBody>
          <a:bodyPr wrap="square" rtlCol="0">
            <a:spAutoFit/>
          </a:bodyPr>
          <a:lstStyle/>
          <a:p>
            <a:r>
              <a:rPr lang="en-US" sz="4400" dirty="0">
                <a:solidFill>
                  <a:schemeClr val="accent1"/>
                </a:solidFill>
                <a:latin typeface="+mj-lt"/>
                <a:ea typeface="+mj-ea"/>
                <a:cs typeface="+mj-cs"/>
              </a:rPr>
              <a:t>God, please set aside everything I think I know about myself, my emotional sobriety, the 12 Steps and You; for an open mind and a new experience of myself, my emotional sobriety, the 12 Steps and especially You!</a:t>
            </a:r>
          </a:p>
        </p:txBody>
      </p:sp>
    </p:spTree>
    <p:extLst>
      <p:ext uri="{BB962C8B-B14F-4D97-AF65-F5344CB8AC3E}">
        <p14:creationId xmlns:p14="http://schemas.microsoft.com/office/powerpoint/2010/main" val="171224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A79B-9AC2-A022-157C-F0FC7F1F6C9F}"/>
              </a:ext>
            </a:extLst>
          </p:cNvPr>
          <p:cNvSpPr>
            <a:spLocks noGrp="1"/>
          </p:cNvSpPr>
          <p:nvPr>
            <p:ph type="title"/>
          </p:nvPr>
        </p:nvSpPr>
        <p:spPr>
          <a:xfrm>
            <a:off x="1329852" y="315377"/>
            <a:ext cx="9875520" cy="1356360"/>
          </a:xfrm>
        </p:spPr>
        <p:txBody>
          <a:bodyPr>
            <a:normAutofit/>
          </a:bodyPr>
          <a:lstStyle/>
          <a:p>
            <a:pPr algn="ctr"/>
            <a:r>
              <a:rPr lang="en-US" dirty="0"/>
              <a:t>Joe and Charlie - Big Book Study</a:t>
            </a:r>
            <a:br>
              <a:rPr lang="en-US" dirty="0"/>
            </a:br>
            <a:r>
              <a:rPr lang="en-US" b="1" dirty="0"/>
              <a:t>September 1 – November 3</a:t>
            </a:r>
          </a:p>
        </p:txBody>
      </p:sp>
      <p:sp>
        <p:nvSpPr>
          <p:cNvPr id="7" name="Content Placeholder 6">
            <a:extLst>
              <a:ext uri="{FF2B5EF4-FFF2-40B4-BE49-F238E27FC236}">
                <a16:creationId xmlns:a16="http://schemas.microsoft.com/office/drawing/2014/main" id="{459218C5-8748-314C-4B93-6A494192C3B0}"/>
              </a:ext>
            </a:extLst>
          </p:cNvPr>
          <p:cNvSpPr>
            <a:spLocks noGrp="1"/>
          </p:cNvSpPr>
          <p:nvPr>
            <p:ph sz="half" idx="1"/>
          </p:nvPr>
        </p:nvSpPr>
        <p:spPr>
          <a:xfrm>
            <a:off x="1143000" y="2057399"/>
            <a:ext cx="4754880" cy="2532648"/>
          </a:xfrm>
        </p:spPr>
        <p:txBody>
          <a:bodyPr>
            <a:normAutofit/>
          </a:bodyPr>
          <a:lstStyle/>
          <a:p>
            <a:r>
              <a:rPr lang="en-US" sz="18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AA History</a:t>
            </a:r>
            <a:endParaRPr lang="en-US" sz="18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The Doctor’s Opinion </a:t>
            </a:r>
            <a:endParaRPr lang="en-US" sz="18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3600" b="1" dirty="0">
                <a:effectLst/>
                <a:latin typeface="Calibri" panose="020F0502020204030204" pitchFamily="34" charset="0"/>
                <a:ea typeface="Calibri" panose="020F0502020204030204" pitchFamily="34" charset="0"/>
                <a:cs typeface="Times New Roman" panose="02020603050405020304" pitchFamily="18" charset="0"/>
                <a:hlinkClick r:id="rId5"/>
              </a:rPr>
              <a:t>Bill’s Story</a:t>
            </a:r>
            <a:r>
              <a:rPr lang="en-US" sz="3600" b="1"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latin typeface="Calibri" panose="020F0502020204030204" pitchFamily="34" charset="0"/>
                <a:ea typeface="Calibri" panose="020F0502020204030204" pitchFamily="34" charset="0"/>
                <a:cs typeface="Times New Roman" panose="02020603050405020304" pitchFamily="18" charset="0"/>
                <a:hlinkClick r:id="rId6"/>
              </a:rPr>
              <a:t>There is a Solution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hlinkClick r:id="rId7"/>
              </a:rPr>
              <a:t>More About Alcoholism</a:t>
            </a:r>
            <a:r>
              <a:rPr lang="en-US" sz="1800" dirty="0">
                <a:latin typeface="Calibri" panose="020F0502020204030204" pitchFamily="34" charset="0"/>
                <a:ea typeface="Calibri" panose="020F0502020204030204" pitchFamily="34" charset="0"/>
                <a:cs typeface="Times New Roman" panose="02020603050405020304" pitchFamily="18" charset="0"/>
              </a:rPr>
              <a:t> and </a:t>
            </a:r>
            <a:r>
              <a:rPr lang="en-US" sz="1800" dirty="0">
                <a:latin typeface="Calibri" panose="020F0502020204030204" pitchFamily="34" charset="0"/>
                <a:ea typeface="Calibri" panose="020F0502020204030204" pitchFamily="34" charset="0"/>
                <a:cs typeface="Times New Roman" panose="02020603050405020304" pitchFamily="18" charset="0"/>
                <a:hlinkClick r:id="rId8"/>
              </a:rPr>
              <a:t>We Agnostics</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8C24CB9B-572C-C983-EDDB-8A4BC60370B0}"/>
              </a:ext>
            </a:extLst>
          </p:cNvPr>
          <p:cNvSpPr>
            <a:spLocks noGrp="1"/>
          </p:cNvSpPr>
          <p:nvPr>
            <p:ph sz="half" idx="2"/>
          </p:nvPr>
        </p:nvSpPr>
        <p:spPr>
          <a:xfrm>
            <a:off x="6267612" y="2057400"/>
            <a:ext cx="4750908" cy="2532647"/>
          </a:xfrm>
        </p:spPr>
        <p:txBody>
          <a:bodyPr>
            <a:normAutofit/>
          </a:bodyPr>
          <a:lstStyle/>
          <a:p>
            <a:r>
              <a:rPr lang="en-US" sz="1800" dirty="0">
                <a:latin typeface="Calibri" panose="020F0502020204030204" pitchFamily="34" charset="0"/>
                <a:ea typeface="Calibri" panose="020F0502020204030204" pitchFamily="34" charset="0"/>
                <a:cs typeface="Times New Roman" panose="02020603050405020304" pitchFamily="18" charset="0"/>
                <a:hlinkClick r:id="rId9"/>
              </a:rPr>
              <a:t>Step 1, Step 2</a:t>
            </a:r>
            <a:r>
              <a:rPr lang="en-US" sz="1800" dirty="0">
                <a:latin typeface="Calibri" panose="020F0502020204030204" pitchFamily="34" charset="0"/>
                <a:ea typeface="Calibri" panose="020F0502020204030204" pitchFamily="34" charset="0"/>
                <a:cs typeface="Times New Roman" panose="02020603050405020304" pitchFamily="18" charset="0"/>
              </a:rPr>
              <a:t>, and </a:t>
            </a:r>
            <a:r>
              <a:rPr lang="en-US" sz="1800" dirty="0">
                <a:latin typeface="Calibri" panose="020F0502020204030204" pitchFamily="34" charset="0"/>
                <a:ea typeface="Calibri" panose="020F0502020204030204" pitchFamily="34" charset="0"/>
                <a:cs typeface="Times New Roman" panose="02020603050405020304" pitchFamily="18" charset="0"/>
                <a:hlinkClick r:id="rId10"/>
              </a:rPr>
              <a:t>Step 3</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hlinkClick r:id="rId11"/>
              </a:rPr>
              <a:t>Step 4</a:t>
            </a:r>
            <a:r>
              <a:rPr lang="en-US" sz="1800" dirty="0">
                <a:latin typeface="Calibri" panose="020F0502020204030204" pitchFamily="34" charset="0"/>
                <a:ea typeface="Calibri" panose="020F0502020204030204" pitchFamily="34" charset="0"/>
                <a:cs typeface="Times New Roman" panose="02020603050405020304" pitchFamily="18" charset="0"/>
              </a:rPr>
              <a:t> – Part 1</a:t>
            </a:r>
          </a:p>
          <a:p>
            <a:r>
              <a:rPr lang="en-US" sz="1800" dirty="0">
                <a:latin typeface="Calibri" panose="020F0502020204030204" pitchFamily="34" charset="0"/>
                <a:ea typeface="Calibri" panose="020F0502020204030204" pitchFamily="34" charset="0"/>
                <a:cs typeface="Times New Roman" panose="02020603050405020304" pitchFamily="18" charset="0"/>
                <a:hlinkClick r:id="rId11"/>
              </a:rPr>
              <a:t>Step 4</a:t>
            </a:r>
            <a:r>
              <a:rPr lang="en-US" sz="1800" dirty="0">
                <a:latin typeface="Calibri" panose="020F0502020204030204" pitchFamily="34" charset="0"/>
                <a:ea typeface="Calibri" panose="020F0502020204030204" pitchFamily="34" charset="0"/>
                <a:cs typeface="Times New Roman" panose="02020603050405020304" pitchFamily="18" charset="0"/>
              </a:rPr>
              <a:t> – Part 2</a:t>
            </a:r>
            <a:endParaRPr lang="en-US" sz="1800" dirty="0"/>
          </a:p>
          <a:p>
            <a:r>
              <a:rPr lang="en-US" sz="1800" dirty="0">
                <a:hlinkClick r:id="rId12"/>
              </a:rPr>
              <a:t>Step 5</a:t>
            </a:r>
            <a:r>
              <a:rPr lang="en-US" sz="1800" dirty="0"/>
              <a:t>, </a:t>
            </a:r>
            <a:r>
              <a:rPr lang="en-US" sz="1800" dirty="0">
                <a:hlinkClick r:id="rId13"/>
              </a:rPr>
              <a:t>Step 6, and Step 7</a:t>
            </a:r>
            <a:endParaRPr lang="en-US" sz="1800" dirty="0"/>
          </a:p>
          <a:p>
            <a:r>
              <a:rPr lang="en-US" sz="1800" dirty="0">
                <a:hlinkClick r:id="rId14"/>
              </a:rPr>
              <a:t>Step 8, Step 9</a:t>
            </a:r>
            <a:r>
              <a:rPr lang="en-US" sz="1800" dirty="0"/>
              <a:t>, </a:t>
            </a:r>
            <a:r>
              <a:rPr lang="en-US" sz="1800" dirty="0">
                <a:hlinkClick r:id="rId15"/>
              </a:rPr>
              <a:t>Step 10</a:t>
            </a:r>
            <a:r>
              <a:rPr lang="en-US" sz="1800" dirty="0"/>
              <a:t>, </a:t>
            </a:r>
            <a:r>
              <a:rPr lang="en-US" sz="1800" dirty="0">
                <a:hlinkClick r:id="rId16"/>
              </a:rPr>
              <a:t>Step 11</a:t>
            </a:r>
            <a:r>
              <a:rPr lang="en-US" sz="1800" dirty="0"/>
              <a:t>, </a:t>
            </a:r>
            <a:r>
              <a:rPr lang="en-US" sz="1800" dirty="0">
                <a:hlinkClick r:id="rId17"/>
              </a:rPr>
              <a:t>Step 12</a:t>
            </a:r>
            <a:endParaRPr lang="en-US" sz="1800" dirty="0"/>
          </a:p>
        </p:txBody>
      </p:sp>
      <p:sp>
        <p:nvSpPr>
          <p:cNvPr id="10" name="TextBox 9">
            <a:extLst>
              <a:ext uri="{FF2B5EF4-FFF2-40B4-BE49-F238E27FC236}">
                <a16:creationId xmlns:a16="http://schemas.microsoft.com/office/drawing/2014/main" id="{0F07A9B2-707D-7EFB-9E2E-AE968E673A70}"/>
              </a:ext>
            </a:extLst>
          </p:cNvPr>
          <p:cNvSpPr txBox="1"/>
          <p:nvPr/>
        </p:nvSpPr>
        <p:spPr>
          <a:xfrm>
            <a:off x="3136441" y="5097879"/>
            <a:ext cx="5919117" cy="1200329"/>
          </a:xfrm>
          <a:prstGeom prst="rect">
            <a:avLst/>
          </a:prstGeom>
          <a:noFill/>
          <a:ln w="19050">
            <a:solidFill>
              <a:srgbClr val="92D050"/>
            </a:solidFill>
          </a:ln>
        </p:spPr>
        <p:txBody>
          <a:bodyPr wrap="square" rtlCol="0">
            <a:spAutoFit/>
          </a:bodyPr>
          <a:lstStyle/>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YOUTUBE: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8"/>
              </a:rPr>
              <a:t>12 Step Retro Speakers</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AA Big Book Online PDF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9"/>
              </a:rPr>
              <a:t>AA Netherlands</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Link to Handout Source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20"/>
              </a:rPr>
              <a:t>Take The 12</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Links to Joe and Charlie biography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21"/>
              </a:rPr>
              <a:t>The Big Book Seminar</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881544F-7ED2-0270-B915-24A379F31910}"/>
              </a:ext>
            </a:extLst>
          </p:cNvPr>
          <p:cNvSpPr txBox="1"/>
          <p:nvPr/>
        </p:nvSpPr>
        <p:spPr>
          <a:xfrm>
            <a:off x="2898895" y="4437261"/>
            <a:ext cx="6367702" cy="646331"/>
          </a:xfrm>
          <a:prstGeom prst="rect">
            <a:avLst/>
          </a:prstGeom>
          <a:noFill/>
        </p:spPr>
        <p:txBody>
          <a:bodyPr wrap="square" rtlCol="0">
            <a:spAutoFit/>
          </a:bodyPr>
          <a:lstStyle/>
          <a:p>
            <a:pPr algn="ctr"/>
            <a:r>
              <a:rPr lang="en-US" sz="3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Source Credits:</a:t>
            </a:r>
          </a:p>
        </p:txBody>
      </p:sp>
    </p:spTree>
    <p:extLst>
      <p:ext uri="{BB962C8B-B14F-4D97-AF65-F5344CB8AC3E}">
        <p14:creationId xmlns:p14="http://schemas.microsoft.com/office/powerpoint/2010/main" val="277636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Microphone and piano">
            <a:extLst>
              <a:ext uri="{FF2B5EF4-FFF2-40B4-BE49-F238E27FC236}">
                <a16:creationId xmlns:a16="http://schemas.microsoft.com/office/drawing/2014/main" id="{E849CB79-DF37-288D-6CC2-47B094D45B41}"/>
              </a:ext>
            </a:extLst>
          </p:cNvPr>
          <p:cNvPicPr>
            <a:picLocks noChangeAspect="1"/>
          </p:cNvPicPr>
          <p:nvPr/>
        </p:nvPicPr>
        <p:blipFill>
          <a:blip r:embed="rId3">
            <a:duotone>
              <a:schemeClr val="accent1">
                <a:shade val="45000"/>
                <a:satMod val="135000"/>
              </a:schemeClr>
              <a:prstClr val="white"/>
            </a:duotone>
            <a:alphaModFix amt="60000"/>
          </a:blip>
          <a:srcRect t="15094"/>
          <a:stretch/>
        </p:blipFill>
        <p:spPr>
          <a:xfrm>
            <a:off x="20" y="-1"/>
            <a:ext cx="12191980" cy="6858001"/>
          </a:xfrm>
          <a:prstGeom prst="rect">
            <a:avLst/>
          </a:prstGeom>
        </p:spPr>
      </p:pic>
      <p:cxnSp>
        <p:nvCxnSpPr>
          <p:cNvPr id="24" name="Straight Connector 23">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a:xfrm>
            <a:off x="1109980" y="882376"/>
            <a:ext cx="9966960" cy="2926080"/>
          </a:xfrm>
        </p:spPr>
        <p:txBody>
          <a:bodyPr>
            <a:normAutofit/>
          </a:bodyPr>
          <a:lstStyle/>
          <a:p>
            <a:r>
              <a:rPr lang="en-US" dirty="0"/>
              <a:t>Moderator, please start the recording</a:t>
            </a:r>
          </a:p>
        </p:txBody>
      </p:sp>
    </p:spTree>
    <p:extLst>
      <p:ext uri="{BB962C8B-B14F-4D97-AF65-F5344CB8AC3E}">
        <p14:creationId xmlns:p14="http://schemas.microsoft.com/office/powerpoint/2010/main" val="21494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12F0-E40B-D229-60A7-39D908877968}"/>
              </a:ext>
            </a:extLst>
          </p:cNvPr>
          <p:cNvSpPr>
            <a:spLocks noGrp="1"/>
          </p:cNvSpPr>
          <p:nvPr>
            <p:ph type="title"/>
          </p:nvPr>
        </p:nvSpPr>
        <p:spPr>
          <a:xfrm>
            <a:off x="4268983" y="243840"/>
            <a:ext cx="6693061" cy="670560"/>
          </a:xfrm>
        </p:spPr>
        <p:txBody>
          <a:bodyPr vert="horz" lIns="91440" tIns="45720" rIns="91440" bIns="45720" rtlCol="0" anchor="ctr">
            <a:normAutofit fontScale="90000"/>
          </a:bodyPr>
          <a:lstStyle/>
          <a:p>
            <a:pPr algn="ctr"/>
            <a:r>
              <a:rPr lang="en-US" b="1"/>
              <a:t>AA History – Introduction</a:t>
            </a:r>
          </a:p>
        </p:txBody>
      </p:sp>
      <p:pic>
        <p:nvPicPr>
          <p:cNvPr id="10" name="Picture 9" descr="A person in a suit&#10;&#10;Description automatically generated">
            <a:extLst>
              <a:ext uri="{FF2B5EF4-FFF2-40B4-BE49-F238E27FC236}">
                <a16:creationId xmlns:a16="http://schemas.microsoft.com/office/drawing/2014/main" id="{08C9C963-9748-BD5B-ED27-09E2D4E950A3}"/>
              </a:ext>
            </a:extLst>
          </p:cNvPr>
          <p:cNvPicPr>
            <a:picLocks noChangeAspect="1"/>
          </p:cNvPicPr>
          <p:nvPr/>
        </p:nvPicPr>
        <p:blipFill>
          <a:blip r:embed="rId3"/>
          <a:srcRect t="9814" r="-2" b="23480"/>
          <a:stretch/>
        </p:blipFill>
        <p:spPr>
          <a:xfrm>
            <a:off x="231140" y="243840"/>
            <a:ext cx="3646837" cy="2785436"/>
          </a:xfrm>
          <a:prstGeom prst="rect">
            <a:avLst/>
          </a:prstGeom>
        </p:spPr>
      </p:pic>
      <p:pic>
        <p:nvPicPr>
          <p:cNvPr id="8" name="Picture 7" descr="An old person wearing glasses and a blue shirt&#10;&#10;Description automatically generated">
            <a:extLst>
              <a:ext uri="{FF2B5EF4-FFF2-40B4-BE49-F238E27FC236}">
                <a16:creationId xmlns:a16="http://schemas.microsoft.com/office/drawing/2014/main" id="{BAF58A30-4FEE-D906-38FF-B39FDC3CBC64}"/>
              </a:ext>
            </a:extLst>
          </p:cNvPr>
          <p:cNvPicPr>
            <a:picLocks noChangeAspect="1"/>
          </p:cNvPicPr>
          <p:nvPr/>
        </p:nvPicPr>
        <p:blipFill>
          <a:blip r:embed="rId4"/>
          <a:srcRect t="1553" r="-2" b="30234"/>
          <a:stretch/>
        </p:blipFill>
        <p:spPr>
          <a:xfrm>
            <a:off x="223336" y="3347312"/>
            <a:ext cx="3646837" cy="3274467"/>
          </a:xfrm>
          <a:prstGeom prst="rect">
            <a:avLst/>
          </a:prstGeom>
        </p:spPr>
      </p:pic>
      <p:sp>
        <p:nvSpPr>
          <p:cNvPr id="4" name="TextBox 3">
            <a:extLst>
              <a:ext uri="{FF2B5EF4-FFF2-40B4-BE49-F238E27FC236}">
                <a16:creationId xmlns:a16="http://schemas.microsoft.com/office/drawing/2014/main" id="{63A162AA-92CA-3233-6AD8-8831514087F7}"/>
              </a:ext>
            </a:extLst>
          </p:cNvPr>
          <p:cNvSpPr txBox="1"/>
          <p:nvPr/>
        </p:nvSpPr>
        <p:spPr>
          <a:xfrm>
            <a:off x="3933020" y="914400"/>
            <a:ext cx="2299217" cy="707886"/>
          </a:xfrm>
          <a:prstGeom prst="rect">
            <a:avLst/>
          </a:prstGeom>
          <a:noFill/>
        </p:spPr>
        <p:txBody>
          <a:bodyPr wrap="square">
            <a:spAutoFit/>
          </a:bodyPr>
          <a:lstStyle/>
          <a:p>
            <a:r>
              <a:rPr lang="en-US" sz="4000" b="1" dirty="0">
                <a:solidFill>
                  <a:schemeClr val="accent1"/>
                </a:solidFill>
                <a:latin typeface="+mj-lt"/>
                <a:ea typeface="+mj-ea"/>
                <a:cs typeface="+mj-cs"/>
              </a:rPr>
              <a:t>Joe McQ, </a:t>
            </a:r>
          </a:p>
        </p:txBody>
      </p:sp>
      <p:sp>
        <p:nvSpPr>
          <p:cNvPr id="5" name="TextBox 4">
            <a:extLst>
              <a:ext uri="{FF2B5EF4-FFF2-40B4-BE49-F238E27FC236}">
                <a16:creationId xmlns:a16="http://schemas.microsoft.com/office/drawing/2014/main" id="{BFC0A067-24B3-69DC-36B5-0C991CF2E583}"/>
              </a:ext>
            </a:extLst>
          </p:cNvPr>
          <p:cNvSpPr txBox="1"/>
          <p:nvPr/>
        </p:nvSpPr>
        <p:spPr>
          <a:xfrm>
            <a:off x="3870173" y="4276659"/>
            <a:ext cx="2393696" cy="707886"/>
          </a:xfrm>
          <a:prstGeom prst="rect">
            <a:avLst/>
          </a:prstGeom>
          <a:noFill/>
        </p:spPr>
        <p:txBody>
          <a:bodyPr wrap="square">
            <a:spAutoFit/>
          </a:bodyPr>
          <a:lstStyle/>
          <a:p>
            <a:r>
              <a:rPr lang="en-US" sz="4000" b="1" dirty="0">
                <a:solidFill>
                  <a:schemeClr val="accent1"/>
                </a:solidFill>
                <a:latin typeface="+mj-lt"/>
                <a:ea typeface="+mj-ea"/>
                <a:cs typeface="+mj-cs"/>
              </a:rPr>
              <a:t>Charlie P.</a:t>
            </a:r>
          </a:p>
        </p:txBody>
      </p:sp>
      <p:sp>
        <p:nvSpPr>
          <p:cNvPr id="7" name="TextBox 6">
            <a:extLst>
              <a:ext uri="{FF2B5EF4-FFF2-40B4-BE49-F238E27FC236}">
                <a16:creationId xmlns:a16="http://schemas.microsoft.com/office/drawing/2014/main" id="{9760E5B8-69E8-0BF5-B9D6-27E833CBCFA8}"/>
              </a:ext>
            </a:extLst>
          </p:cNvPr>
          <p:cNvSpPr txBox="1"/>
          <p:nvPr/>
        </p:nvSpPr>
        <p:spPr>
          <a:xfrm>
            <a:off x="3933019" y="4833665"/>
            <a:ext cx="2775512" cy="923330"/>
          </a:xfrm>
          <a:prstGeom prst="rect">
            <a:avLst/>
          </a:prstGeom>
          <a:noFill/>
        </p:spPr>
        <p:txBody>
          <a:bodyPr wrap="square">
            <a:spAutoFit/>
          </a:bodyPr>
          <a:lstStyle/>
          <a:p>
            <a:r>
              <a:rPr lang="en-US" b="1" i="0" dirty="0">
                <a:solidFill>
                  <a:srgbClr val="000000"/>
                </a:solidFill>
                <a:effectLst/>
                <a:highlight>
                  <a:srgbClr val="FFFFFF"/>
                </a:highlight>
                <a:latin typeface="Source Sans Pro" panose="020B0503030403020204" pitchFamily="34" charset="0"/>
              </a:rPr>
              <a:t>Charlie </a:t>
            </a:r>
            <a:r>
              <a:rPr lang="en-US" b="1" i="0" dirty="0" err="1">
                <a:solidFill>
                  <a:srgbClr val="000000"/>
                </a:solidFill>
                <a:effectLst/>
                <a:highlight>
                  <a:srgbClr val="FFFFFF"/>
                </a:highlight>
                <a:latin typeface="Source Sans Pro" panose="020B0503030403020204" pitchFamily="34" charset="0"/>
              </a:rPr>
              <a:t>Parmley</a:t>
            </a:r>
            <a:r>
              <a:rPr lang="en-US" b="1" i="0" dirty="0">
                <a:solidFill>
                  <a:srgbClr val="000000"/>
                </a:solidFill>
                <a:effectLst/>
                <a:highlight>
                  <a:srgbClr val="FFFFFF"/>
                </a:highlight>
                <a:latin typeface="Source Sans Pro" panose="020B0503030403020204" pitchFamily="34" charset="0"/>
              </a:rPr>
              <a:t> - (AA)</a:t>
            </a:r>
            <a:br>
              <a:rPr lang="en-US" b="1" i="0" dirty="0">
                <a:solidFill>
                  <a:srgbClr val="000000"/>
                </a:solidFill>
                <a:effectLst/>
                <a:highlight>
                  <a:srgbClr val="FFFFFF"/>
                </a:highlight>
                <a:latin typeface="Source Sans Pro" panose="020B0503030403020204" pitchFamily="34" charset="0"/>
              </a:rPr>
            </a:br>
            <a:r>
              <a:rPr lang="en-US" b="1" i="0" dirty="0">
                <a:solidFill>
                  <a:srgbClr val="000000"/>
                </a:solidFill>
                <a:effectLst/>
                <a:highlight>
                  <a:srgbClr val="FFFFFF"/>
                </a:highlight>
                <a:latin typeface="Source Sans Pro" panose="020B0503030403020204" pitchFamily="34" charset="0"/>
              </a:rPr>
              <a:t>(1929-2011, 82 years old) </a:t>
            </a:r>
          </a:p>
          <a:p>
            <a:r>
              <a:rPr lang="en-US" b="1" i="0" dirty="0">
                <a:solidFill>
                  <a:srgbClr val="000000"/>
                </a:solidFill>
                <a:effectLst/>
                <a:highlight>
                  <a:srgbClr val="FFFFFF"/>
                </a:highlight>
                <a:latin typeface="Source Sans Pro" panose="020B0503030403020204" pitchFamily="34" charset="0"/>
              </a:rPr>
              <a:t>Sober: 1970 - 2011</a:t>
            </a:r>
          </a:p>
        </p:txBody>
      </p:sp>
      <p:sp>
        <p:nvSpPr>
          <p:cNvPr id="11" name="TextBox 10">
            <a:extLst>
              <a:ext uri="{FF2B5EF4-FFF2-40B4-BE49-F238E27FC236}">
                <a16:creationId xmlns:a16="http://schemas.microsoft.com/office/drawing/2014/main" id="{773A3C47-F129-213D-D00E-F052B1D70F65}"/>
              </a:ext>
            </a:extLst>
          </p:cNvPr>
          <p:cNvSpPr txBox="1"/>
          <p:nvPr/>
        </p:nvSpPr>
        <p:spPr>
          <a:xfrm>
            <a:off x="3933020" y="1461718"/>
            <a:ext cx="2998596" cy="923330"/>
          </a:xfrm>
          <a:prstGeom prst="rect">
            <a:avLst/>
          </a:prstGeom>
          <a:noFill/>
        </p:spPr>
        <p:txBody>
          <a:bodyPr wrap="square">
            <a:spAutoFit/>
          </a:bodyPr>
          <a:lstStyle/>
          <a:p>
            <a:r>
              <a:rPr lang="en-US" b="1" i="0" dirty="0">
                <a:solidFill>
                  <a:srgbClr val="000000"/>
                </a:solidFill>
                <a:effectLst/>
                <a:highlight>
                  <a:srgbClr val="FFFFFF"/>
                </a:highlight>
                <a:latin typeface="Source Sans Pro" panose="020B0503030403020204" pitchFamily="34" charset="0"/>
              </a:rPr>
              <a:t>Joe </a:t>
            </a:r>
            <a:r>
              <a:rPr lang="en-US" b="1" i="0" dirty="0" err="1">
                <a:solidFill>
                  <a:srgbClr val="000000"/>
                </a:solidFill>
                <a:effectLst/>
                <a:highlight>
                  <a:srgbClr val="FFFFFF"/>
                </a:highlight>
                <a:latin typeface="Source Sans Pro" panose="020B0503030403020204" pitchFamily="34" charset="0"/>
              </a:rPr>
              <a:t>McQuany</a:t>
            </a:r>
            <a:r>
              <a:rPr lang="en-US" b="1" i="0" dirty="0">
                <a:solidFill>
                  <a:srgbClr val="000000"/>
                </a:solidFill>
                <a:effectLst/>
                <a:highlight>
                  <a:srgbClr val="FFFFFF"/>
                </a:highlight>
                <a:latin typeface="Source Sans Pro" panose="020B0503030403020204" pitchFamily="34" charset="0"/>
              </a:rPr>
              <a:t> - (AA) </a:t>
            </a:r>
            <a:br>
              <a:rPr lang="en-US" b="1" i="0" dirty="0">
                <a:solidFill>
                  <a:srgbClr val="000000"/>
                </a:solidFill>
                <a:effectLst/>
                <a:highlight>
                  <a:srgbClr val="FFFFFF"/>
                </a:highlight>
                <a:latin typeface="Source Sans Pro" panose="020B0503030403020204" pitchFamily="34" charset="0"/>
              </a:rPr>
            </a:br>
            <a:r>
              <a:rPr lang="en-US" b="1" i="0" dirty="0">
                <a:solidFill>
                  <a:srgbClr val="000000"/>
                </a:solidFill>
                <a:effectLst/>
                <a:highlight>
                  <a:srgbClr val="FFFFFF"/>
                </a:highlight>
                <a:latin typeface="Source Sans Pro" panose="020B0503030403020204" pitchFamily="34" charset="0"/>
              </a:rPr>
              <a:t>(1928-2007, 78 years old) Sober: 1962 - 2007</a:t>
            </a:r>
          </a:p>
        </p:txBody>
      </p:sp>
      <p:sp>
        <p:nvSpPr>
          <p:cNvPr id="6" name="TextBox 5">
            <a:extLst>
              <a:ext uri="{FF2B5EF4-FFF2-40B4-BE49-F238E27FC236}">
                <a16:creationId xmlns:a16="http://schemas.microsoft.com/office/drawing/2014/main" id="{E715B93B-49D5-55B7-0D96-C27B7A6CD380}"/>
              </a:ext>
            </a:extLst>
          </p:cNvPr>
          <p:cNvSpPr txBox="1"/>
          <p:nvPr/>
        </p:nvSpPr>
        <p:spPr>
          <a:xfrm>
            <a:off x="6822831" y="2151727"/>
            <a:ext cx="4870938" cy="2554545"/>
          </a:xfrm>
          <a:prstGeom prst="rect">
            <a:avLst/>
          </a:prstGeom>
          <a:solidFill>
            <a:schemeClr val="accent1"/>
          </a:solidFill>
        </p:spPr>
        <p:txBody>
          <a:bodyPr wrap="square" rtlCol="0">
            <a:spAutoFit/>
          </a:bodyPr>
          <a:lstStyle/>
          <a:p>
            <a:r>
              <a:rPr lang="en-US" sz="3200" b="1" dirty="0">
                <a:solidFill>
                  <a:srgbClr val="FFFF00"/>
                </a:solidFill>
              </a:rPr>
              <a:t>We are not the gurus of Alcoholic Anonymous!</a:t>
            </a:r>
          </a:p>
          <a:p>
            <a:endParaRPr lang="en-US" sz="3200" b="1" dirty="0">
              <a:solidFill>
                <a:srgbClr val="FFFF00"/>
              </a:solidFill>
            </a:endParaRPr>
          </a:p>
          <a:p>
            <a:r>
              <a:rPr lang="en-US" sz="3200" b="1" dirty="0">
                <a:solidFill>
                  <a:srgbClr val="FFFF00"/>
                </a:solidFill>
              </a:rPr>
              <a:t>We do not speak for AA as a whole! </a:t>
            </a:r>
          </a:p>
        </p:txBody>
      </p:sp>
    </p:spTree>
    <p:extLst>
      <p:ext uri="{BB962C8B-B14F-4D97-AF65-F5344CB8AC3E}">
        <p14:creationId xmlns:p14="http://schemas.microsoft.com/office/powerpoint/2010/main" val="341988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6FA8-4C7D-4706-36C1-9462849CDE15}"/>
              </a:ext>
            </a:extLst>
          </p:cNvPr>
          <p:cNvSpPr>
            <a:spLocks noGrp="1"/>
          </p:cNvSpPr>
          <p:nvPr>
            <p:ph type="title"/>
          </p:nvPr>
        </p:nvSpPr>
        <p:spPr>
          <a:xfrm>
            <a:off x="960120" y="282429"/>
            <a:ext cx="9875520" cy="1688983"/>
          </a:xfrm>
        </p:spPr>
        <p:txBody>
          <a:bodyPr>
            <a:normAutofit fontScale="90000"/>
          </a:bodyPr>
          <a:lstStyle/>
          <a:p>
            <a:pPr algn="ctr"/>
            <a:r>
              <a:rPr lang="en-US" dirty="0"/>
              <a:t>REVIEW – Week 1 – AA History</a:t>
            </a:r>
            <a:br>
              <a:rPr lang="en-US" dirty="0"/>
            </a:br>
            <a:r>
              <a:rPr lang="en-US" sz="4400" dirty="0"/>
              <a:t>(</a:t>
            </a:r>
            <a:r>
              <a:rPr lang="en-US" sz="4400" dirty="0">
                <a:hlinkClick r:id="rId3"/>
              </a:rPr>
              <a:t>Link to Surrender School Website</a:t>
            </a:r>
            <a:r>
              <a:rPr lang="en-US" sz="4400" dirty="0"/>
              <a:t>)</a:t>
            </a:r>
            <a:br>
              <a:rPr lang="en-US" sz="4400" dirty="0"/>
            </a:br>
            <a:endParaRPr lang="en-US" dirty="0"/>
          </a:p>
        </p:txBody>
      </p:sp>
      <p:sp>
        <p:nvSpPr>
          <p:cNvPr id="3" name="Content Placeholder 2">
            <a:extLst>
              <a:ext uri="{FF2B5EF4-FFF2-40B4-BE49-F238E27FC236}">
                <a16:creationId xmlns:a16="http://schemas.microsoft.com/office/drawing/2014/main" id="{CE95AF91-AC11-CB5A-590E-6D1635BA9F6B}"/>
              </a:ext>
            </a:extLst>
          </p:cNvPr>
          <p:cNvSpPr>
            <a:spLocks noGrp="1"/>
          </p:cNvSpPr>
          <p:nvPr>
            <p:ph sz="half" idx="1"/>
          </p:nvPr>
        </p:nvSpPr>
        <p:spPr/>
        <p:txBody>
          <a:bodyPr/>
          <a:lstStyle/>
          <a:p>
            <a:r>
              <a:rPr lang="en-US" dirty="0"/>
              <a:t>Introduction to Joe M and Charlie P</a:t>
            </a:r>
          </a:p>
          <a:p>
            <a:r>
              <a:rPr lang="en-US" dirty="0"/>
              <a:t>AA History</a:t>
            </a:r>
          </a:p>
          <a:p>
            <a:r>
              <a:rPr lang="en-US" dirty="0"/>
              <a:t>Bill W.</a:t>
            </a:r>
          </a:p>
          <a:p>
            <a:r>
              <a:rPr lang="en-US" dirty="0"/>
              <a:t>Ebby </a:t>
            </a:r>
            <a:r>
              <a:rPr lang="en-US" dirty="0" err="1"/>
              <a:t>Thacher</a:t>
            </a:r>
            <a:endParaRPr lang="en-US" dirty="0"/>
          </a:p>
          <a:p>
            <a:r>
              <a:rPr lang="en-US" dirty="0"/>
              <a:t>Vital Spiritual Experience</a:t>
            </a:r>
          </a:p>
          <a:p>
            <a:r>
              <a:rPr lang="en-US" dirty="0"/>
              <a:t>Dr. Silkworth</a:t>
            </a:r>
          </a:p>
          <a:p>
            <a:r>
              <a:rPr lang="en-US" dirty="0"/>
              <a:t>The Oxford Group</a:t>
            </a:r>
          </a:p>
          <a:p>
            <a:pPr lvl="1"/>
            <a:endParaRPr lang="en-US" dirty="0"/>
          </a:p>
          <a:p>
            <a:endParaRPr lang="en-US" dirty="0"/>
          </a:p>
        </p:txBody>
      </p:sp>
      <p:sp>
        <p:nvSpPr>
          <p:cNvPr id="4" name="Content Placeholder 3">
            <a:extLst>
              <a:ext uri="{FF2B5EF4-FFF2-40B4-BE49-F238E27FC236}">
                <a16:creationId xmlns:a16="http://schemas.microsoft.com/office/drawing/2014/main" id="{D57CD249-1DA8-3498-F4A9-26657E4B64DE}"/>
              </a:ext>
            </a:extLst>
          </p:cNvPr>
          <p:cNvSpPr>
            <a:spLocks noGrp="1"/>
          </p:cNvSpPr>
          <p:nvPr>
            <p:ph sz="half" idx="2"/>
          </p:nvPr>
        </p:nvSpPr>
        <p:spPr/>
        <p:txBody>
          <a:bodyPr/>
          <a:lstStyle/>
          <a:p>
            <a:r>
              <a:rPr lang="en-US" dirty="0"/>
              <a:t>Spiritual Matters</a:t>
            </a:r>
          </a:p>
          <a:p>
            <a:r>
              <a:rPr lang="en-US" dirty="0"/>
              <a:t>Dr. Bob</a:t>
            </a:r>
          </a:p>
          <a:p>
            <a:r>
              <a:rPr lang="en-US" dirty="0"/>
              <a:t>Bill Dodson (AA #3)</a:t>
            </a:r>
          </a:p>
          <a:p>
            <a:r>
              <a:rPr lang="en-US" dirty="0"/>
              <a:t>How Alcoholic Anonymous got its name</a:t>
            </a:r>
          </a:p>
          <a:p>
            <a:r>
              <a:rPr lang="en-US" dirty="0"/>
              <a:t>AA Big Book Layout</a:t>
            </a:r>
          </a:p>
          <a:p>
            <a:r>
              <a:rPr lang="en-US" dirty="0"/>
              <a:t>Step Review</a:t>
            </a:r>
          </a:p>
        </p:txBody>
      </p:sp>
    </p:spTree>
    <p:extLst>
      <p:ext uri="{BB962C8B-B14F-4D97-AF65-F5344CB8AC3E}">
        <p14:creationId xmlns:p14="http://schemas.microsoft.com/office/powerpoint/2010/main" val="187140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D4F842B1-7DAB-9F26-0A0A-74A2115FC1F3}"/>
              </a:ext>
            </a:extLst>
          </p:cNvPr>
          <p:cNvSpPr txBox="1">
            <a:spLocks/>
          </p:cNvSpPr>
          <p:nvPr/>
        </p:nvSpPr>
        <p:spPr>
          <a:xfrm>
            <a:off x="914269" y="883449"/>
            <a:ext cx="10363461" cy="5643186"/>
          </a:xfrm>
          <a:prstGeom prst="rect">
            <a:avLst/>
          </a:prstGeom>
        </p:spPr>
        <p:txBody>
          <a:bodyPr>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2800" dirty="0"/>
              <a:t>Week 2: The Doctor’s Opinion</a:t>
            </a:r>
            <a:r>
              <a:rPr lang="en-US" sz="2800" dirty="0">
                <a:hlinkClick r:id="rId4"/>
              </a:rPr>
              <a:t>(Link to Surrender School Website)</a:t>
            </a:r>
            <a:endParaRPr lang="en-US" sz="2800" dirty="0"/>
          </a:p>
          <a:p>
            <a:pPr lvl="1"/>
            <a:r>
              <a:rPr lang="en-US" sz="2800" dirty="0"/>
              <a:t>AA History Continued</a:t>
            </a:r>
          </a:p>
          <a:p>
            <a:pPr lvl="1"/>
            <a:r>
              <a:rPr lang="en-US" sz="2800" dirty="0"/>
              <a:t>The Doctor’s Opinion History</a:t>
            </a:r>
          </a:p>
          <a:p>
            <a:pPr lvl="1"/>
            <a:r>
              <a:rPr lang="en-US" sz="2800" dirty="0"/>
              <a:t>The Problem – Physical Body</a:t>
            </a:r>
          </a:p>
          <a:p>
            <a:pPr lvl="2"/>
            <a:r>
              <a:rPr lang="en-US" sz="2800" dirty="0">
                <a:solidFill>
                  <a:schemeClr val="accent5">
                    <a:lumMod val="75000"/>
                  </a:schemeClr>
                </a:solidFill>
              </a:rPr>
              <a:t>Powerlessness</a:t>
            </a:r>
          </a:p>
          <a:p>
            <a:pPr lvl="2"/>
            <a:r>
              <a:rPr lang="en-US" sz="2800" dirty="0">
                <a:solidFill>
                  <a:schemeClr val="accent5">
                    <a:lumMod val="75000"/>
                  </a:schemeClr>
                </a:solidFill>
              </a:rPr>
              <a:t>Physical Craving</a:t>
            </a:r>
          </a:p>
          <a:p>
            <a:pPr lvl="2"/>
            <a:r>
              <a:rPr lang="en-US" sz="2800" dirty="0">
                <a:solidFill>
                  <a:schemeClr val="accent5">
                    <a:lumMod val="75000"/>
                  </a:schemeClr>
                </a:solidFill>
              </a:rPr>
              <a:t>Abnormal Reaction  vs. Normal Reaction</a:t>
            </a:r>
          </a:p>
          <a:p>
            <a:pPr lvl="2"/>
            <a:r>
              <a:rPr lang="en-US" sz="2800" dirty="0">
                <a:solidFill>
                  <a:schemeClr val="accent5">
                    <a:lumMod val="75000"/>
                  </a:schemeClr>
                </a:solidFill>
              </a:rPr>
              <a:t>The Allergy</a:t>
            </a:r>
          </a:p>
          <a:p>
            <a:pPr lvl="2"/>
            <a:r>
              <a:rPr lang="en-US" sz="2800" dirty="0">
                <a:solidFill>
                  <a:schemeClr val="accent5">
                    <a:lumMod val="75000"/>
                  </a:schemeClr>
                </a:solidFill>
              </a:rPr>
              <a:t>Phenomenon of Craving</a:t>
            </a:r>
          </a:p>
          <a:p>
            <a:pPr lvl="2"/>
            <a:r>
              <a:rPr lang="en-US" sz="2800" dirty="0">
                <a:solidFill>
                  <a:schemeClr val="accent5">
                    <a:lumMod val="75000"/>
                  </a:schemeClr>
                </a:solidFill>
              </a:rPr>
              <a:t>The 5 type of drinker</a:t>
            </a:r>
          </a:p>
          <a:p>
            <a:pPr lvl="1"/>
            <a:r>
              <a:rPr lang="en-US" sz="2800" dirty="0"/>
              <a:t>The Problem – Mental Obsession – (The Mind)</a:t>
            </a:r>
          </a:p>
          <a:p>
            <a:pPr lvl="2"/>
            <a:r>
              <a:rPr lang="en-US" sz="2800" dirty="0">
                <a:solidFill>
                  <a:schemeClr val="accent5">
                    <a:lumMod val="75000"/>
                  </a:schemeClr>
                </a:solidFill>
              </a:rPr>
              <a:t>Will Power</a:t>
            </a:r>
          </a:p>
          <a:p>
            <a:pPr lvl="1"/>
            <a:endParaRPr lang="en-US" sz="2800" dirty="0"/>
          </a:p>
        </p:txBody>
      </p:sp>
      <p:sp>
        <p:nvSpPr>
          <p:cNvPr id="6" name="Title 1">
            <a:extLst>
              <a:ext uri="{FF2B5EF4-FFF2-40B4-BE49-F238E27FC236}">
                <a16:creationId xmlns:a16="http://schemas.microsoft.com/office/drawing/2014/main" id="{A097CE8C-FD0D-6B5D-448F-574C1B3D80BA}"/>
              </a:ext>
            </a:extLst>
          </p:cNvPr>
          <p:cNvSpPr>
            <a:spLocks noGrp="1"/>
          </p:cNvSpPr>
          <p:nvPr>
            <p:ph type="title"/>
          </p:nvPr>
        </p:nvSpPr>
        <p:spPr>
          <a:xfrm>
            <a:off x="1252330" y="261730"/>
            <a:ext cx="9875520" cy="682487"/>
          </a:xfrm>
        </p:spPr>
        <p:txBody>
          <a:bodyPr>
            <a:normAutofit fontScale="90000"/>
          </a:bodyPr>
          <a:lstStyle/>
          <a:p>
            <a:pPr algn="ctr"/>
            <a:r>
              <a:rPr lang="en-US" dirty="0"/>
              <a:t>REVIEW – Week 2</a:t>
            </a:r>
          </a:p>
        </p:txBody>
      </p:sp>
      <p:pic>
        <p:nvPicPr>
          <p:cNvPr id="7" name="W3-01 - Intro">
            <a:hlinkClick r:id="" action="ppaction://media"/>
            <a:extLst>
              <a:ext uri="{FF2B5EF4-FFF2-40B4-BE49-F238E27FC236}">
                <a16:creationId xmlns:a16="http://schemas.microsoft.com/office/drawing/2014/main" id="{40AB5926-BC6D-7BF5-EC7C-F4ED3C63EB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2229" y="336158"/>
            <a:ext cx="487363" cy="421439"/>
          </a:xfrm>
          <a:prstGeom prst="rect">
            <a:avLst/>
          </a:prstGeom>
        </p:spPr>
      </p:pic>
      <p:sp>
        <p:nvSpPr>
          <p:cNvPr id="2" name="TextBox 1">
            <a:extLst>
              <a:ext uri="{FF2B5EF4-FFF2-40B4-BE49-F238E27FC236}">
                <a16:creationId xmlns:a16="http://schemas.microsoft.com/office/drawing/2014/main" id="{FDDE63A0-23E9-CB5B-6D4E-A126E1E63B12}"/>
              </a:ext>
            </a:extLst>
          </p:cNvPr>
          <p:cNvSpPr txBox="1"/>
          <p:nvPr/>
        </p:nvSpPr>
        <p:spPr>
          <a:xfrm>
            <a:off x="7913949" y="1874728"/>
            <a:ext cx="3951214" cy="3108543"/>
          </a:xfrm>
          <a:prstGeom prst="rect">
            <a:avLst/>
          </a:prstGeom>
          <a:noFill/>
          <a:ln w="28575">
            <a:solidFill>
              <a:schemeClr val="accent1"/>
            </a:solidFill>
          </a:ln>
        </p:spPr>
        <p:txBody>
          <a:bodyPr wrap="square" rtlCol="0">
            <a:spAutoFit/>
          </a:bodyPr>
          <a:lstStyle/>
          <a:p>
            <a:r>
              <a:rPr lang="en-US" sz="2800" dirty="0">
                <a:solidFill>
                  <a:schemeClr val="accent6">
                    <a:lumMod val="60000"/>
                    <a:lumOff val="40000"/>
                  </a:schemeClr>
                </a:solidFill>
              </a:rPr>
              <a:t>“… if you can’t safely drink without getting drunk; and if you can’t keep from drinking; then you’ve become absolutely powerless over alcohol!</a:t>
            </a:r>
          </a:p>
        </p:txBody>
      </p:sp>
    </p:spTree>
    <p:extLst>
      <p:ext uri="{BB962C8B-B14F-4D97-AF65-F5344CB8AC3E}">
        <p14:creationId xmlns:p14="http://schemas.microsoft.com/office/powerpoint/2010/main" val="93368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Basis">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21959</TotalTime>
  <Words>5725</Words>
  <Application>Microsoft Office PowerPoint</Application>
  <PresentationFormat>Widescreen</PresentationFormat>
  <Paragraphs>295</Paragraphs>
  <Slides>34</Slides>
  <Notes>19</Notes>
  <HiddenSlides>0</HiddenSlides>
  <MMClips>22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Basis</vt:lpstr>
      <vt:lpstr>Surrender School Presents Joe &amp; Charlie Big Book Study Week 3</vt:lpstr>
      <vt:lpstr>How to access Surrender School   Joe and Charlie Previous Sessions, Homework and Documents.</vt:lpstr>
      <vt:lpstr>messages from the surrender school Board</vt:lpstr>
      <vt:lpstr>SET ASIDE PRAYER</vt:lpstr>
      <vt:lpstr>Joe and Charlie - Big Book Study September 1 – November 3</vt:lpstr>
      <vt:lpstr>Moderator, please start the recording</vt:lpstr>
      <vt:lpstr>AA History – Introduction</vt:lpstr>
      <vt:lpstr>REVIEW – Week 1 – AA History (Link to Surrender School Website) </vt:lpstr>
      <vt:lpstr>REVIEW – Week 2</vt:lpstr>
      <vt:lpstr>Chapter 1 – Bill’s Story The Beginning of Hope</vt:lpstr>
      <vt:lpstr>Chapter 1 – Bill’s Story</vt:lpstr>
      <vt:lpstr>Chapter 1 – Bill’s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Moderator, please stop the recording</vt:lpstr>
      <vt:lpstr>SERENITY PRAYER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Surrender School Presents Joe &amp; Charlie Big Book Study</dc:title>
  <dc:creator>Karen Hardy</dc:creator>
  <cp:lastModifiedBy>Karen Hardy</cp:lastModifiedBy>
  <cp:revision>14</cp:revision>
  <dcterms:created xsi:type="dcterms:W3CDTF">2024-08-11T17:27:36Z</dcterms:created>
  <dcterms:modified xsi:type="dcterms:W3CDTF">2024-09-15T17:56:17Z</dcterms:modified>
</cp:coreProperties>
</file>