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33"/>
  </p:notesMasterIdLst>
  <p:sldIdLst>
    <p:sldId id="256" r:id="rId2"/>
    <p:sldId id="259" r:id="rId3"/>
    <p:sldId id="257" r:id="rId4"/>
    <p:sldId id="258" r:id="rId5"/>
    <p:sldId id="261" r:id="rId6"/>
    <p:sldId id="268" r:id="rId7"/>
    <p:sldId id="302" r:id="rId8"/>
    <p:sldId id="264" r:id="rId9"/>
    <p:sldId id="296" r:id="rId10"/>
    <p:sldId id="297" r:id="rId11"/>
    <p:sldId id="298" r:id="rId12"/>
    <p:sldId id="299" r:id="rId13"/>
    <p:sldId id="300" r:id="rId14"/>
    <p:sldId id="304" r:id="rId15"/>
    <p:sldId id="303" r:id="rId16"/>
    <p:sldId id="305" r:id="rId17"/>
    <p:sldId id="306" r:id="rId18"/>
    <p:sldId id="266" r:id="rId19"/>
    <p:sldId id="307" r:id="rId20"/>
    <p:sldId id="308" r:id="rId21"/>
    <p:sldId id="309" r:id="rId22"/>
    <p:sldId id="310" r:id="rId23"/>
    <p:sldId id="312" r:id="rId24"/>
    <p:sldId id="311" r:id="rId25"/>
    <p:sldId id="313" r:id="rId26"/>
    <p:sldId id="314" r:id="rId27"/>
    <p:sldId id="315" r:id="rId28"/>
    <p:sldId id="317" r:id="rId29"/>
    <p:sldId id="318" r:id="rId30"/>
    <p:sldId id="319" r:id="rId31"/>
    <p:sldId id="320"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1638" autoAdjust="0"/>
  </p:normalViewPr>
  <p:slideViewPr>
    <p:cSldViewPr snapToGrid="0">
      <p:cViewPr varScale="1">
        <p:scale>
          <a:sx n="101" d="100"/>
          <a:sy n="101" d="100"/>
        </p:scale>
        <p:origin x="93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ata4.xml.rels><?xml version="1.0" encoding="UTF-8" standalone="yes"?>
<Relationships xmlns="http://schemas.openxmlformats.org/package/2006/relationships"><Relationship Id="rId1" Type="http://schemas.openxmlformats.org/officeDocument/2006/relationships/hyperlink" Target="https://aa-netherlands.org/wp-content/uploads/2017/01/en_bigbook_foreworddoctorsopinion.pdf" TargetMode="External"/></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4" Type="http://schemas.openxmlformats.org/officeDocument/2006/relationships/image" Target="../media/image15.svg"/></Relationships>
</file>

<file path=ppt/diagrams/_rels/drawing4.xml.rels><?xml version="1.0" encoding="UTF-8" standalone="yes"?>
<Relationships xmlns="http://schemas.openxmlformats.org/package/2006/relationships"><Relationship Id="rId1" Type="http://schemas.openxmlformats.org/officeDocument/2006/relationships/hyperlink" Target="https://aa-netherlands.org/wp-content/uploads/2017/01/en_bigbook_foreworddoctorsopinion.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677508-05C2-4FAD-930D-D20ABDF982A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6625EB8-06C4-4B8A-A49A-13E186E1E789}">
      <dgm:prSet/>
      <dgm:spPr/>
      <dgm:t>
        <a:bodyPr/>
        <a:lstStyle/>
        <a:p>
          <a:r>
            <a:rPr lang="en-US"/>
            <a:t>I’m convinced in my mind that God got tired of seeing people like us die from alcoholism and he took various, different people from around the world and gave us these pieces of information that allows us to recover from that condition today. </a:t>
          </a:r>
        </a:p>
      </dgm:t>
    </dgm:pt>
    <dgm:pt modelId="{44287D15-5FFC-40C3-A037-3A652ED14856}" type="parTrans" cxnId="{8AA1D39B-514D-4262-88E2-6FA4040DBCD5}">
      <dgm:prSet/>
      <dgm:spPr/>
      <dgm:t>
        <a:bodyPr/>
        <a:lstStyle/>
        <a:p>
          <a:endParaRPr lang="en-US"/>
        </a:p>
      </dgm:t>
    </dgm:pt>
    <dgm:pt modelId="{60BFF5D5-3015-4D27-9F89-1F3F9290735C}" type="sibTrans" cxnId="{8AA1D39B-514D-4262-88E2-6FA4040DBCD5}">
      <dgm:prSet/>
      <dgm:spPr/>
      <dgm:t>
        <a:bodyPr/>
        <a:lstStyle/>
        <a:p>
          <a:endParaRPr lang="en-US"/>
        </a:p>
      </dgm:t>
    </dgm:pt>
    <dgm:pt modelId="{FD509390-4BB3-4E63-B038-77687A0E760B}">
      <dgm:prSet/>
      <dgm:spPr/>
      <dgm:t>
        <a:bodyPr/>
        <a:lstStyle/>
        <a:p>
          <a:r>
            <a:rPr lang="en-US"/>
            <a:t>And I think one of the first persons that he used was this little doctor called </a:t>
          </a:r>
          <a:r>
            <a:rPr lang="en-US" b="1"/>
            <a:t>Dr. Silkworth. </a:t>
          </a:r>
          <a:endParaRPr lang="en-US"/>
        </a:p>
      </dgm:t>
    </dgm:pt>
    <dgm:pt modelId="{D257CDCB-FB7B-40DB-8E03-A1B3A8A38044}" type="parTrans" cxnId="{9B86F938-9842-439A-B67C-AB5497675AAC}">
      <dgm:prSet/>
      <dgm:spPr/>
      <dgm:t>
        <a:bodyPr/>
        <a:lstStyle/>
        <a:p>
          <a:endParaRPr lang="en-US"/>
        </a:p>
      </dgm:t>
    </dgm:pt>
    <dgm:pt modelId="{58A40104-75ED-4A78-BA17-6356581BD12E}" type="sibTrans" cxnId="{9B86F938-9842-439A-B67C-AB5497675AAC}">
      <dgm:prSet/>
      <dgm:spPr/>
      <dgm:t>
        <a:bodyPr/>
        <a:lstStyle/>
        <a:p>
          <a:endParaRPr lang="en-US"/>
        </a:p>
      </dgm:t>
    </dgm:pt>
    <dgm:pt modelId="{80953AA4-48C3-4077-8FA4-D3EF0E55D930}" type="pres">
      <dgm:prSet presAssocID="{21677508-05C2-4FAD-930D-D20ABDF982A7}" presName="linear" presStyleCnt="0">
        <dgm:presLayoutVars>
          <dgm:animLvl val="lvl"/>
          <dgm:resizeHandles val="exact"/>
        </dgm:presLayoutVars>
      </dgm:prSet>
      <dgm:spPr/>
    </dgm:pt>
    <dgm:pt modelId="{A7761BA2-50AD-43E9-BF46-33ABD776F059}" type="pres">
      <dgm:prSet presAssocID="{A6625EB8-06C4-4B8A-A49A-13E186E1E789}" presName="parentText" presStyleLbl="node1" presStyleIdx="0" presStyleCnt="2">
        <dgm:presLayoutVars>
          <dgm:chMax val="0"/>
          <dgm:bulletEnabled val="1"/>
        </dgm:presLayoutVars>
      </dgm:prSet>
      <dgm:spPr/>
    </dgm:pt>
    <dgm:pt modelId="{1FA66F51-A518-4AE0-AD00-7C41317497E4}" type="pres">
      <dgm:prSet presAssocID="{60BFF5D5-3015-4D27-9F89-1F3F9290735C}" presName="spacer" presStyleCnt="0"/>
      <dgm:spPr/>
    </dgm:pt>
    <dgm:pt modelId="{1E1FD737-1DCF-4BAB-AB33-7E864533CBAA}" type="pres">
      <dgm:prSet presAssocID="{FD509390-4BB3-4E63-B038-77687A0E760B}" presName="parentText" presStyleLbl="node1" presStyleIdx="1" presStyleCnt="2">
        <dgm:presLayoutVars>
          <dgm:chMax val="0"/>
          <dgm:bulletEnabled val="1"/>
        </dgm:presLayoutVars>
      </dgm:prSet>
      <dgm:spPr/>
    </dgm:pt>
  </dgm:ptLst>
  <dgm:cxnLst>
    <dgm:cxn modelId="{352FA037-7D6A-4191-8066-49C4E5532DDD}" type="presOf" srcId="{21677508-05C2-4FAD-930D-D20ABDF982A7}" destId="{80953AA4-48C3-4077-8FA4-D3EF0E55D930}" srcOrd="0" destOrd="0" presId="urn:microsoft.com/office/officeart/2005/8/layout/vList2"/>
    <dgm:cxn modelId="{9B86F938-9842-439A-B67C-AB5497675AAC}" srcId="{21677508-05C2-4FAD-930D-D20ABDF982A7}" destId="{FD509390-4BB3-4E63-B038-77687A0E760B}" srcOrd="1" destOrd="0" parTransId="{D257CDCB-FB7B-40DB-8E03-A1B3A8A38044}" sibTransId="{58A40104-75ED-4A78-BA17-6356581BD12E}"/>
    <dgm:cxn modelId="{8AA1D39B-514D-4262-88E2-6FA4040DBCD5}" srcId="{21677508-05C2-4FAD-930D-D20ABDF982A7}" destId="{A6625EB8-06C4-4B8A-A49A-13E186E1E789}" srcOrd="0" destOrd="0" parTransId="{44287D15-5FFC-40C3-A037-3A652ED14856}" sibTransId="{60BFF5D5-3015-4D27-9F89-1F3F9290735C}"/>
    <dgm:cxn modelId="{C4DDCDEC-0C50-450E-9F54-696C5B99A566}" type="presOf" srcId="{FD509390-4BB3-4E63-B038-77687A0E760B}" destId="{1E1FD737-1DCF-4BAB-AB33-7E864533CBAA}" srcOrd="0" destOrd="0" presId="urn:microsoft.com/office/officeart/2005/8/layout/vList2"/>
    <dgm:cxn modelId="{D40F23FA-729E-4083-ADF9-812E2AB56D23}" type="presOf" srcId="{A6625EB8-06C4-4B8A-A49A-13E186E1E789}" destId="{A7761BA2-50AD-43E9-BF46-33ABD776F059}" srcOrd="0" destOrd="0" presId="urn:microsoft.com/office/officeart/2005/8/layout/vList2"/>
    <dgm:cxn modelId="{D118ABD8-5CF2-4EAD-AD47-92311FCE8063}" type="presParOf" srcId="{80953AA4-48C3-4077-8FA4-D3EF0E55D930}" destId="{A7761BA2-50AD-43E9-BF46-33ABD776F059}" srcOrd="0" destOrd="0" presId="urn:microsoft.com/office/officeart/2005/8/layout/vList2"/>
    <dgm:cxn modelId="{963FFAE6-934C-4EB3-88E9-779EE59552B3}" type="presParOf" srcId="{80953AA4-48C3-4077-8FA4-D3EF0E55D930}" destId="{1FA66F51-A518-4AE0-AD00-7C41317497E4}" srcOrd="1" destOrd="0" presId="urn:microsoft.com/office/officeart/2005/8/layout/vList2"/>
    <dgm:cxn modelId="{8E4DD5C2-EC6B-4D9D-8047-C18C79A0388E}" type="presParOf" srcId="{80953AA4-48C3-4077-8FA4-D3EF0E55D930}" destId="{1E1FD737-1DCF-4BAB-AB33-7E864533CBAA}"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33557F-0E2E-4BFF-A1AD-7D1607DA499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FCB64D8-44D9-448A-AA80-97D9F9D16660}">
      <dgm:prSet/>
      <dgm:spPr/>
      <dgm:t>
        <a:bodyPr/>
        <a:lstStyle/>
        <a:p>
          <a:pPr>
            <a:lnSpc>
              <a:spcPct val="100000"/>
            </a:lnSpc>
          </a:pPr>
          <a:r>
            <a:rPr lang="en-US"/>
            <a:t>… he began to develop this little idea that when you put alcohol in your body it produces </a:t>
          </a:r>
          <a:r>
            <a:rPr lang="en-US" b="1"/>
            <a:t>an actual physical craving that makes it impossible for us to stop drinking.</a:t>
          </a:r>
          <a:endParaRPr lang="en-US"/>
        </a:p>
      </dgm:t>
    </dgm:pt>
    <dgm:pt modelId="{1671CA9F-A2C2-4E40-8B5D-4F3887EAC5B2}" type="parTrans" cxnId="{E1985EE1-EBB6-47C3-8A6D-17E772DACCF8}">
      <dgm:prSet/>
      <dgm:spPr/>
      <dgm:t>
        <a:bodyPr/>
        <a:lstStyle/>
        <a:p>
          <a:endParaRPr lang="en-US"/>
        </a:p>
      </dgm:t>
    </dgm:pt>
    <dgm:pt modelId="{279F75CD-C17F-4C21-A9FD-F0195C4E6680}" type="sibTrans" cxnId="{E1985EE1-EBB6-47C3-8A6D-17E772DACCF8}">
      <dgm:prSet/>
      <dgm:spPr/>
      <dgm:t>
        <a:bodyPr/>
        <a:lstStyle/>
        <a:p>
          <a:endParaRPr lang="en-US"/>
        </a:p>
      </dgm:t>
    </dgm:pt>
    <dgm:pt modelId="{E0DA6738-5E94-489D-A175-5D19E4A2196B}">
      <dgm:prSet/>
      <dgm:spPr/>
      <dgm:t>
        <a:bodyPr/>
        <a:lstStyle/>
        <a:p>
          <a:pPr>
            <a:lnSpc>
              <a:spcPct val="100000"/>
            </a:lnSpc>
          </a:pPr>
          <a:r>
            <a:rPr lang="en-US" dirty="0"/>
            <a:t>But he also said even in those days, that’s not the real problem of the alcoholic, </a:t>
          </a:r>
          <a:r>
            <a:rPr lang="en-US" b="1" dirty="0"/>
            <a:t>he said the real problem is that the alcoholic </a:t>
          </a:r>
          <a:r>
            <a:rPr lang="en-US" b="1" i="0" u="sng" dirty="0"/>
            <a:t>cannot keep from drinking</a:t>
          </a:r>
          <a:r>
            <a:rPr lang="en-US" b="1" dirty="0"/>
            <a:t>.</a:t>
          </a:r>
          <a:endParaRPr lang="en-US" dirty="0"/>
        </a:p>
      </dgm:t>
    </dgm:pt>
    <dgm:pt modelId="{965C22B6-71DE-4119-865A-C02CB834EA4E}" type="parTrans" cxnId="{D1981899-2647-49E0-A922-7F03EFC38EDB}">
      <dgm:prSet/>
      <dgm:spPr/>
      <dgm:t>
        <a:bodyPr/>
        <a:lstStyle/>
        <a:p>
          <a:endParaRPr lang="en-US"/>
        </a:p>
      </dgm:t>
    </dgm:pt>
    <dgm:pt modelId="{FA3CBF3C-5EF7-46A9-83BD-89B2020DD8E1}" type="sibTrans" cxnId="{D1981899-2647-49E0-A922-7F03EFC38EDB}">
      <dgm:prSet/>
      <dgm:spPr/>
      <dgm:t>
        <a:bodyPr/>
        <a:lstStyle/>
        <a:p>
          <a:endParaRPr lang="en-US"/>
        </a:p>
      </dgm:t>
    </dgm:pt>
    <dgm:pt modelId="{E99C3A4B-4FBC-443A-8FFC-C343EFA1621B}" type="pres">
      <dgm:prSet presAssocID="{A233557F-0E2E-4BFF-A1AD-7D1607DA4995}" presName="root" presStyleCnt="0">
        <dgm:presLayoutVars>
          <dgm:dir/>
          <dgm:resizeHandles val="exact"/>
        </dgm:presLayoutVars>
      </dgm:prSet>
      <dgm:spPr/>
    </dgm:pt>
    <dgm:pt modelId="{A2DFCC76-D854-4552-8ED8-C3FB3CB37EE4}" type="pres">
      <dgm:prSet presAssocID="{9FCB64D8-44D9-448A-AA80-97D9F9D16660}" presName="compNode" presStyleCnt="0"/>
      <dgm:spPr/>
    </dgm:pt>
    <dgm:pt modelId="{733088C4-50A7-450F-A56A-143FCC73C80A}" type="pres">
      <dgm:prSet presAssocID="{9FCB64D8-44D9-448A-AA80-97D9F9D16660}" presName="bgRect" presStyleLbl="bgShp" presStyleIdx="0" presStyleCnt="2" custLinFactNeighborX="-2347" custLinFactNeighborY="-4792"/>
      <dgm:spPr/>
    </dgm:pt>
    <dgm:pt modelId="{5F4E29BA-40D3-402A-B1F1-F6F7FC3DF350}" type="pres">
      <dgm:prSet presAssocID="{9FCB64D8-44D9-448A-AA80-97D9F9D1666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mpagne Glasses"/>
        </a:ext>
      </dgm:extLst>
    </dgm:pt>
    <dgm:pt modelId="{61DDBC66-D586-402A-B05E-BEBD80B0E0AC}" type="pres">
      <dgm:prSet presAssocID="{9FCB64D8-44D9-448A-AA80-97D9F9D16660}" presName="spaceRect" presStyleCnt="0"/>
      <dgm:spPr/>
    </dgm:pt>
    <dgm:pt modelId="{23DE14DA-98EF-49D3-80A3-54BE09016E4F}" type="pres">
      <dgm:prSet presAssocID="{9FCB64D8-44D9-448A-AA80-97D9F9D16660}" presName="parTx" presStyleLbl="revTx" presStyleIdx="0" presStyleCnt="2">
        <dgm:presLayoutVars>
          <dgm:chMax val="0"/>
          <dgm:chPref val="0"/>
        </dgm:presLayoutVars>
      </dgm:prSet>
      <dgm:spPr/>
    </dgm:pt>
    <dgm:pt modelId="{A2F4F007-ED9B-4EFC-88E1-563073E72B08}" type="pres">
      <dgm:prSet presAssocID="{279F75CD-C17F-4C21-A9FD-F0195C4E6680}" presName="sibTrans" presStyleCnt="0"/>
      <dgm:spPr/>
    </dgm:pt>
    <dgm:pt modelId="{2CC184DB-66E0-4E31-8E48-9E87FE9FE5D0}" type="pres">
      <dgm:prSet presAssocID="{E0DA6738-5E94-489D-A175-5D19E4A2196B}" presName="compNode" presStyleCnt="0"/>
      <dgm:spPr/>
    </dgm:pt>
    <dgm:pt modelId="{4436B19F-6EE6-4180-B216-59F6E2124240}" type="pres">
      <dgm:prSet presAssocID="{E0DA6738-5E94-489D-A175-5D19E4A2196B}" presName="bgRect" presStyleLbl="bgShp" presStyleIdx="1" presStyleCnt="2"/>
      <dgm:spPr/>
    </dgm:pt>
    <dgm:pt modelId="{EFD0167D-AEAE-4690-B540-F75D7ABC2642}" type="pres">
      <dgm:prSet presAssocID="{E0DA6738-5E94-489D-A175-5D19E4A2196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ottle"/>
        </a:ext>
      </dgm:extLst>
    </dgm:pt>
    <dgm:pt modelId="{28E04543-A227-42A4-898C-CC67DD1C81F6}" type="pres">
      <dgm:prSet presAssocID="{E0DA6738-5E94-489D-A175-5D19E4A2196B}" presName="spaceRect" presStyleCnt="0"/>
      <dgm:spPr/>
    </dgm:pt>
    <dgm:pt modelId="{C4EB90C7-A1D4-4FAA-BAAB-DE08FF628CFB}" type="pres">
      <dgm:prSet presAssocID="{E0DA6738-5E94-489D-A175-5D19E4A2196B}" presName="parTx" presStyleLbl="revTx" presStyleIdx="1" presStyleCnt="2">
        <dgm:presLayoutVars>
          <dgm:chMax val="0"/>
          <dgm:chPref val="0"/>
        </dgm:presLayoutVars>
      </dgm:prSet>
      <dgm:spPr/>
    </dgm:pt>
  </dgm:ptLst>
  <dgm:cxnLst>
    <dgm:cxn modelId="{DA6C8950-F414-4586-A9DC-219419D6728C}" type="presOf" srcId="{A233557F-0E2E-4BFF-A1AD-7D1607DA4995}" destId="{E99C3A4B-4FBC-443A-8FFC-C343EFA1621B}" srcOrd="0" destOrd="0" presId="urn:microsoft.com/office/officeart/2018/2/layout/IconVerticalSolidList"/>
    <dgm:cxn modelId="{D1981899-2647-49E0-A922-7F03EFC38EDB}" srcId="{A233557F-0E2E-4BFF-A1AD-7D1607DA4995}" destId="{E0DA6738-5E94-489D-A175-5D19E4A2196B}" srcOrd="1" destOrd="0" parTransId="{965C22B6-71DE-4119-865A-C02CB834EA4E}" sibTransId="{FA3CBF3C-5EF7-46A9-83BD-89B2020DD8E1}"/>
    <dgm:cxn modelId="{301969B0-4BDB-4C52-979E-171BF60418C5}" type="presOf" srcId="{E0DA6738-5E94-489D-A175-5D19E4A2196B}" destId="{C4EB90C7-A1D4-4FAA-BAAB-DE08FF628CFB}" srcOrd="0" destOrd="0" presId="urn:microsoft.com/office/officeart/2018/2/layout/IconVerticalSolidList"/>
    <dgm:cxn modelId="{E5CA56B6-628D-4A94-8C6D-EB2EBCCD062F}" type="presOf" srcId="{9FCB64D8-44D9-448A-AA80-97D9F9D16660}" destId="{23DE14DA-98EF-49D3-80A3-54BE09016E4F}" srcOrd="0" destOrd="0" presId="urn:microsoft.com/office/officeart/2018/2/layout/IconVerticalSolidList"/>
    <dgm:cxn modelId="{E1985EE1-EBB6-47C3-8A6D-17E772DACCF8}" srcId="{A233557F-0E2E-4BFF-A1AD-7D1607DA4995}" destId="{9FCB64D8-44D9-448A-AA80-97D9F9D16660}" srcOrd="0" destOrd="0" parTransId="{1671CA9F-A2C2-4E40-8B5D-4F3887EAC5B2}" sibTransId="{279F75CD-C17F-4C21-A9FD-F0195C4E6680}"/>
    <dgm:cxn modelId="{806192FA-784E-4653-93BF-24F4DC957BDF}" type="presParOf" srcId="{E99C3A4B-4FBC-443A-8FFC-C343EFA1621B}" destId="{A2DFCC76-D854-4552-8ED8-C3FB3CB37EE4}" srcOrd="0" destOrd="0" presId="urn:microsoft.com/office/officeart/2018/2/layout/IconVerticalSolidList"/>
    <dgm:cxn modelId="{6CBCEDB2-5AD9-49A4-B2C3-2C13D78D2118}" type="presParOf" srcId="{A2DFCC76-D854-4552-8ED8-C3FB3CB37EE4}" destId="{733088C4-50A7-450F-A56A-143FCC73C80A}" srcOrd="0" destOrd="0" presId="urn:microsoft.com/office/officeart/2018/2/layout/IconVerticalSolidList"/>
    <dgm:cxn modelId="{31E7D2F4-22D0-4F4D-800C-D3D90DD49185}" type="presParOf" srcId="{A2DFCC76-D854-4552-8ED8-C3FB3CB37EE4}" destId="{5F4E29BA-40D3-402A-B1F1-F6F7FC3DF350}" srcOrd="1" destOrd="0" presId="urn:microsoft.com/office/officeart/2018/2/layout/IconVerticalSolidList"/>
    <dgm:cxn modelId="{DF9E8759-B590-4903-9240-EFC2C7A801DA}" type="presParOf" srcId="{A2DFCC76-D854-4552-8ED8-C3FB3CB37EE4}" destId="{61DDBC66-D586-402A-B05E-BEBD80B0E0AC}" srcOrd="2" destOrd="0" presId="urn:microsoft.com/office/officeart/2018/2/layout/IconVerticalSolidList"/>
    <dgm:cxn modelId="{15FE1794-3652-41BE-B265-76AFDC83C43D}" type="presParOf" srcId="{A2DFCC76-D854-4552-8ED8-C3FB3CB37EE4}" destId="{23DE14DA-98EF-49D3-80A3-54BE09016E4F}" srcOrd="3" destOrd="0" presId="urn:microsoft.com/office/officeart/2018/2/layout/IconVerticalSolidList"/>
    <dgm:cxn modelId="{D53D3B5F-88A3-4839-81BA-677E2554E5CB}" type="presParOf" srcId="{E99C3A4B-4FBC-443A-8FFC-C343EFA1621B}" destId="{A2F4F007-ED9B-4EFC-88E1-563073E72B08}" srcOrd="1" destOrd="0" presId="urn:microsoft.com/office/officeart/2018/2/layout/IconVerticalSolidList"/>
    <dgm:cxn modelId="{628C0C19-3DD6-46C8-8B0F-5429A7E00152}" type="presParOf" srcId="{E99C3A4B-4FBC-443A-8FFC-C343EFA1621B}" destId="{2CC184DB-66E0-4E31-8E48-9E87FE9FE5D0}" srcOrd="2" destOrd="0" presId="urn:microsoft.com/office/officeart/2018/2/layout/IconVerticalSolidList"/>
    <dgm:cxn modelId="{685D6518-74CC-47B2-92C8-A5F5CFCADE1E}" type="presParOf" srcId="{2CC184DB-66E0-4E31-8E48-9E87FE9FE5D0}" destId="{4436B19F-6EE6-4180-B216-59F6E2124240}" srcOrd="0" destOrd="0" presId="urn:microsoft.com/office/officeart/2018/2/layout/IconVerticalSolidList"/>
    <dgm:cxn modelId="{008EAE42-7F54-4296-93B6-8B8202D0C8CF}" type="presParOf" srcId="{2CC184DB-66E0-4E31-8E48-9E87FE9FE5D0}" destId="{EFD0167D-AEAE-4690-B540-F75D7ABC2642}" srcOrd="1" destOrd="0" presId="urn:microsoft.com/office/officeart/2018/2/layout/IconVerticalSolidList"/>
    <dgm:cxn modelId="{852BEF24-1897-4BD2-99E4-B603347ED410}" type="presParOf" srcId="{2CC184DB-66E0-4E31-8E48-9E87FE9FE5D0}" destId="{28E04543-A227-42A4-898C-CC67DD1C81F6}" srcOrd="2" destOrd="0" presId="urn:microsoft.com/office/officeart/2018/2/layout/IconVerticalSolidList"/>
    <dgm:cxn modelId="{FEA0B6B6-BCA5-45CD-813F-FEBA0A202AA8}" type="presParOf" srcId="{2CC184DB-66E0-4E31-8E48-9E87FE9FE5D0}" destId="{C4EB90C7-A1D4-4FAA-BAAB-DE08FF628CFB}"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945511-938D-43F4-9AED-59F2E338445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8312A36-255F-49BB-8656-8DEBD62DAC4E}">
      <dgm:prSet/>
      <dgm:spPr/>
      <dgm:t>
        <a:bodyPr/>
        <a:lstStyle/>
        <a:p>
          <a:r>
            <a:rPr lang="en-US"/>
            <a:t>He said people who are heavy drinkers, people who are moderate drinkers, if they want to quit drinking they just quit, and it don’t bother them at all. </a:t>
          </a:r>
        </a:p>
      </dgm:t>
    </dgm:pt>
    <dgm:pt modelId="{394514C4-2697-47B4-A729-2C5570CAC597}" type="parTrans" cxnId="{FDE4DFEB-8CDB-44C3-B0FC-C630C28F81A7}">
      <dgm:prSet/>
      <dgm:spPr/>
      <dgm:t>
        <a:bodyPr/>
        <a:lstStyle/>
        <a:p>
          <a:endParaRPr lang="en-US"/>
        </a:p>
      </dgm:t>
    </dgm:pt>
    <dgm:pt modelId="{9E9D5B42-C674-4A87-8E8E-383B6673DE45}" type="sibTrans" cxnId="{FDE4DFEB-8CDB-44C3-B0FC-C630C28F81A7}">
      <dgm:prSet/>
      <dgm:spPr/>
      <dgm:t>
        <a:bodyPr/>
        <a:lstStyle/>
        <a:p>
          <a:endParaRPr lang="en-US"/>
        </a:p>
      </dgm:t>
    </dgm:pt>
    <dgm:pt modelId="{10B4D7D5-3426-4A0A-B12E-0FDF696C5AB7}">
      <dgm:prSet/>
      <dgm:spPr/>
      <dgm:t>
        <a:bodyPr/>
        <a:lstStyle/>
        <a:p>
          <a:r>
            <a:rPr lang="en-US" dirty="0"/>
            <a:t>But he said it seems </a:t>
          </a:r>
          <a:r>
            <a:rPr lang="en-US" b="1" dirty="0">
              <a:solidFill>
                <a:schemeClr val="tx1"/>
              </a:solidFill>
            </a:rPr>
            <a:t>as though the alcoholic, after they quit, the mind begins to play tricks on them; and begins to think about one or two drinks and how it makes them feel</a:t>
          </a:r>
          <a:r>
            <a:rPr lang="en-US" dirty="0">
              <a:solidFill>
                <a:schemeClr val="tx1"/>
              </a:solidFill>
            </a:rPr>
            <a:t>.</a:t>
          </a:r>
        </a:p>
      </dgm:t>
    </dgm:pt>
    <dgm:pt modelId="{ABA6C177-0FF6-4661-8C80-C4B3781E927B}" type="parTrans" cxnId="{CD1859F8-3D2E-4155-912E-DC1B076E272D}">
      <dgm:prSet/>
      <dgm:spPr/>
      <dgm:t>
        <a:bodyPr/>
        <a:lstStyle/>
        <a:p>
          <a:endParaRPr lang="en-US"/>
        </a:p>
      </dgm:t>
    </dgm:pt>
    <dgm:pt modelId="{1B966306-75D0-484C-B538-3CF2BE985A8A}" type="sibTrans" cxnId="{CD1859F8-3D2E-4155-912E-DC1B076E272D}">
      <dgm:prSet/>
      <dgm:spPr/>
      <dgm:t>
        <a:bodyPr/>
        <a:lstStyle/>
        <a:p>
          <a:endParaRPr lang="en-US"/>
        </a:p>
      </dgm:t>
    </dgm:pt>
    <dgm:pt modelId="{E631D361-E3ED-4945-982B-FD853CCB945B}">
      <dgm:prSet/>
      <dgm:spPr/>
      <dgm:t>
        <a:bodyPr/>
        <a:lstStyle/>
        <a:p>
          <a:r>
            <a:rPr lang="en-US" dirty="0"/>
            <a:t>And he said that </a:t>
          </a:r>
          <a:r>
            <a:rPr lang="en-US" b="1" dirty="0">
              <a:solidFill>
                <a:schemeClr val="tx1"/>
              </a:solidFill>
            </a:rPr>
            <a:t>idea becomes so powerful that it overcomes the idea that they can’t drink, and they take a drink and end up drunk every time.</a:t>
          </a:r>
          <a:endParaRPr lang="en-US" dirty="0">
            <a:solidFill>
              <a:schemeClr val="tx1"/>
            </a:solidFill>
          </a:endParaRPr>
        </a:p>
      </dgm:t>
    </dgm:pt>
    <dgm:pt modelId="{E9F07492-DF7E-480B-9F8B-B25AC6966860}" type="parTrans" cxnId="{87A7E3D7-05CA-431C-922C-C88CC0C01DB0}">
      <dgm:prSet/>
      <dgm:spPr/>
      <dgm:t>
        <a:bodyPr/>
        <a:lstStyle/>
        <a:p>
          <a:endParaRPr lang="en-US"/>
        </a:p>
      </dgm:t>
    </dgm:pt>
    <dgm:pt modelId="{CCB0BD65-2613-41C9-8D07-89C8EBFCAEC8}" type="sibTrans" cxnId="{87A7E3D7-05CA-431C-922C-C88CC0C01DB0}">
      <dgm:prSet/>
      <dgm:spPr/>
      <dgm:t>
        <a:bodyPr/>
        <a:lstStyle/>
        <a:p>
          <a:endParaRPr lang="en-US"/>
        </a:p>
      </dgm:t>
    </dgm:pt>
    <dgm:pt modelId="{F19846F0-0F01-43FF-99C8-D628D94FA950}">
      <dgm:prSet/>
      <dgm:spPr/>
      <dgm:t>
        <a:bodyPr/>
        <a:lstStyle/>
        <a:p>
          <a:r>
            <a:rPr lang="en-US" dirty="0"/>
            <a:t>He said now if you can’t drink safely, and if you can’t keep from drinking, </a:t>
          </a:r>
          <a:r>
            <a:rPr lang="en-US" b="1" dirty="0">
              <a:solidFill>
                <a:schemeClr val="tx1"/>
              </a:solidFill>
            </a:rPr>
            <a:t>then you’re </a:t>
          </a:r>
          <a:r>
            <a:rPr lang="en-US" b="1" u="sng" dirty="0">
              <a:solidFill>
                <a:schemeClr val="tx1"/>
              </a:solidFill>
            </a:rPr>
            <a:t>powerless</a:t>
          </a:r>
          <a:r>
            <a:rPr lang="en-US" b="1" dirty="0">
              <a:solidFill>
                <a:schemeClr val="tx1"/>
              </a:solidFill>
            </a:rPr>
            <a:t> over alcohol</a:t>
          </a:r>
        </a:p>
      </dgm:t>
    </dgm:pt>
    <dgm:pt modelId="{E3E193CD-CE68-472D-B07D-7B3F5A7C2C9B}" type="parTrans" cxnId="{5E45F525-6448-419E-A797-0EEA672423A0}">
      <dgm:prSet/>
      <dgm:spPr/>
      <dgm:t>
        <a:bodyPr/>
        <a:lstStyle/>
        <a:p>
          <a:endParaRPr lang="en-US"/>
        </a:p>
      </dgm:t>
    </dgm:pt>
    <dgm:pt modelId="{2A708411-F244-4801-85EE-2A98D9297B4C}" type="sibTrans" cxnId="{5E45F525-6448-419E-A797-0EEA672423A0}">
      <dgm:prSet/>
      <dgm:spPr/>
      <dgm:t>
        <a:bodyPr/>
        <a:lstStyle/>
        <a:p>
          <a:endParaRPr lang="en-US"/>
        </a:p>
      </dgm:t>
    </dgm:pt>
    <dgm:pt modelId="{382F18F6-5E13-412C-A389-16A24F813DDE}" type="pres">
      <dgm:prSet presAssocID="{D3945511-938D-43F4-9AED-59F2E338445E}" presName="linear" presStyleCnt="0">
        <dgm:presLayoutVars>
          <dgm:animLvl val="lvl"/>
          <dgm:resizeHandles val="exact"/>
        </dgm:presLayoutVars>
      </dgm:prSet>
      <dgm:spPr/>
    </dgm:pt>
    <dgm:pt modelId="{86B7F215-F85D-4813-AF83-9531B868F52F}" type="pres">
      <dgm:prSet presAssocID="{E8312A36-255F-49BB-8656-8DEBD62DAC4E}" presName="parentText" presStyleLbl="node1" presStyleIdx="0" presStyleCnt="4">
        <dgm:presLayoutVars>
          <dgm:chMax val="0"/>
          <dgm:bulletEnabled val="1"/>
        </dgm:presLayoutVars>
      </dgm:prSet>
      <dgm:spPr/>
    </dgm:pt>
    <dgm:pt modelId="{CA58115E-50A2-49E1-AD3E-8EE26CB3E44E}" type="pres">
      <dgm:prSet presAssocID="{9E9D5B42-C674-4A87-8E8E-383B6673DE45}" presName="spacer" presStyleCnt="0"/>
      <dgm:spPr/>
    </dgm:pt>
    <dgm:pt modelId="{FF7DCFB2-A56D-4025-9CB4-CC907D6934DF}" type="pres">
      <dgm:prSet presAssocID="{10B4D7D5-3426-4A0A-B12E-0FDF696C5AB7}" presName="parentText" presStyleLbl="node1" presStyleIdx="1" presStyleCnt="4">
        <dgm:presLayoutVars>
          <dgm:chMax val="0"/>
          <dgm:bulletEnabled val="1"/>
        </dgm:presLayoutVars>
      </dgm:prSet>
      <dgm:spPr/>
    </dgm:pt>
    <dgm:pt modelId="{FC626E12-69FB-4CCC-A672-5D6562347EA4}" type="pres">
      <dgm:prSet presAssocID="{1B966306-75D0-484C-B538-3CF2BE985A8A}" presName="spacer" presStyleCnt="0"/>
      <dgm:spPr/>
    </dgm:pt>
    <dgm:pt modelId="{C0E401A6-F7B3-4E6E-BE66-0B484D45642A}" type="pres">
      <dgm:prSet presAssocID="{E631D361-E3ED-4945-982B-FD853CCB945B}" presName="parentText" presStyleLbl="node1" presStyleIdx="2" presStyleCnt="4">
        <dgm:presLayoutVars>
          <dgm:chMax val="0"/>
          <dgm:bulletEnabled val="1"/>
        </dgm:presLayoutVars>
      </dgm:prSet>
      <dgm:spPr/>
    </dgm:pt>
    <dgm:pt modelId="{980D4186-65CD-4D49-BB31-C09627E56D29}" type="pres">
      <dgm:prSet presAssocID="{CCB0BD65-2613-41C9-8D07-89C8EBFCAEC8}" presName="spacer" presStyleCnt="0"/>
      <dgm:spPr/>
    </dgm:pt>
    <dgm:pt modelId="{0EBD826A-3682-4E0F-994D-80C54724D1E2}" type="pres">
      <dgm:prSet presAssocID="{F19846F0-0F01-43FF-99C8-D628D94FA950}" presName="parentText" presStyleLbl="node1" presStyleIdx="3" presStyleCnt="4">
        <dgm:presLayoutVars>
          <dgm:chMax val="0"/>
          <dgm:bulletEnabled val="1"/>
        </dgm:presLayoutVars>
      </dgm:prSet>
      <dgm:spPr/>
    </dgm:pt>
  </dgm:ptLst>
  <dgm:cxnLst>
    <dgm:cxn modelId="{5E45F525-6448-419E-A797-0EEA672423A0}" srcId="{D3945511-938D-43F4-9AED-59F2E338445E}" destId="{F19846F0-0F01-43FF-99C8-D628D94FA950}" srcOrd="3" destOrd="0" parTransId="{E3E193CD-CE68-472D-B07D-7B3F5A7C2C9B}" sibTransId="{2A708411-F244-4801-85EE-2A98D9297B4C}"/>
    <dgm:cxn modelId="{F1F50941-B336-4160-AD8E-82169A2BEE00}" type="presOf" srcId="{E631D361-E3ED-4945-982B-FD853CCB945B}" destId="{C0E401A6-F7B3-4E6E-BE66-0B484D45642A}" srcOrd="0" destOrd="0" presId="urn:microsoft.com/office/officeart/2005/8/layout/vList2"/>
    <dgm:cxn modelId="{2C267843-32BB-4ABA-90D3-D64EFFBAA76D}" type="presOf" srcId="{10B4D7D5-3426-4A0A-B12E-0FDF696C5AB7}" destId="{FF7DCFB2-A56D-4025-9CB4-CC907D6934DF}" srcOrd="0" destOrd="0" presId="urn:microsoft.com/office/officeart/2005/8/layout/vList2"/>
    <dgm:cxn modelId="{ACE01E81-9D5B-4679-BECE-C27806F9C8E6}" type="presOf" srcId="{F19846F0-0F01-43FF-99C8-D628D94FA950}" destId="{0EBD826A-3682-4E0F-994D-80C54724D1E2}" srcOrd="0" destOrd="0" presId="urn:microsoft.com/office/officeart/2005/8/layout/vList2"/>
    <dgm:cxn modelId="{309A76CC-17F7-4DBF-B2AD-3002BAED397A}" type="presOf" srcId="{E8312A36-255F-49BB-8656-8DEBD62DAC4E}" destId="{86B7F215-F85D-4813-AF83-9531B868F52F}" srcOrd="0" destOrd="0" presId="urn:microsoft.com/office/officeart/2005/8/layout/vList2"/>
    <dgm:cxn modelId="{C4EE2DD6-6D65-413B-85B0-B5357318C412}" type="presOf" srcId="{D3945511-938D-43F4-9AED-59F2E338445E}" destId="{382F18F6-5E13-412C-A389-16A24F813DDE}" srcOrd="0" destOrd="0" presId="urn:microsoft.com/office/officeart/2005/8/layout/vList2"/>
    <dgm:cxn modelId="{87A7E3D7-05CA-431C-922C-C88CC0C01DB0}" srcId="{D3945511-938D-43F4-9AED-59F2E338445E}" destId="{E631D361-E3ED-4945-982B-FD853CCB945B}" srcOrd="2" destOrd="0" parTransId="{E9F07492-DF7E-480B-9F8B-B25AC6966860}" sibTransId="{CCB0BD65-2613-41C9-8D07-89C8EBFCAEC8}"/>
    <dgm:cxn modelId="{FDE4DFEB-8CDB-44C3-B0FC-C630C28F81A7}" srcId="{D3945511-938D-43F4-9AED-59F2E338445E}" destId="{E8312A36-255F-49BB-8656-8DEBD62DAC4E}" srcOrd="0" destOrd="0" parTransId="{394514C4-2697-47B4-A729-2C5570CAC597}" sibTransId="{9E9D5B42-C674-4A87-8E8E-383B6673DE45}"/>
    <dgm:cxn modelId="{CD1859F8-3D2E-4155-912E-DC1B076E272D}" srcId="{D3945511-938D-43F4-9AED-59F2E338445E}" destId="{10B4D7D5-3426-4A0A-B12E-0FDF696C5AB7}" srcOrd="1" destOrd="0" parTransId="{ABA6C177-0FF6-4661-8C80-C4B3781E927B}" sibTransId="{1B966306-75D0-484C-B538-3CF2BE985A8A}"/>
    <dgm:cxn modelId="{908854BA-67A9-498B-88F0-6955749F980B}" type="presParOf" srcId="{382F18F6-5E13-412C-A389-16A24F813DDE}" destId="{86B7F215-F85D-4813-AF83-9531B868F52F}" srcOrd="0" destOrd="0" presId="urn:microsoft.com/office/officeart/2005/8/layout/vList2"/>
    <dgm:cxn modelId="{122F5397-7B7F-4D8B-AE6E-28699E796854}" type="presParOf" srcId="{382F18F6-5E13-412C-A389-16A24F813DDE}" destId="{CA58115E-50A2-49E1-AD3E-8EE26CB3E44E}" srcOrd="1" destOrd="0" presId="urn:microsoft.com/office/officeart/2005/8/layout/vList2"/>
    <dgm:cxn modelId="{CEA49039-C1DA-4FEA-84ED-FC755E445211}" type="presParOf" srcId="{382F18F6-5E13-412C-A389-16A24F813DDE}" destId="{FF7DCFB2-A56D-4025-9CB4-CC907D6934DF}" srcOrd="2" destOrd="0" presId="urn:microsoft.com/office/officeart/2005/8/layout/vList2"/>
    <dgm:cxn modelId="{869D4157-C6E6-4A28-8EC2-20F40385C570}" type="presParOf" srcId="{382F18F6-5E13-412C-A389-16A24F813DDE}" destId="{FC626E12-69FB-4CCC-A672-5D6562347EA4}" srcOrd="3" destOrd="0" presId="urn:microsoft.com/office/officeart/2005/8/layout/vList2"/>
    <dgm:cxn modelId="{0877A4FF-CCB6-4596-879F-F2BA23DFBECD}" type="presParOf" srcId="{382F18F6-5E13-412C-A389-16A24F813DDE}" destId="{C0E401A6-F7B3-4E6E-BE66-0B484D45642A}" srcOrd="4" destOrd="0" presId="urn:microsoft.com/office/officeart/2005/8/layout/vList2"/>
    <dgm:cxn modelId="{054BCC4D-5601-4302-9730-E5DA7FB0CD42}" type="presParOf" srcId="{382F18F6-5E13-412C-A389-16A24F813DDE}" destId="{980D4186-65CD-4D49-BB31-C09627E56D29}" srcOrd="5" destOrd="0" presId="urn:microsoft.com/office/officeart/2005/8/layout/vList2"/>
    <dgm:cxn modelId="{60A39588-7254-4E0E-A08B-2C2517CF8194}" type="presParOf" srcId="{382F18F6-5E13-412C-A389-16A24F813DDE}" destId="{0EBD826A-3682-4E0F-994D-80C54724D1E2}"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2467E8-BF72-4074-8749-17F710F5E5B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A17C171-5544-4B91-A589-FEC9150894E0}">
      <dgm:prSet/>
      <dgm:spPr>
        <a:solidFill>
          <a:schemeClr val="accent5">
            <a:lumMod val="20000"/>
            <a:lumOff val="80000"/>
          </a:schemeClr>
        </a:solidFill>
      </dgm:spPr>
      <dgm:t>
        <a:bodyPr/>
        <a:lstStyle/>
        <a:p>
          <a:pPr algn="l"/>
          <a:r>
            <a:rPr lang="en-US" i="1" dirty="0">
              <a:hlinkClick xmlns:r="http://schemas.openxmlformats.org/officeDocument/2006/relationships" r:id="rId1"/>
            </a:rPr>
            <a:t>Big Book p. xxiv, par. line 13</a:t>
          </a:r>
          <a:r>
            <a:rPr lang="en-US" i="1" dirty="0"/>
            <a:t>	</a:t>
          </a:r>
          <a:endParaRPr lang="en-US" dirty="0"/>
        </a:p>
      </dgm:t>
    </dgm:pt>
    <dgm:pt modelId="{F337DB4D-55F8-4554-B56E-5D7C270C171A}" type="parTrans" cxnId="{74D4797F-8C8F-4F3D-90E3-E8E0A94F254C}">
      <dgm:prSet/>
      <dgm:spPr/>
      <dgm:t>
        <a:bodyPr/>
        <a:lstStyle/>
        <a:p>
          <a:endParaRPr lang="en-US"/>
        </a:p>
      </dgm:t>
    </dgm:pt>
    <dgm:pt modelId="{F7590BD4-1605-4266-A77C-AA7DF53A47F1}" type="sibTrans" cxnId="{74D4797F-8C8F-4F3D-90E3-E8E0A94F254C}">
      <dgm:prSet/>
      <dgm:spPr/>
      <dgm:t>
        <a:bodyPr/>
        <a:lstStyle/>
        <a:p>
          <a:endParaRPr lang="en-US"/>
        </a:p>
      </dgm:t>
    </dgm:pt>
    <dgm:pt modelId="{C7DC14A0-6D92-43F5-9BB4-90422BFB2225}">
      <dgm:prSet/>
      <dgm:spPr/>
      <dgm:t>
        <a:bodyPr/>
        <a:lstStyle/>
        <a:p>
          <a:r>
            <a:rPr lang="en-US" i="1" dirty="0"/>
            <a:t>“It did not satisfy us to be told that we could not control our drinking just because we were maladjusted to life, that we were in full flight from reality, or were outright mental defectives. These things were true to some extent, in fact, to a considerable extent with some of us. </a:t>
          </a:r>
          <a:r>
            <a:rPr lang="en-US" b="1" i="1" u="sng" dirty="0"/>
            <a:t>But we are sure that our bodies were sickened as well. In our belief, any picture of</a:t>
          </a:r>
          <a:r>
            <a:rPr lang="en-US" b="1" i="1" dirty="0"/>
            <a:t> </a:t>
          </a:r>
          <a:r>
            <a:rPr lang="en-US" b="1" i="1" u="sng" dirty="0"/>
            <a:t>the alcoholic, which leaves out this physical factor, is incomplete</a:t>
          </a:r>
          <a:r>
            <a:rPr lang="en-US" b="1" i="1" dirty="0"/>
            <a:t>.</a:t>
          </a:r>
          <a:br>
            <a:rPr lang="en-US" b="1" i="1" dirty="0"/>
          </a:br>
          <a:endParaRPr lang="en-US" b="1" dirty="0"/>
        </a:p>
      </dgm:t>
    </dgm:pt>
    <dgm:pt modelId="{020A3E3B-0520-4477-9D09-B47CFE8A3493}" type="parTrans" cxnId="{BE64B376-DC28-40B3-943D-922F7CB1A8D2}">
      <dgm:prSet/>
      <dgm:spPr/>
      <dgm:t>
        <a:bodyPr/>
        <a:lstStyle/>
        <a:p>
          <a:endParaRPr lang="en-US"/>
        </a:p>
      </dgm:t>
    </dgm:pt>
    <dgm:pt modelId="{53A48675-333A-4570-8B45-81B763F92CC6}" type="sibTrans" cxnId="{BE64B376-DC28-40B3-943D-922F7CB1A8D2}">
      <dgm:prSet/>
      <dgm:spPr/>
      <dgm:t>
        <a:bodyPr/>
        <a:lstStyle/>
        <a:p>
          <a:endParaRPr lang="en-US"/>
        </a:p>
      </dgm:t>
    </dgm:pt>
    <dgm:pt modelId="{4DF47C27-EDE6-4C57-A52A-251D61F25512}">
      <dgm:prSet/>
      <dgm:spPr/>
      <dgm:t>
        <a:bodyPr/>
        <a:lstStyle/>
        <a:p>
          <a:r>
            <a:rPr lang="en-US" i="1" dirty="0"/>
            <a:t>The doctor's theory that we have an </a:t>
          </a:r>
          <a:r>
            <a:rPr lang="en-US" b="1" i="1" u="sng" dirty="0">
              <a:solidFill>
                <a:schemeClr val="tx1"/>
              </a:solidFill>
            </a:rPr>
            <a:t>allergy to alcohol </a:t>
          </a:r>
          <a:r>
            <a:rPr lang="en-US" i="1" dirty="0"/>
            <a:t>interests us. As laymen, our opinion to its soundness may, of course, mean little. But as ex-problem drinkers, we can say that his explanation makes good sense. It explains many things for which we cannot otherwise account.”</a:t>
          </a:r>
          <a:endParaRPr lang="en-US" dirty="0"/>
        </a:p>
      </dgm:t>
    </dgm:pt>
    <dgm:pt modelId="{6C5FE660-6A77-4BFC-9D14-7EB880E99965}" type="parTrans" cxnId="{00E1F904-3431-4877-A056-DBAF52826887}">
      <dgm:prSet/>
      <dgm:spPr/>
      <dgm:t>
        <a:bodyPr/>
        <a:lstStyle/>
        <a:p>
          <a:endParaRPr lang="en-US"/>
        </a:p>
      </dgm:t>
    </dgm:pt>
    <dgm:pt modelId="{4ACD0D86-3657-4AE3-AFFA-31483B046214}" type="sibTrans" cxnId="{00E1F904-3431-4877-A056-DBAF52826887}">
      <dgm:prSet/>
      <dgm:spPr/>
      <dgm:t>
        <a:bodyPr/>
        <a:lstStyle/>
        <a:p>
          <a:endParaRPr lang="en-US"/>
        </a:p>
      </dgm:t>
    </dgm:pt>
    <dgm:pt modelId="{78C8D471-C92E-4448-9503-3632E1405DDE}" type="pres">
      <dgm:prSet presAssocID="{5F2467E8-BF72-4074-8749-17F710F5E5B8}" presName="Name0" presStyleCnt="0">
        <dgm:presLayoutVars>
          <dgm:dir/>
          <dgm:animLvl val="lvl"/>
          <dgm:resizeHandles val="exact"/>
        </dgm:presLayoutVars>
      </dgm:prSet>
      <dgm:spPr/>
    </dgm:pt>
    <dgm:pt modelId="{E7522D16-0ECE-4463-8A72-3E0CDD37AC8D}" type="pres">
      <dgm:prSet presAssocID="{4A17C171-5544-4B91-A589-FEC9150894E0}" presName="composite" presStyleCnt="0"/>
      <dgm:spPr/>
    </dgm:pt>
    <dgm:pt modelId="{EACB0AEE-9B3F-4548-87FA-6A92D97D0EEB}" type="pres">
      <dgm:prSet presAssocID="{4A17C171-5544-4B91-A589-FEC9150894E0}" presName="parTx" presStyleLbl="alignNode1" presStyleIdx="0" presStyleCnt="1">
        <dgm:presLayoutVars>
          <dgm:chMax val="0"/>
          <dgm:chPref val="0"/>
          <dgm:bulletEnabled val="1"/>
        </dgm:presLayoutVars>
      </dgm:prSet>
      <dgm:spPr/>
    </dgm:pt>
    <dgm:pt modelId="{74A4C079-67EA-413D-8878-ACA6A0C1165B}" type="pres">
      <dgm:prSet presAssocID="{4A17C171-5544-4B91-A589-FEC9150894E0}" presName="desTx" presStyleLbl="alignAccFollowNode1" presStyleIdx="0" presStyleCnt="1">
        <dgm:presLayoutVars>
          <dgm:bulletEnabled val="1"/>
        </dgm:presLayoutVars>
      </dgm:prSet>
      <dgm:spPr/>
    </dgm:pt>
  </dgm:ptLst>
  <dgm:cxnLst>
    <dgm:cxn modelId="{00E1F904-3431-4877-A056-DBAF52826887}" srcId="{4A17C171-5544-4B91-A589-FEC9150894E0}" destId="{4DF47C27-EDE6-4C57-A52A-251D61F25512}" srcOrd="1" destOrd="0" parTransId="{6C5FE660-6A77-4BFC-9D14-7EB880E99965}" sibTransId="{4ACD0D86-3657-4AE3-AFFA-31483B046214}"/>
    <dgm:cxn modelId="{90929012-AA3E-462E-BB2F-D66C5DE4029E}" type="presOf" srcId="{4A17C171-5544-4B91-A589-FEC9150894E0}" destId="{EACB0AEE-9B3F-4548-87FA-6A92D97D0EEB}" srcOrd="0" destOrd="0" presId="urn:microsoft.com/office/officeart/2005/8/layout/hList1"/>
    <dgm:cxn modelId="{7C0E2249-94B8-47CD-A687-6C968AEBA679}" type="presOf" srcId="{4DF47C27-EDE6-4C57-A52A-251D61F25512}" destId="{74A4C079-67EA-413D-8878-ACA6A0C1165B}" srcOrd="0" destOrd="1" presId="urn:microsoft.com/office/officeart/2005/8/layout/hList1"/>
    <dgm:cxn modelId="{BE64B376-DC28-40B3-943D-922F7CB1A8D2}" srcId="{4A17C171-5544-4B91-A589-FEC9150894E0}" destId="{C7DC14A0-6D92-43F5-9BB4-90422BFB2225}" srcOrd="0" destOrd="0" parTransId="{020A3E3B-0520-4477-9D09-B47CFE8A3493}" sibTransId="{53A48675-333A-4570-8B45-81B763F92CC6}"/>
    <dgm:cxn modelId="{AC447C7E-92B6-4645-8D8A-84EABC4F35BE}" type="presOf" srcId="{5F2467E8-BF72-4074-8749-17F710F5E5B8}" destId="{78C8D471-C92E-4448-9503-3632E1405DDE}" srcOrd="0" destOrd="0" presId="urn:microsoft.com/office/officeart/2005/8/layout/hList1"/>
    <dgm:cxn modelId="{74D4797F-8C8F-4F3D-90E3-E8E0A94F254C}" srcId="{5F2467E8-BF72-4074-8749-17F710F5E5B8}" destId="{4A17C171-5544-4B91-A589-FEC9150894E0}" srcOrd="0" destOrd="0" parTransId="{F337DB4D-55F8-4554-B56E-5D7C270C171A}" sibTransId="{F7590BD4-1605-4266-A77C-AA7DF53A47F1}"/>
    <dgm:cxn modelId="{112CECDE-AEC1-4AFA-B526-47A9CA786126}" type="presOf" srcId="{C7DC14A0-6D92-43F5-9BB4-90422BFB2225}" destId="{74A4C079-67EA-413D-8878-ACA6A0C1165B}" srcOrd="0" destOrd="0" presId="urn:microsoft.com/office/officeart/2005/8/layout/hList1"/>
    <dgm:cxn modelId="{79F7E775-2122-4866-9434-6FB5F134D6B9}" type="presParOf" srcId="{78C8D471-C92E-4448-9503-3632E1405DDE}" destId="{E7522D16-0ECE-4463-8A72-3E0CDD37AC8D}" srcOrd="0" destOrd="0" presId="urn:microsoft.com/office/officeart/2005/8/layout/hList1"/>
    <dgm:cxn modelId="{7EEA86EB-4589-4A41-9C96-40827C19BC01}" type="presParOf" srcId="{E7522D16-0ECE-4463-8A72-3E0CDD37AC8D}" destId="{EACB0AEE-9B3F-4548-87FA-6A92D97D0EEB}" srcOrd="0" destOrd="0" presId="urn:microsoft.com/office/officeart/2005/8/layout/hList1"/>
    <dgm:cxn modelId="{FF8E1C0E-7231-40EC-8318-8F21A0529801}" type="presParOf" srcId="{E7522D16-0ECE-4463-8A72-3E0CDD37AC8D}" destId="{74A4C079-67EA-413D-8878-ACA6A0C1165B}"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61BA2-50AD-43E9-BF46-33ABD776F059}">
      <dsp:nvSpPr>
        <dsp:cNvPr id="0" name=""/>
        <dsp:cNvSpPr/>
      </dsp:nvSpPr>
      <dsp:spPr>
        <a:xfrm>
          <a:off x="0" y="219858"/>
          <a:ext cx="7450667" cy="22510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I’m convinced in my mind that God got tired of seeing people like us die from alcoholism and he took various, different people from around the world and gave us these pieces of information that allows us to recover from that condition today. </a:t>
          </a:r>
        </a:p>
      </dsp:txBody>
      <dsp:txXfrm>
        <a:off x="109889" y="329747"/>
        <a:ext cx="7230889" cy="2031302"/>
      </dsp:txXfrm>
    </dsp:sp>
    <dsp:sp modelId="{1E1FD737-1DCF-4BAB-AB33-7E864533CBAA}">
      <dsp:nvSpPr>
        <dsp:cNvPr id="0" name=""/>
        <dsp:cNvSpPr/>
      </dsp:nvSpPr>
      <dsp:spPr>
        <a:xfrm>
          <a:off x="0" y="2545818"/>
          <a:ext cx="7450667" cy="22510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And I think one of the first persons that he used was this little doctor called </a:t>
          </a:r>
          <a:r>
            <a:rPr lang="en-US" sz="2600" b="1" kern="1200"/>
            <a:t>Dr. Silkworth. </a:t>
          </a:r>
          <a:endParaRPr lang="en-US" sz="2600" kern="1200"/>
        </a:p>
      </dsp:txBody>
      <dsp:txXfrm>
        <a:off x="109889" y="2655707"/>
        <a:ext cx="7230889" cy="20313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3088C4-50A7-450F-A56A-143FCC73C80A}">
      <dsp:nvSpPr>
        <dsp:cNvPr id="0" name=""/>
        <dsp:cNvSpPr/>
      </dsp:nvSpPr>
      <dsp:spPr>
        <a:xfrm>
          <a:off x="0" y="834280"/>
          <a:ext cx="9741579" cy="16896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4E29BA-40D3-402A-B1F1-F6F7FC3DF350}">
      <dsp:nvSpPr>
        <dsp:cNvPr id="0" name=""/>
        <dsp:cNvSpPr/>
      </dsp:nvSpPr>
      <dsp:spPr>
        <a:xfrm>
          <a:off x="511132" y="1295431"/>
          <a:ext cx="929331" cy="9293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DE14DA-98EF-49D3-80A3-54BE09016E4F}">
      <dsp:nvSpPr>
        <dsp:cNvPr id="0" name=""/>
        <dsp:cNvSpPr/>
      </dsp:nvSpPr>
      <dsp:spPr>
        <a:xfrm>
          <a:off x="1951595" y="915250"/>
          <a:ext cx="7789983" cy="168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826" tIns="178826" rIns="178826" bIns="178826" numCol="1" spcCol="1270" anchor="ctr" anchorCtr="0">
          <a:noAutofit/>
        </a:bodyPr>
        <a:lstStyle/>
        <a:p>
          <a:pPr marL="0" lvl="0" indent="0" algn="l" defTabSz="1066800">
            <a:lnSpc>
              <a:spcPct val="100000"/>
            </a:lnSpc>
            <a:spcBef>
              <a:spcPct val="0"/>
            </a:spcBef>
            <a:spcAft>
              <a:spcPct val="35000"/>
            </a:spcAft>
            <a:buNone/>
          </a:pPr>
          <a:r>
            <a:rPr lang="en-US" sz="2400" kern="1200"/>
            <a:t>… he began to develop this little idea that when you put alcohol in your body it produces </a:t>
          </a:r>
          <a:r>
            <a:rPr lang="en-US" sz="2400" b="1" kern="1200"/>
            <a:t>an actual physical craving that makes it impossible for us to stop drinking.</a:t>
          </a:r>
          <a:endParaRPr lang="en-US" sz="2400" kern="1200"/>
        </a:p>
      </dsp:txBody>
      <dsp:txXfrm>
        <a:off x="1951595" y="915250"/>
        <a:ext cx="7789983" cy="1689693"/>
      </dsp:txXfrm>
    </dsp:sp>
    <dsp:sp modelId="{4436B19F-6EE6-4180-B216-59F6E2124240}">
      <dsp:nvSpPr>
        <dsp:cNvPr id="0" name=""/>
        <dsp:cNvSpPr/>
      </dsp:nvSpPr>
      <dsp:spPr>
        <a:xfrm>
          <a:off x="0" y="3027367"/>
          <a:ext cx="9741579" cy="168969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D0167D-AEAE-4690-B540-F75D7ABC2642}">
      <dsp:nvSpPr>
        <dsp:cNvPr id="0" name=""/>
        <dsp:cNvSpPr/>
      </dsp:nvSpPr>
      <dsp:spPr>
        <a:xfrm>
          <a:off x="511132" y="3407548"/>
          <a:ext cx="929331" cy="9293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B90C7-A1D4-4FAA-BAAB-DE08FF628CFB}">
      <dsp:nvSpPr>
        <dsp:cNvPr id="0" name=""/>
        <dsp:cNvSpPr/>
      </dsp:nvSpPr>
      <dsp:spPr>
        <a:xfrm>
          <a:off x="1951595" y="3027367"/>
          <a:ext cx="7789983" cy="1689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826" tIns="178826" rIns="178826" bIns="178826" numCol="1" spcCol="1270" anchor="ctr" anchorCtr="0">
          <a:noAutofit/>
        </a:bodyPr>
        <a:lstStyle/>
        <a:p>
          <a:pPr marL="0" lvl="0" indent="0" algn="l" defTabSz="1066800">
            <a:lnSpc>
              <a:spcPct val="100000"/>
            </a:lnSpc>
            <a:spcBef>
              <a:spcPct val="0"/>
            </a:spcBef>
            <a:spcAft>
              <a:spcPct val="35000"/>
            </a:spcAft>
            <a:buNone/>
          </a:pPr>
          <a:r>
            <a:rPr lang="en-US" sz="2400" kern="1200" dirty="0"/>
            <a:t>But he also said even in those days, that’s not the real problem of the alcoholic, </a:t>
          </a:r>
          <a:r>
            <a:rPr lang="en-US" sz="2400" b="1" kern="1200" dirty="0"/>
            <a:t>he said the real problem is that the alcoholic </a:t>
          </a:r>
          <a:r>
            <a:rPr lang="en-US" sz="2400" b="1" i="0" u="sng" kern="1200" dirty="0"/>
            <a:t>cannot keep from drinking</a:t>
          </a:r>
          <a:r>
            <a:rPr lang="en-US" sz="2400" b="1" kern="1200" dirty="0"/>
            <a:t>.</a:t>
          </a:r>
          <a:endParaRPr lang="en-US" sz="2400" kern="1200" dirty="0"/>
        </a:p>
      </dsp:txBody>
      <dsp:txXfrm>
        <a:off x="1951595" y="3027367"/>
        <a:ext cx="7789983" cy="16896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B7F215-F85D-4813-AF83-9531B868F52F}">
      <dsp:nvSpPr>
        <dsp:cNvPr id="0" name=""/>
        <dsp:cNvSpPr/>
      </dsp:nvSpPr>
      <dsp:spPr>
        <a:xfrm>
          <a:off x="0" y="29183"/>
          <a:ext cx="9182911" cy="13197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He said people who are heavy drinkers, people who are moderate drinkers, if they want to quit drinking they just quit, and it don’t bother them at all. </a:t>
          </a:r>
        </a:p>
      </dsp:txBody>
      <dsp:txXfrm>
        <a:off x="64425" y="93608"/>
        <a:ext cx="9054061" cy="1190909"/>
      </dsp:txXfrm>
    </dsp:sp>
    <dsp:sp modelId="{FF7DCFB2-A56D-4025-9CB4-CC907D6934DF}">
      <dsp:nvSpPr>
        <dsp:cNvPr id="0" name=""/>
        <dsp:cNvSpPr/>
      </dsp:nvSpPr>
      <dsp:spPr>
        <a:xfrm>
          <a:off x="0" y="1418063"/>
          <a:ext cx="9182911" cy="13197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But he said it seems </a:t>
          </a:r>
          <a:r>
            <a:rPr lang="en-US" sz="2400" b="1" kern="1200" dirty="0">
              <a:solidFill>
                <a:schemeClr val="tx1"/>
              </a:solidFill>
            </a:rPr>
            <a:t>as though the alcoholic, after they quit, the mind begins to play tricks on them; and begins to think about one or two drinks and how it makes them feel</a:t>
          </a:r>
          <a:r>
            <a:rPr lang="en-US" sz="2400" kern="1200" dirty="0">
              <a:solidFill>
                <a:schemeClr val="tx1"/>
              </a:solidFill>
            </a:rPr>
            <a:t>.</a:t>
          </a:r>
        </a:p>
      </dsp:txBody>
      <dsp:txXfrm>
        <a:off x="64425" y="1482488"/>
        <a:ext cx="9054061" cy="1190909"/>
      </dsp:txXfrm>
    </dsp:sp>
    <dsp:sp modelId="{C0E401A6-F7B3-4E6E-BE66-0B484D45642A}">
      <dsp:nvSpPr>
        <dsp:cNvPr id="0" name=""/>
        <dsp:cNvSpPr/>
      </dsp:nvSpPr>
      <dsp:spPr>
        <a:xfrm>
          <a:off x="0" y="2806943"/>
          <a:ext cx="9182911" cy="13197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And he said that </a:t>
          </a:r>
          <a:r>
            <a:rPr lang="en-US" sz="2400" b="1" kern="1200" dirty="0">
              <a:solidFill>
                <a:schemeClr val="tx1"/>
              </a:solidFill>
            </a:rPr>
            <a:t>idea becomes so powerful that it overcomes the idea that they can’t drink, and they take a drink and end up drunk every time.</a:t>
          </a:r>
          <a:endParaRPr lang="en-US" sz="2400" kern="1200" dirty="0">
            <a:solidFill>
              <a:schemeClr val="tx1"/>
            </a:solidFill>
          </a:endParaRPr>
        </a:p>
      </dsp:txBody>
      <dsp:txXfrm>
        <a:off x="64425" y="2871368"/>
        <a:ext cx="9054061" cy="1190909"/>
      </dsp:txXfrm>
    </dsp:sp>
    <dsp:sp modelId="{0EBD826A-3682-4E0F-994D-80C54724D1E2}">
      <dsp:nvSpPr>
        <dsp:cNvPr id="0" name=""/>
        <dsp:cNvSpPr/>
      </dsp:nvSpPr>
      <dsp:spPr>
        <a:xfrm>
          <a:off x="0" y="4195823"/>
          <a:ext cx="9182911" cy="131975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He said now if you can’t drink safely, and if you can’t keep from drinking, </a:t>
          </a:r>
          <a:r>
            <a:rPr lang="en-US" sz="2400" b="1" kern="1200" dirty="0">
              <a:solidFill>
                <a:schemeClr val="tx1"/>
              </a:solidFill>
            </a:rPr>
            <a:t>then you’re </a:t>
          </a:r>
          <a:r>
            <a:rPr lang="en-US" sz="2400" b="1" u="sng" kern="1200" dirty="0">
              <a:solidFill>
                <a:schemeClr val="tx1"/>
              </a:solidFill>
            </a:rPr>
            <a:t>powerless</a:t>
          </a:r>
          <a:r>
            <a:rPr lang="en-US" sz="2400" b="1" kern="1200" dirty="0">
              <a:solidFill>
                <a:schemeClr val="tx1"/>
              </a:solidFill>
            </a:rPr>
            <a:t> over alcohol</a:t>
          </a:r>
        </a:p>
      </dsp:txBody>
      <dsp:txXfrm>
        <a:off x="64425" y="4260248"/>
        <a:ext cx="9054061" cy="1190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B0AEE-9B3F-4548-87FA-6A92D97D0EEB}">
      <dsp:nvSpPr>
        <dsp:cNvPr id="0" name=""/>
        <dsp:cNvSpPr/>
      </dsp:nvSpPr>
      <dsp:spPr>
        <a:xfrm>
          <a:off x="0" y="98875"/>
          <a:ext cx="8830733" cy="691200"/>
        </a:xfrm>
        <a:prstGeom prst="rect">
          <a:avLst/>
        </a:prstGeom>
        <a:solidFill>
          <a:schemeClr val="accent5">
            <a:lumMod val="20000"/>
            <a:lumOff val="8000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l" defTabSz="1066800">
            <a:lnSpc>
              <a:spcPct val="90000"/>
            </a:lnSpc>
            <a:spcBef>
              <a:spcPct val="0"/>
            </a:spcBef>
            <a:spcAft>
              <a:spcPct val="35000"/>
            </a:spcAft>
            <a:buNone/>
          </a:pPr>
          <a:r>
            <a:rPr lang="en-US" sz="2400" i="1" kern="1200" dirty="0">
              <a:hlinkClick xmlns:r="http://schemas.openxmlformats.org/officeDocument/2006/relationships" r:id="rId1"/>
            </a:rPr>
            <a:t>Big Book p. xxiv, par. line 13</a:t>
          </a:r>
          <a:r>
            <a:rPr lang="en-US" sz="2400" i="1" kern="1200" dirty="0"/>
            <a:t>	</a:t>
          </a:r>
          <a:endParaRPr lang="en-US" sz="2400" kern="1200" dirty="0"/>
        </a:p>
      </dsp:txBody>
      <dsp:txXfrm>
        <a:off x="0" y="98875"/>
        <a:ext cx="8830733" cy="691200"/>
      </dsp:txXfrm>
    </dsp:sp>
    <dsp:sp modelId="{74A4C079-67EA-413D-8878-ACA6A0C1165B}">
      <dsp:nvSpPr>
        <dsp:cNvPr id="0" name=""/>
        <dsp:cNvSpPr/>
      </dsp:nvSpPr>
      <dsp:spPr>
        <a:xfrm>
          <a:off x="0" y="790075"/>
          <a:ext cx="8830733" cy="474336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i="1" kern="1200" dirty="0"/>
            <a:t>“It did not satisfy us to be told that we could not control our drinking just because we were maladjusted to life, that we were in full flight from reality, or were outright mental defectives. These things were true to some extent, in fact, to a considerable extent with some of us. </a:t>
          </a:r>
          <a:r>
            <a:rPr lang="en-US" sz="2400" b="1" i="1" u="sng" kern="1200" dirty="0"/>
            <a:t>But we are sure that our bodies were sickened as well. In our belief, any picture of</a:t>
          </a:r>
          <a:r>
            <a:rPr lang="en-US" sz="2400" b="1" i="1" kern="1200" dirty="0"/>
            <a:t> </a:t>
          </a:r>
          <a:r>
            <a:rPr lang="en-US" sz="2400" b="1" i="1" u="sng" kern="1200" dirty="0"/>
            <a:t>the alcoholic, which leaves out this physical factor, is incomplete</a:t>
          </a:r>
          <a:r>
            <a:rPr lang="en-US" sz="2400" b="1" i="1" kern="1200" dirty="0"/>
            <a:t>.</a:t>
          </a:r>
          <a:br>
            <a:rPr lang="en-US" sz="2400" b="1" i="1" kern="1200" dirty="0"/>
          </a:br>
          <a:endParaRPr lang="en-US" sz="2400" b="1" kern="1200" dirty="0"/>
        </a:p>
        <a:p>
          <a:pPr marL="228600" lvl="1" indent="-228600" algn="l" defTabSz="1066800">
            <a:lnSpc>
              <a:spcPct val="90000"/>
            </a:lnSpc>
            <a:spcBef>
              <a:spcPct val="0"/>
            </a:spcBef>
            <a:spcAft>
              <a:spcPct val="15000"/>
            </a:spcAft>
            <a:buChar char="•"/>
          </a:pPr>
          <a:r>
            <a:rPr lang="en-US" sz="2400" i="1" kern="1200" dirty="0"/>
            <a:t>The doctor's theory that we have an </a:t>
          </a:r>
          <a:r>
            <a:rPr lang="en-US" sz="2400" b="1" i="1" u="sng" kern="1200" dirty="0">
              <a:solidFill>
                <a:schemeClr val="tx1"/>
              </a:solidFill>
            </a:rPr>
            <a:t>allergy to alcohol </a:t>
          </a:r>
          <a:r>
            <a:rPr lang="en-US" sz="2400" i="1" kern="1200" dirty="0"/>
            <a:t>interests us. As laymen, our opinion to its soundness may, of course, mean little. But as ex-problem drinkers, we can say that his explanation makes good sense. It explains many things for which we cannot otherwise account.”</a:t>
          </a:r>
          <a:endParaRPr lang="en-US" sz="2400" kern="1200" dirty="0"/>
        </a:p>
      </dsp:txBody>
      <dsp:txXfrm>
        <a:off x="0" y="790075"/>
        <a:ext cx="8830733" cy="47433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FA9D6-F53F-43D8-A08F-582187277C8E}" type="datetimeFigureOut">
              <a:rPr lang="en-US" smtClean="0"/>
              <a:t>9/8/2024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77291-6DF9-4711-8197-9922360A9041}" type="slidenum">
              <a:rPr lang="en-US" smtClean="0"/>
              <a:t>‹#›</a:t>
            </a:fld>
            <a:endParaRPr lang="en-US"/>
          </a:p>
        </p:txBody>
      </p:sp>
    </p:spTree>
    <p:extLst>
      <p:ext uri="{BB962C8B-B14F-4D97-AF65-F5344CB8AC3E}">
        <p14:creationId xmlns:p14="http://schemas.microsoft.com/office/powerpoint/2010/main" val="1158976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1st GOAL -  THE PROBLEM (Step 1 – Powerless)</a:t>
            </a:r>
            <a:endParaRPr lang="en-US" dirty="0"/>
          </a:p>
          <a:p>
            <a:pPr lvl="1"/>
            <a:r>
              <a:rPr lang="en-US" i="1" dirty="0"/>
              <a:t>The Dr.’s Opinion </a:t>
            </a:r>
            <a:endParaRPr lang="en-US" dirty="0"/>
          </a:p>
          <a:p>
            <a:pPr lvl="1"/>
            <a:r>
              <a:rPr lang="en-US" i="1" dirty="0"/>
              <a:t>Chapter 1 - Bill’s Story</a:t>
            </a:r>
            <a:endParaRPr lang="en-US" dirty="0"/>
          </a:p>
          <a:p>
            <a:pPr lvl="0"/>
            <a:r>
              <a:rPr lang="en-US" b="1" dirty="0"/>
              <a:t>2nd GOAL -  THE SOLUTION (Step 2  - Define the Power)</a:t>
            </a:r>
            <a:endParaRPr lang="en-US" dirty="0"/>
          </a:p>
          <a:p>
            <a:pPr lvl="1"/>
            <a:r>
              <a:rPr lang="en-US" i="1" dirty="0"/>
              <a:t>Chapter 2: There Is A Solution </a:t>
            </a:r>
            <a:endParaRPr lang="en-US" dirty="0"/>
          </a:p>
          <a:p>
            <a:pPr lvl="1"/>
            <a:r>
              <a:rPr lang="en-US" i="1" dirty="0"/>
              <a:t>Chapter 3: More About Alcoholism</a:t>
            </a:r>
            <a:endParaRPr lang="en-US" dirty="0"/>
          </a:p>
          <a:p>
            <a:pPr lvl="1"/>
            <a:r>
              <a:rPr lang="en-US" i="1" dirty="0"/>
              <a:t>Chapter 4: We Agnostics</a:t>
            </a:r>
            <a:endParaRPr lang="en-US" dirty="0"/>
          </a:p>
          <a:p>
            <a:pPr lvl="0"/>
            <a:r>
              <a:rPr lang="en-US" b="1" dirty="0"/>
              <a:t>3rd GOAL – ACTION (Steps 3 – 12 – How to find the Power)</a:t>
            </a:r>
            <a:endParaRPr lang="en-US" dirty="0"/>
          </a:p>
          <a:p>
            <a:pPr lvl="1"/>
            <a:r>
              <a:rPr lang="en-US" i="1" dirty="0"/>
              <a:t>Chapter 5: How It Works</a:t>
            </a:r>
            <a:endParaRPr lang="en-US" dirty="0"/>
          </a:p>
          <a:p>
            <a:pPr lvl="1"/>
            <a:r>
              <a:rPr lang="en-US" i="1" dirty="0"/>
              <a:t>Chapter 6: Into Action</a:t>
            </a:r>
            <a:endParaRPr lang="en-US" dirty="0"/>
          </a:p>
          <a:p>
            <a:pPr lvl="1"/>
            <a:r>
              <a:rPr lang="en-US" i="1" dirty="0"/>
              <a:t>Chapter 7: Working with Others</a:t>
            </a:r>
            <a:endParaRPr lang="en-US" dirty="0"/>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6</a:t>
            </a:fld>
            <a:endParaRPr lang="en-US"/>
          </a:p>
        </p:txBody>
      </p:sp>
    </p:spTree>
    <p:extLst>
      <p:ext uri="{BB962C8B-B14F-4D97-AF65-F5344CB8AC3E}">
        <p14:creationId xmlns:p14="http://schemas.microsoft.com/office/powerpoint/2010/main" val="1881208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20</a:t>
            </a:fld>
            <a:endParaRPr lang="en-US"/>
          </a:p>
        </p:txBody>
      </p:sp>
    </p:spTree>
    <p:extLst>
      <p:ext uri="{BB962C8B-B14F-4D97-AF65-F5344CB8AC3E}">
        <p14:creationId xmlns:p14="http://schemas.microsoft.com/office/powerpoint/2010/main" val="137429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21</a:t>
            </a:fld>
            <a:endParaRPr lang="en-US"/>
          </a:p>
        </p:txBody>
      </p:sp>
    </p:spTree>
    <p:extLst>
      <p:ext uri="{BB962C8B-B14F-4D97-AF65-F5344CB8AC3E}">
        <p14:creationId xmlns:p14="http://schemas.microsoft.com/office/powerpoint/2010/main" val="1168858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ea typeface="Times New Roman" panose="02020603050405020304" pitchFamily="18" charset="0"/>
              </a:rPr>
              <a:t>it is manifested by an </a:t>
            </a:r>
            <a:r>
              <a:rPr lang="en-US" b="1" u="sng" dirty="0">
                <a:latin typeface="Times New Roman" panose="02020603050405020304" pitchFamily="18" charset="0"/>
                <a:ea typeface="Times New Roman" panose="02020603050405020304" pitchFamily="18" charset="0"/>
              </a:rPr>
              <a:t>actual physical craving in the body that demands more of the same</a:t>
            </a:r>
            <a:r>
              <a:rPr lang="en-US" dirty="0">
                <a:latin typeface="Times New Roman" panose="02020603050405020304" pitchFamily="18" charset="0"/>
                <a:ea typeface="Times New Roman" panose="02020603050405020304" pitchFamily="18" charset="0"/>
              </a:rPr>
              <a:t> after we have started. (Pause) – Craving VS Obsession</a:t>
            </a:r>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22</a:t>
            </a:fld>
            <a:endParaRPr lang="en-US"/>
          </a:p>
        </p:txBody>
      </p:sp>
    </p:spTree>
    <p:extLst>
      <p:ext uri="{BB962C8B-B14F-4D97-AF65-F5344CB8AC3E}">
        <p14:creationId xmlns:p14="http://schemas.microsoft.com/office/powerpoint/2010/main" val="3114513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 Numeral 28</a:t>
            </a:r>
          </a:p>
        </p:txBody>
      </p:sp>
      <p:sp>
        <p:nvSpPr>
          <p:cNvPr id="4" name="Slide Number Placeholder 3"/>
          <p:cNvSpPr>
            <a:spLocks noGrp="1"/>
          </p:cNvSpPr>
          <p:nvPr>
            <p:ph type="sldNum" sz="quarter" idx="5"/>
          </p:nvPr>
        </p:nvSpPr>
        <p:spPr/>
        <p:txBody>
          <a:bodyPr/>
          <a:lstStyle/>
          <a:p>
            <a:fld id="{79377291-6DF9-4711-8197-9922360A9041}" type="slidenum">
              <a:rPr lang="en-US" smtClean="0"/>
              <a:t>23</a:t>
            </a:fld>
            <a:endParaRPr lang="en-US"/>
          </a:p>
        </p:txBody>
      </p:sp>
    </p:spTree>
    <p:extLst>
      <p:ext uri="{BB962C8B-B14F-4D97-AF65-F5344CB8AC3E}">
        <p14:creationId xmlns:p14="http://schemas.microsoft.com/office/powerpoint/2010/main" val="6202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 Numeral 11 – The first 164 pages. (As we will find out today, the doctor’s opinion was changed after the 1955.  </a:t>
            </a:r>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9</a:t>
            </a:fld>
            <a:endParaRPr lang="en-US"/>
          </a:p>
        </p:txBody>
      </p:sp>
    </p:spTree>
    <p:extLst>
      <p:ext uri="{BB962C8B-B14F-4D97-AF65-F5344CB8AC3E}">
        <p14:creationId xmlns:p14="http://schemas.microsoft.com/office/powerpoint/2010/main" val="171573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1st GOAL -  THE PROBLEM (Step 1 – Powerless)</a:t>
            </a:r>
            <a:endParaRPr lang="en-US" dirty="0"/>
          </a:p>
          <a:p>
            <a:pPr lvl="1"/>
            <a:r>
              <a:rPr lang="en-US" i="1" dirty="0"/>
              <a:t>The Dr.’s Opinion </a:t>
            </a:r>
            <a:endParaRPr lang="en-US" dirty="0"/>
          </a:p>
          <a:p>
            <a:pPr lvl="1"/>
            <a:r>
              <a:rPr lang="en-US" i="1" dirty="0"/>
              <a:t>Chapter 1 - Bill’s Story</a:t>
            </a:r>
            <a:endParaRPr lang="en-US" dirty="0"/>
          </a:p>
          <a:p>
            <a:pPr lvl="0"/>
            <a:r>
              <a:rPr lang="en-US" b="1" dirty="0"/>
              <a:t>2nd GOAL -  THE SOLUTION (Step 2  - Define the Power)</a:t>
            </a:r>
            <a:endParaRPr lang="en-US" dirty="0"/>
          </a:p>
          <a:p>
            <a:pPr lvl="1"/>
            <a:r>
              <a:rPr lang="en-US" i="1" dirty="0"/>
              <a:t>Chapter 2: There Is A Solution </a:t>
            </a:r>
            <a:endParaRPr lang="en-US" dirty="0"/>
          </a:p>
          <a:p>
            <a:pPr lvl="1"/>
            <a:r>
              <a:rPr lang="en-US" i="1" dirty="0"/>
              <a:t>Chapter 3: More About Alcoholism</a:t>
            </a:r>
            <a:endParaRPr lang="en-US" dirty="0"/>
          </a:p>
          <a:p>
            <a:pPr lvl="1"/>
            <a:r>
              <a:rPr lang="en-US" i="1" dirty="0"/>
              <a:t>Chapter 4: We Agnostics</a:t>
            </a:r>
            <a:endParaRPr lang="en-US" dirty="0"/>
          </a:p>
          <a:p>
            <a:pPr lvl="0"/>
            <a:r>
              <a:rPr lang="en-US" b="1" dirty="0"/>
              <a:t>3rd GOAL – ACTION (Steps 3 – 12 – How to find the Power)</a:t>
            </a:r>
            <a:endParaRPr lang="en-US" dirty="0"/>
          </a:p>
          <a:p>
            <a:pPr lvl="1"/>
            <a:r>
              <a:rPr lang="en-US" i="1" dirty="0"/>
              <a:t>Chapter 5: How It Works</a:t>
            </a:r>
            <a:endParaRPr lang="en-US" dirty="0"/>
          </a:p>
          <a:p>
            <a:endParaRPr lang="en-US" dirty="0"/>
          </a:p>
        </p:txBody>
      </p:sp>
      <p:sp>
        <p:nvSpPr>
          <p:cNvPr id="4" name="Slide Number Placeholder 3"/>
          <p:cNvSpPr>
            <a:spLocks noGrp="1"/>
          </p:cNvSpPr>
          <p:nvPr>
            <p:ph type="sldNum" sz="quarter" idx="5"/>
          </p:nvPr>
        </p:nvSpPr>
        <p:spPr/>
        <p:txBody>
          <a:bodyPr/>
          <a:lstStyle/>
          <a:p>
            <a:fld id="{79377291-6DF9-4711-8197-9922360A9041}" type="slidenum">
              <a:rPr lang="en-US" smtClean="0"/>
              <a:t>10</a:t>
            </a:fld>
            <a:endParaRPr lang="en-US"/>
          </a:p>
        </p:txBody>
      </p:sp>
    </p:spTree>
    <p:extLst>
      <p:ext uri="{BB962C8B-B14F-4D97-AF65-F5344CB8AC3E}">
        <p14:creationId xmlns:p14="http://schemas.microsoft.com/office/powerpoint/2010/main" val="651550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hasn’t the book been updated!?</a:t>
            </a:r>
          </a:p>
        </p:txBody>
      </p:sp>
      <p:sp>
        <p:nvSpPr>
          <p:cNvPr id="4" name="Slide Number Placeholder 3"/>
          <p:cNvSpPr>
            <a:spLocks noGrp="1"/>
          </p:cNvSpPr>
          <p:nvPr>
            <p:ph type="sldNum" sz="quarter" idx="5"/>
          </p:nvPr>
        </p:nvSpPr>
        <p:spPr/>
        <p:txBody>
          <a:bodyPr/>
          <a:lstStyle/>
          <a:p>
            <a:fld id="{79377291-6DF9-4711-8197-9922360A9041}" type="slidenum">
              <a:rPr lang="en-US" smtClean="0"/>
              <a:t>11</a:t>
            </a:fld>
            <a:endParaRPr lang="en-US"/>
          </a:p>
        </p:txBody>
      </p:sp>
    </p:spTree>
    <p:extLst>
      <p:ext uri="{BB962C8B-B14F-4D97-AF65-F5344CB8AC3E}">
        <p14:creationId xmlns:p14="http://schemas.microsoft.com/office/powerpoint/2010/main" val="898342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present why the book was written. </a:t>
            </a:r>
          </a:p>
        </p:txBody>
      </p:sp>
      <p:sp>
        <p:nvSpPr>
          <p:cNvPr id="4" name="Slide Number Placeholder 3"/>
          <p:cNvSpPr>
            <a:spLocks noGrp="1"/>
          </p:cNvSpPr>
          <p:nvPr>
            <p:ph type="sldNum" sz="quarter" idx="5"/>
          </p:nvPr>
        </p:nvSpPr>
        <p:spPr/>
        <p:txBody>
          <a:bodyPr/>
          <a:lstStyle/>
          <a:p>
            <a:fld id="{79377291-6DF9-4711-8197-9922360A9041}" type="slidenum">
              <a:rPr lang="en-US" smtClean="0"/>
              <a:t>12</a:t>
            </a:fld>
            <a:endParaRPr lang="en-US"/>
          </a:p>
        </p:txBody>
      </p:sp>
    </p:spTree>
    <p:extLst>
      <p:ext uri="{BB962C8B-B14F-4D97-AF65-F5344CB8AC3E}">
        <p14:creationId xmlns:p14="http://schemas.microsoft.com/office/powerpoint/2010/main" val="1569668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 tells a little more history – of the book of the Doctors opinion.</a:t>
            </a:r>
          </a:p>
        </p:txBody>
      </p:sp>
      <p:sp>
        <p:nvSpPr>
          <p:cNvPr id="4" name="Slide Number Placeholder 3"/>
          <p:cNvSpPr>
            <a:spLocks noGrp="1"/>
          </p:cNvSpPr>
          <p:nvPr>
            <p:ph type="sldNum" sz="quarter" idx="5"/>
          </p:nvPr>
        </p:nvSpPr>
        <p:spPr/>
        <p:txBody>
          <a:bodyPr/>
          <a:lstStyle/>
          <a:p>
            <a:fld id="{79377291-6DF9-4711-8197-9922360A9041}" type="slidenum">
              <a:rPr lang="en-US" smtClean="0"/>
              <a:t>13</a:t>
            </a:fld>
            <a:endParaRPr lang="en-US"/>
          </a:p>
        </p:txBody>
      </p:sp>
    </p:spTree>
    <p:extLst>
      <p:ext uri="{BB962C8B-B14F-4D97-AF65-F5344CB8AC3E}">
        <p14:creationId xmlns:p14="http://schemas.microsoft.com/office/powerpoint/2010/main" val="1767288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Dr. Silkworth has been working with Alcoholic for years, and seeing heartbreaking trends.  </a:t>
            </a:r>
          </a:p>
        </p:txBody>
      </p:sp>
      <p:sp>
        <p:nvSpPr>
          <p:cNvPr id="4" name="Slide Number Placeholder 3"/>
          <p:cNvSpPr>
            <a:spLocks noGrp="1"/>
          </p:cNvSpPr>
          <p:nvPr>
            <p:ph type="sldNum" sz="quarter" idx="5"/>
          </p:nvPr>
        </p:nvSpPr>
        <p:spPr/>
        <p:txBody>
          <a:bodyPr/>
          <a:lstStyle/>
          <a:p>
            <a:fld id="{79377291-6DF9-4711-8197-9922360A9041}" type="slidenum">
              <a:rPr lang="en-US" smtClean="0"/>
              <a:t>15</a:t>
            </a:fld>
            <a:endParaRPr lang="en-US"/>
          </a:p>
        </p:txBody>
      </p:sp>
    </p:spTree>
    <p:extLst>
      <p:ext uri="{BB962C8B-B14F-4D97-AF65-F5344CB8AC3E}">
        <p14:creationId xmlns:p14="http://schemas.microsoft.com/office/powerpoint/2010/main" val="1557409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defines the alcoholic and problem drinker.</a:t>
            </a:r>
          </a:p>
        </p:txBody>
      </p:sp>
      <p:sp>
        <p:nvSpPr>
          <p:cNvPr id="4" name="Slide Number Placeholder 3"/>
          <p:cNvSpPr>
            <a:spLocks noGrp="1"/>
          </p:cNvSpPr>
          <p:nvPr>
            <p:ph type="sldNum" sz="quarter" idx="5"/>
          </p:nvPr>
        </p:nvSpPr>
        <p:spPr/>
        <p:txBody>
          <a:bodyPr/>
          <a:lstStyle/>
          <a:p>
            <a:fld id="{79377291-6DF9-4711-8197-9922360A9041}" type="slidenum">
              <a:rPr lang="en-US" smtClean="0"/>
              <a:t>16</a:t>
            </a:fld>
            <a:endParaRPr lang="en-US"/>
          </a:p>
        </p:txBody>
      </p:sp>
    </p:spTree>
    <p:extLst>
      <p:ext uri="{BB962C8B-B14F-4D97-AF65-F5344CB8AC3E}">
        <p14:creationId xmlns:p14="http://schemas.microsoft.com/office/powerpoint/2010/main" val="3009128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 Numeral Page 24 – Second Paragraph. </a:t>
            </a:r>
          </a:p>
        </p:txBody>
      </p:sp>
      <p:sp>
        <p:nvSpPr>
          <p:cNvPr id="4" name="Slide Number Placeholder 3"/>
          <p:cNvSpPr>
            <a:spLocks noGrp="1"/>
          </p:cNvSpPr>
          <p:nvPr>
            <p:ph type="sldNum" sz="quarter" idx="5"/>
          </p:nvPr>
        </p:nvSpPr>
        <p:spPr/>
        <p:txBody>
          <a:bodyPr/>
          <a:lstStyle/>
          <a:p>
            <a:fld id="{79377291-6DF9-4711-8197-9922360A9041}" type="slidenum">
              <a:rPr lang="en-US" smtClean="0"/>
              <a:t>18</a:t>
            </a:fld>
            <a:endParaRPr lang="en-US"/>
          </a:p>
        </p:txBody>
      </p:sp>
    </p:spTree>
    <p:extLst>
      <p:ext uri="{BB962C8B-B14F-4D97-AF65-F5344CB8AC3E}">
        <p14:creationId xmlns:p14="http://schemas.microsoft.com/office/powerpoint/2010/main" val="2300123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9/8/2024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9/8/2024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9/8/2024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9/8/2024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9/8/2024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9/8/2024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9/8/2024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9/8/2024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9/8/2024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7.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hyperlink" Target="https://aa-netherlands.org/wp-content/uploads/2017/01/en_bigbook_forewordfirstedition.pdf" TargetMode="External"/><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7.xml"/><Relationship Id="rId7" Type="http://schemas.openxmlformats.org/officeDocument/2006/relationships/diagramLayout" Target="../diagrams/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1.xml"/><Relationship Id="rId5" Type="http://schemas.openxmlformats.org/officeDocument/2006/relationships/image" Target="../media/image10.jp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7.xml"/><Relationship Id="rId7" Type="http://schemas.openxmlformats.org/officeDocument/2006/relationships/diagramData" Target="../diagrams/data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pn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notesSlide" Target="../notesSlides/notesSlide7.xml"/><Relationship Id="rId9"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7.xml"/><Relationship Id="rId7" Type="http://schemas.openxmlformats.org/officeDocument/2006/relationships/diagramData" Target="../diagrams/data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11" Type="http://schemas.microsoft.com/office/2007/relationships/diagramDrawing" Target="../diagrams/drawing3.xml"/><Relationship Id="rId5" Type="http://schemas.openxmlformats.org/officeDocument/2006/relationships/image" Target="../media/image3.png"/><Relationship Id="rId10" Type="http://schemas.openxmlformats.org/officeDocument/2006/relationships/diagramColors" Target="../diagrams/colors3.xml"/><Relationship Id="rId4" Type="http://schemas.openxmlformats.org/officeDocument/2006/relationships/notesSlide" Target="../notesSlides/notesSlide8.xml"/><Relationship Id="rId9"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hyperlink" Target="https://aa-netherlands.org/wp-content/uploads/2017/01/en_bigbook_foreworddoctorsopinion.pdf"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aa-netherlands.org/wp-content/uploads/2017/01/en_bigbook_chapt6.pdf" TargetMode="External"/><Relationship Id="rId5" Type="http://schemas.microsoft.com/office/2007/relationships/hdphoto" Target="../media/hdphoto1.wdp"/><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aa-netherlands.org/wp-content/uploads/2017/01/en_bigbook_foreworddoctorsopinion.pdf" TargetMode="External"/><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7.xml"/><Relationship Id="rId7" Type="http://schemas.openxmlformats.org/officeDocument/2006/relationships/diagramQuickStyle" Target="../diagrams/quickStyle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4.xml"/><Relationship Id="rId11" Type="http://schemas.openxmlformats.org/officeDocument/2006/relationships/image" Target="../media/image19.jpg"/><Relationship Id="rId5" Type="http://schemas.openxmlformats.org/officeDocument/2006/relationships/diagramData" Target="../diagrams/data4.xml"/><Relationship Id="rId10" Type="http://schemas.openxmlformats.org/officeDocument/2006/relationships/image" Target="../media/image18.jpeg"/><Relationship Id="rId4" Type="http://schemas.openxmlformats.org/officeDocument/2006/relationships/image" Target="../media/image3.png"/><Relationship Id="rId9" Type="http://schemas.microsoft.com/office/2007/relationships/diagramDrawing" Target="../diagrams/drawing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aa-netherlands.org/wp-content/uploads/2017/01/en_bigbook_foreworddoctorsopinion.pdf" TargetMode="External"/><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hyperlink" Target="https://aa-netherlands.org/wp-content/uploads/2017/01/en_bigbook_foreworddoctorsopinion.pdf" TargetMode="External"/><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8" Type="http://schemas.openxmlformats.org/officeDocument/2006/relationships/hyperlink" Target="https://www.livestrong.com/article/502439-low-blood-sugar-levels-funny-taste-in-the-mouth/" TargetMode="External"/><Relationship Id="rId3" Type="http://schemas.openxmlformats.org/officeDocument/2006/relationships/slideLayout" Target="../slideLayouts/slideLayout7.xml"/><Relationship Id="rId7" Type="http://schemas.openxmlformats.org/officeDocument/2006/relationships/hyperlink" Target="https://www.webmd.com/diabetes/acetone-breath-diabetes"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health.clevelandclinic.org/why-am-i-craving-sweets" TargetMode="External"/><Relationship Id="rId5" Type="http://schemas.openxmlformats.org/officeDocument/2006/relationships/hyperlink" Target="https://parade.com/health/why-am-i-craving-sugar" TargetMode="External"/><Relationship Id="rId4" Type="http://schemas.openxmlformats.org/officeDocument/2006/relationships/image" Target="../media/image22.png"/><Relationship Id="rId9"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3.jpeg"/><Relationship Id="rId5" Type="http://schemas.openxmlformats.org/officeDocument/2006/relationships/image" Target="../media/image3.png"/><Relationship Id="rId4" Type="http://schemas.openxmlformats.org/officeDocument/2006/relationships/hyperlink" Target="https://aa-netherlands.org/wp-content/uploads/2017/01/en_bigbook_foreworddoctorsopinion.pdf"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hyperlink" Target="https://aa-netherlands.org/wp-content/uploads/2017/01/en_bigbook_foreworddoctorsopinion.pdf" TargetMode="Externa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hyperlink" Target="https://aa-netherlands.org/wp-content/uploads/2017/01/en_bigbook_foreworddoctorsopinion.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https://www.youtube.com/watch?v=xO1Sg21GZxE&amp;list=PLhl3xlE0-GdweI1gG5QoeY9iIRCt2w_aI&amp;index=7" TargetMode="External"/><Relationship Id="rId13" Type="http://schemas.openxmlformats.org/officeDocument/2006/relationships/hyperlink" Target="https://www.youtube.com/watch?v=FmfENZLbark&amp;list=PLhl3xlE0-GdweI1gG5QoeY9iIRCt2w_aI&amp;index=12" TargetMode="External"/><Relationship Id="rId18" Type="http://schemas.openxmlformats.org/officeDocument/2006/relationships/hyperlink" Target="https://aa-netherlands.org/" TargetMode="External"/><Relationship Id="rId3" Type="http://schemas.openxmlformats.org/officeDocument/2006/relationships/hyperlink" Target="https://www.youtube.com/watch?v=Bbz-nEKcw8o&amp;list=PLhl3xlE0-GdweI1gG5QoeY9iIRCt2w_aI&amp;index=2" TargetMode="External"/><Relationship Id="rId7" Type="http://schemas.openxmlformats.org/officeDocument/2006/relationships/hyperlink" Target="https://www.youtube.com/watch?v=od02us5hfUk&amp;list=PLhl3xlE0-GdweI1gG5QoeY9iIRCt2w_aI&amp;index=6" TargetMode="External"/><Relationship Id="rId12" Type="http://schemas.openxmlformats.org/officeDocument/2006/relationships/hyperlink" Target="https://www.youtube.com/watch?v=UqbTEihlZNY&amp;list=PLhl3xlE0-GdweI1gG5QoeY9iIRCt2w_aI&amp;index=11" TargetMode="External"/><Relationship Id="rId17" Type="http://schemas.openxmlformats.org/officeDocument/2006/relationships/hyperlink" Target="https://www.youtube.com/@12stepretrospeakers89" TargetMode="External"/><Relationship Id="rId2" Type="http://schemas.openxmlformats.org/officeDocument/2006/relationships/hyperlink" Target="https://www.youtube.com/watch?v=TM1N4qYebCw&amp;list=PLhl3xlE0-GdweI1gG5QoeY9iIRCt2w_aI" TargetMode="External"/><Relationship Id="rId16" Type="http://schemas.openxmlformats.org/officeDocument/2006/relationships/hyperlink" Target="https://www.youtube.com/watch?v=Y1g6PKfTHyo&amp;list=PLhl3xlE0-GdweI1gG5QoeY9iIRCt2w_aI&amp;index=15" TargetMode="External"/><Relationship Id="rId20" Type="http://schemas.openxmlformats.org/officeDocument/2006/relationships/hyperlink" Target="https://bigbookseminar.org/" TargetMode="External"/><Relationship Id="rId1" Type="http://schemas.openxmlformats.org/officeDocument/2006/relationships/slideLayout" Target="../slideLayouts/slideLayout4.xml"/><Relationship Id="rId6" Type="http://schemas.openxmlformats.org/officeDocument/2006/relationships/hyperlink" Target="https://www.youtube.com/watch?v=WXQ7oimaNZ8&amp;list=PLhl3xlE0-GdweI1gG5QoeY9iIRCt2w_aI&amp;index=5" TargetMode="External"/><Relationship Id="rId11" Type="http://schemas.openxmlformats.org/officeDocument/2006/relationships/hyperlink" Target="https://www.youtube.com/watch?v=1pYHfGUPIrs&amp;list=PLhl3xlE0-GdweI1gG5QoeY9iIRCt2w_aI&amp;index=10" TargetMode="External"/><Relationship Id="rId5" Type="http://schemas.openxmlformats.org/officeDocument/2006/relationships/hyperlink" Target="https://www.youtube.com/watch?v=Z9ZNsY8gwwk&amp;list=PLhl3xlE0-GdweI1gG5QoeY9iIRCt2w_aI&amp;index=4" TargetMode="External"/><Relationship Id="rId15" Type="http://schemas.openxmlformats.org/officeDocument/2006/relationships/hyperlink" Target="https://www.youtube.com/watch?v=zh19oL82y9M&amp;list=PLhl3xlE0-GdweI1gG5QoeY9iIRCt2w_aI&amp;index=14" TargetMode="External"/><Relationship Id="rId10" Type="http://schemas.openxmlformats.org/officeDocument/2006/relationships/hyperlink" Target="https://www.youtube.com/watch?v=TIW7iePa2V8&amp;list=PLhl3xlE0-GdweI1gG5QoeY9iIRCt2w_aI&amp;index=9" TargetMode="External"/><Relationship Id="rId19" Type="http://schemas.openxmlformats.org/officeDocument/2006/relationships/hyperlink" Target="https://www.takethe12.org/" TargetMode="External"/><Relationship Id="rId4" Type="http://schemas.openxmlformats.org/officeDocument/2006/relationships/hyperlink" Target="https://www.youtube.com/watch?v=fFY_fSrLEWU&amp;list=PLhl3xlE0-GdweI1gG5QoeY9iIRCt2w_aI&amp;index=3" TargetMode="External"/><Relationship Id="rId9" Type="http://schemas.openxmlformats.org/officeDocument/2006/relationships/hyperlink" Target="https://www.youtube.com/watch?v=2nQ6a9Hz3w4&amp;list=PLhl3xlE0-GdweI1gG5QoeY9iIRCt2w_aI&amp;index=8" TargetMode="External"/><Relationship Id="rId14" Type="http://schemas.openxmlformats.org/officeDocument/2006/relationships/hyperlink" Target="https://www.youtube.com/watch?v=sRzPCYHkcmY&amp;list=PLhl3xlE0-GdweI1gG5QoeY9iIRCt2w_aI&amp;index=13"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8" Type="http://schemas.openxmlformats.org/officeDocument/2006/relationships/hyperlink" Target="https://www.youtube.com/watch?v=Bbz-nEKcw8o&amp;list=PLhl3xlE0-GdweI1gG5QoeY9iIRCt2w_aI&amp;index=2" TargetMode="External"/><Relationship Id="rId3" Type="http://schemas.openxmlformats.org/officeDocument/2006/relationships/hyperlink" Target="https://www.youtube.com/watch?v=TM1N4qYebCw&amp;list=PLhl3xlE0-GdweI1gG5QoeY9iIRCt2w_aI&amp;index=1&amp;t=2790s" TargetMode="External"/><Relationship Id="rId7" Type="http://schemas.openxmlformats.org/officeDocument/2006/relationships/hyperlink" Target="https://aa-netherlands.org/wp-content/uploads/2017/01/en_bigbook_forewordfirstedition.pdf" TargetMode="External"/><Relationship Id="rId2" Type="http://schemas.openxmlformats.org/officeDocument/2006/relationships/hyperlink" Target="https://www.youtube.com/watch?v=TM1N4qYebCw&amp;list=PLhl3xlE0-GdweI1gG5QoeY9iIRCt2w_aI&amp;index=1" TargetMode="External"/><Relationship Id="rId1" Type="http://schemas.openxmlformats.org/officeDocument/2006/relationships/slideLayout" Target="../slideLayouts/slideLayout4.xml"/><Relationship Id="rId6" Type="http://schemas.openxmlformats.org/officeDocument/2006/relationships/hyperlink" Target="https://www.youtube.com/watch?v=TM1N4qYebCw&amp;list=PLhl3xlE0-GdweI1gG5QoeY9iIRCt2w_aI&amp;index=1&amp;t=3185s" TargetMode="External"/><Relationship Id="rId5" Type="http://schemas.openxmlformats.org/officeDocument/2006/relationships/hyperlink" Target="https://www.youtube.com/watch?v=TM1N4qYebCw&amp;list=PLhl3xlE0-GdweI1gG5QoeY9iIRCt2w_aI&amp;index=1&amp;t=2972s" TargetMode="External"/><Relationship Id="rId4" Type="http://schemas.openxmlformats.org/officeDocument/2006/relationships/hyperlink" Target="https://aa-netherlands.org/wp-content/uploads/2017/01/en_bigbook_preface.pdf" TargetMode="External"/><Relationship Id="rId9" Type="http://schemas.openxmlformats.org/officeDocument/2006/relationships/hyperlink" Target="https://aa-netherlands.org/wp-content/uploads/2017/01/en_bigbook_foreworddoctorsopinion.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aa-netherlands.org/wp-content/uploads/2017/01/en_bigbook_preface.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46BA9-06DD-B7B1-DD39-00048513A3F1}"/>
              </a:ext>
            </a:extLst>
          </p:cNvPr>
          <p:cNvSpPr>
            <a:spLocks noGrp="1"/>
          </p:cNvSpPr>
          <p:nvPr>
            <p:ph type="ctrTitle"/>
          </p:nvPr>
        </p:nvSpPr>
        <p:spPr>
          <a:xfrm>
            <a:off x="1112520" y="2566797"/>
            <a:ext cx="9966960" cy="2926080"/>
          </a:xfrm>
        </p:spPr>
        <p:txBody>
          <a:bodyPr>
            <a:normAutofit fontScale="90000"/>
          </a:bodyPr>
          <a:lstStyle/>
          <a:p>
            <a:r>
              <a:rPr lang="en-US" dirty="0"/>
              <a:t>Surrender School</a:t>
            </a:r>
            <a:br>
              <a:rPr lang="en-US" dirty="0"/>
            </a:br>
            <a:r>
              <a:rPr lang="en-US" dirty="0"/>
              <a:t>Presents</a:t>
            </a:r>
            <a:br>
              <a:rPr lang="en-US" dirty="0"/>
            </a:br>
            <a:r>
              <a:rPr lang="en-US" dirty="0"/>
              <a:t>Joe &amp; Charlie</a:t>
            </a:r>
            <a:br>
              <a:rPr lang="en-US" dirty="0"/>
            </a:br>
            <a:r>
              <a:rPr lang="en-US" dirty="0"/>
              <a:t>Big Book Study</a:t>
            </a:r>
            <a:br>
              <a:rPr lang="en-US" dirty="0"/>
            </a:br>
            <a:r>
              <a:rPr lang="en-US" dirty="0"/>
              <a:t>Week 2</a:t>
            </a:r>
          </a:p>
        </p:txBody>
      </p:sp>
    </p:spTree>
    <p:extLst>
      <p:ext uri="{BB962C8B-B14F-4D97-AF65-F5344CB8AC3E}">
        <p14:creationId xmlns:p14="http://schemas.microsoft.com/office/powerpoint/2010/main" val="644408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B3129E-8376-F323-61E7-53F69D9122E2}"/>
              </a:ext>
            </a:extLst>
          </p:cNvPr>
          <p:cNvSpPr txBox="1"/>
          <p:nvPr/>
        </p:nvSpPr>
        <p:spPr>
          <a:xfrm>
            <a:off x="255036" y="832144"/>
            <a:ext cx="11681927" cy="5509200"/>
          </a:xfrm>
          <a:prstGeom prst="rect">
            <a:avLst/>
          </a:prstGeom>
          <a:noFill/>
        </p:spPr>
        <p:txBody>
          <a:bodyPr wrap="square">
            <a:spAutoFit/>
          </a:bodyPr>
          <a:lstStyle/>
          <a:p>
            <a:r>
              <a:rPr lang="en-US" sz="1600" dirty="0"/>
              <a:t>I think the greatest mistake being made in A.A. today, the newcomer comes to the door we hand him the book and we say go to Chapter Five (How it Works) and do what it says; and you'll be okay.  </a:t>
            </a:r>
          </a:p>
          <a:p>
            <a:endParaRPr lang="en-US" sz="1600" dirty="0"/>
          </a:p>
          <a:p>
            <a:r>
              <a:rPr lang="en-US" sz="1600" dirty="0"/>
              <a:t>And they go to Chapter Five and they run into a series of algebra problems.</a:t>
            </a:r>
          </a:p>
          <a:p>
            <a:endParaRPr lang="en-US" sz="1600" dirty="0"/>
          </a:p>
          <a:p>
            <a:r>
              <a:rPr lang="en-US" sz="1600" b="1" dirty="0"/>
              <a:t>Step One </a:t>
            </a:r>
            <a:r>
              <a:rPr lang="en-US" sz="1600" dirty="0"/>
              <a:t>says</a:t>
            </a:r>
            <a:r>
              <a:rPr lang="en-US" sz="1600" dirty="0">
                <a:solidFill>
                  <a:schemeClr val="accent6">
                    <a:lumMod val="75000"/>
                  </a:schemeClr>
                </a:solidFill>
              </a:rPr>
              <a:t>, </a:t>
            </a:r>
            <a:r>
              <a:rPr lang="en-US" sz="1600" b="1" i="1" dirty="0">
                <a:solidFill>
                  <a:schemeClr val="accent6">
                    <a:lumMod val="75000"/>
                  </a:schemeClr>
                </a:solidFill>
              </a:rPr>
              <a:t>“We admitted we were powerless over alcohol -- that our lives had become unmanageable.” </a:t>
            </a:r>
          </a:p>
          <a:p>
            <a:pPr lvl="1"/>
            <a:r>
              <a:rPr lang="en-US" sz="1600" dirty="0"/>
              <a:t>The newcomer says, man I'm not powerless over anything. They have no idea what we mean by that statement (because we’ve directed them to Chapter 5 (</a:t>
            </a:r>
            <a:r>
              <a:rPr lang="en-US" sz="1600" b="1" dirty="0"/>
              <a:t>Step 3</a:t>
            </a:r>
            <a:r>
              <a:rPr lang="en-US" sz="1600" dirty="0"/>
              <a:t>).</a:t>
            </a:r>
          </a:p>
          <a:p>
            <a:endParaRPr lang="en-US" sz="1600" dirty="0"/>
          </a:p>
          <a:p>
            <a:r>
              <a:rPr lang="en-US" sz="1600" b="1" dirty="0"/>
              <a:t>Step Two </a:t>
            </a:r>
            <a:r>
              <a:rPr lang="en-US" sz="1600" dirty="0"/>
              <a:t>says, </a:t>
            </a:r>
            <a:r>
              <a:rPr lang="en-US" sz="1600" b="1" i="1" dirty="0">
                <a:solidFill>
                  <a:schemeClr val="accent6">
                    <a:lumMod val="75000"/>
                  </a:schemeClr>
                </a:solidFill>
              </a:rPr>
              <a:t>“We came to believe that a power greater than ourselves could restore us to sanity”.</a:t>
            </a:r>
          </a:p>
          <a:p>
            <a:pPr lvl="1"/>
            <a:r>
              <a:rPr lang="en-US" sz="1600" dirty="0"/>
              <a:t>The newcomer says, don't tell me I'm crazy. Yeah, I do stupid things when I'm drunk, but when I’m sober, I'm like other people. They have no idea what we mean by that statement.(because we’ve directed them to Chapter 5 (Step 3).</a:t>
            </a:r>
          </a:p>
          <a:p>
            <a:endParaRPr lang="en-US" sz="1600" dirty="0"/>
          </a:p>
          <a:p>
            <a:r>
              <a:rPr lang="en-US" sz="1600" dirty="0"/>
              <a:t>But if you're not powerless and you're not nuts, then you don't need (Chapter 5) Step Three to be thinking about turning your will and your life over to the care of something you don’t understand in the first place. We present them with an impossible situation.</a:t>
            </a:r>
          </a:p>
          <a:p>
            <a:endParaRPr lang="en-US" sz="1600" dirty="0"/>
          </a:p>
          <a:p>
            <a:r>
              <a:rPr lang="en-US" sz="1600" dirty="0"/>
              <a:t>If we can do nothing else this weekend, I hope we’re going to be able to get over (realize) the idea of the value of</a:t>
            </a:r>
          </a:p>
          <a:p>
            <a:endParaRPr lang="en-US" sz="1600" dirty="0"/>
          </a:p>
          <a:p>
            <a:r>
              <a:rPr lang="en-US" sz="1600" dirty="0"/>
              <a:t>The Doctor’s Opinion and the first four chapters. There is where we learn </a:t>
            </a:r>
            <a:r>
              <a:rPr lang="en-US" sz="1600" b="1" dirty="0"/>
              <a:t>what the problem is</a:t>
            </a:r>
            <a:r>
              <a:rPr lang="en-US" sz="1600" dirty="0"/>
              <a:t>. There is where we learn </a:t>
            </a:r>
            <a:r>
              <a:rPr lang="en-US" sz="1600" b="1" dirty="0"/>
              <a:t>what the solution is</a:t>
            </a:r>
            <a:r>
              <a:rPr lang="en-US" sz="1600" dirty="0"/>
              <a:t>. That prepares us for Chapter 5. You see Chapter 5 starts with Step 3.</a:t>
            </a:r>
          </a:p>
          <a:p>
            <a:endParaRPr lang="en-US" sz="1600" dirty="0"/>
          </a:p>
          <a:p>
            <a:r>
              <a:rPr lang="en-US" sz="1600" b="1" dirty="0"/>
              <a:t>It’s very difficult to start with (Step) 3, unless you’ve got (Step) 1 and (Step) 2 behind you.</a:t>
            </a:r>
          </a:p>
        </p:txBody>
      </p:sp>
      <p:sp>
        <p:nvSpPr>
          <p:cNvPr id="6" name="Title 1">
            <a:extLst>
              <a:ext uri="{FF2B5EF4-FFF2-40B4-BE49-F238E27FC236}">
                <a16:creationId xmlns:a16="http://schemas.microsoft.com/office/drawing/2014/main" id="{B906C336-9EB7-7E41-991E-D8159E03C691}"/>
              </a:ext>
            </a:extLst>
          </p:cNvPr>
          <p:cNvSpPr txBox="1">
            <a:spLocks/>
          </p:cNvSpPr>
          <p:nvPr/>
        </p:nvSpPr>
        <p:spPr>
          <a:xfrm>
            <a:off x="861527" y="270434"/>
            <a:ext cx="1046894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AA History – Problem</a:t>
            </a:r>
          </a:p>
        </p:txBody>
      </p:sp>
    </p:spTree>
    <p:extLst>
      <p:ext uri="{BB962C8B-B14F-4D97-AF65-F5344CB8AC3E}">
        <p14:creationId xmlns:p14="http://schemas.microsoft.com/office/powerpoint/2010/main" val="378419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B785C4A-35D8-13D5-E418-0D942DC4D7EF}"/>
              </a:ext>
            </a:extLst>
          </p:cNvPr>
          <p:cNvSpPr txBox="1">
            <a:spLocks/>
          </p:cNvSpPr>
          <p:nvPr/>
        </p:nvSpPr>
        <p:spPr>
          <a:xfrm>
            <a:off x="861527" y="270434"/>
            <a:ext cx="1046894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AA History – Algebra Problem</a:t>
            </a:r>
          </a:p>
        </p:txBody>
      </p:sp>
      <p:sp>
        <p:nvSpPr>
          <p:cNvPr id="6" name="TextBox 5">
            <a:extLst>
              <a:ext uri="{FF2B5EF4-FFF2-40B4-BE49-F238E27FC236}">
                <a16:creationId xmlns:a16="http://schemas.microsoft.com/office/drawing/2014/main" id="{74C20A49-2834-A459-1976-AB65FD0350A7}"/>
              </a:ext>
            </a:extLst>
          </p:cNvPr>
          <p:cNvSpPr txBox="1"/>
          <p:nvPr/>
        </p:nvSpPr>
        <p:spPr>
          <a:xfrm>
            <a:off x="953132" y="939758"/>
            <a:ext cx="10285735" cy="5404043"/>
          </a:xfrm>
          <a:prstGeom prst="rect">
            <a:avLst/>
          </a:prstGeom>
          <a:noFill/>
        </p:spPr>
        <p:txBody>
          <a:bodyPr wrap="square">
            <a:spAutoFit/>
          </a:bodyPr>
          <a:lstStyle/>
          <a:p>
            <a:pPr marL="75565" marR="320040">
              <a:spcBef>
                <a:spcPts val="0"/>
              </a:spcBef>
              <a:spcAft>
                <a:spcPts val="0"/>
              </a:spcAft>
            </a:pPr>
            <a:r>
              <a:rPr lang="en-US" sz="2800" dirty="0"/>
              <a:t>Now, I think what’s so important for me today is whether I’m reading a first, second, or third edition--we have never changed the recovery section. I wonder why we’ve never found it necessary to change it. Because it works, doesn’t it, yeah you </a:t>
            </a:r>
            <a:r>
              <a:rPr lang="en-US" sz="2800" dirty="0" err="1"/>
              <a:t>betcha</a:t>
            </a:r>
            <a:r>
              <a:rPr lang="en-US" sz="2800" dirty="0"/>
              <a:t>. And why does it work? Three reasons, I think.</a:t>
            </a:r>
          </a:p>
          <a:p>
            <a:pPr marL="342900" marR="720725" lvl="0" indent="-342900">
              <a:spcBef>
                <a:spcPts val="1145"/>
              </a:spcBef>
              <a:spcAft>
                <a:spcPts val="0"/>
              </a:spcAft>
              <a:buSzPts val="1000"/>
              <a:buFont typeface="+mj-lt"/>
              <a:buAutoNum type="arabicPeriod"/>
              <a:tabLst>
                <a:tab pos="690880" algn="l"/>
                <a:tab pos="704215" algn="l"/>
              </a:tabLst>
            </a:pPr>
            <a:r>
              <a:rPr lang="en-US" sz="2800" b="1" dirty="0"/>
              <a:t>Alcoholics haven’t changed a bit. </a:t>
            </a:r>
            <a:endParaRPr lang="en-US" sz="2800" dirty="0"/>
          </a:p>
          <a:p>
            <a:pPr marL="342900" marR="1144905" lvl="0" indent="-342900">
              <a:spcBef>
                <a:spcPts val="0"/>
              </a:spcBef>
              <a:spcAft>
                <a:spcPts val="0"/>
              </a:spcAft>
              <a:buSzPts val="1000"/>
              <a:buFont typeface="+mj-lt"/>
              <a:buAutoNum type="arabicPeriod"/>
              <a:tabLst>
                <a:tab pos="690880" algn="l"/>
                <a:tab pos="692150" algn="l"/>
              </a:tabLst>
            </a:pPr>
            <a:r>
              <a:rPr lang="en-US" sz="2800" b="1" dirty="0"/>
              <a:t>Alcohol hasn’t changed. </a:t>
            </a:r>
          </a:p>
          <a:p>
            <a:pPr marL="342900" marR="1144905" lvl="0" indent="-342900">
              <a:spcBef>
                <a:spcPts val="0"/>
              </a:spcBef>
              <a:spcAft>
                <a:spcPts val="0"/>
              </a:spcAft>
              <a:buSzPts val="1000"/>
              <a:buFont typeface="+mj-lt"/>
              <a:buAutoNum type="arabicPeriod"/>
              <a:tabLst>
                <a:tab pos="690880" algn="l"/>
                <a:tab pos="692150" algn="l"/>
              </a:tabLst>
            </a:pPr>
            <a:r>
              <a:rPr lang="en-US" sz="2800" b="1" dirty="0"/>
              <a:t>Human nature never changes.</a:t>
            </a:r>
            <a:r>
              <a:rPr lang="en-US" sz="2800" dirty="0"/>
              <a:t> </a:t>
            </a:r>
            <a:br>
              <a:rPr lang="en-US" sz="2800" dirty="0"/>
            </a:br>
            <a:endParaRPr lang="en-US" sz="2800" dirty="0"/>
          </a:p>
          <a:p>
            <a:r>
              <a:rPr lang="en-US" sz="2800" dirty="0"/>
              <a:t>Everybody that’s ever read it’s certainly has re-written it at least twice in their minds. </a:t>
            </a:r>
            <a:r>
              <a:rPr lang="en-US" sz="2800" b="1" dirty="0"/>
              <a:t>Collectively though, we’ve never found it necessary.</a:t>
            </a:r>
          </a:p>
        </p:txBody>
      </p:sp>
      <p:pic>
        <p:nvPicPr>
          <p:cNvPr id="8" name="Picture 7">
            <a:extLst>
              <a:ext uri="{FF2B5EF4-FFF2-40B4-BE49-F238E27FC236}">
                <a16:creationId xmlns:a16="http://schemas.microsoft.com/office/drawing/2014/main" id="{13B54910-F0B3-F753-5381-B58A25382413}"/>
              </a:ext>
            </a:extLst>
          </p:cNvPr>
          <p:cNvPicPr>
            <a:picLocks noChangeAspect="1"/>
          </p:cNvPicPr>
          <p:nvPr/>
        </p:nvPicPr>
        <p:blipFill>
          <a:blip r:embed="rId5"/>
          <a:stretch>
            <a:fillRect/>
          </a:stretch>
        </p:blipFill>
        <p:spPr>
          <a:xfrm>
            <a:off x="10676129" y="270434"/>
            <a:ext cx="1217083" cy="883485"/>
          </a:xfrm>
          <a:prstGeom prst="rect">
            <a:avLst/>
          </a:prstGeom>
        </p:spPr>
      </p:pic>
      <p:pic>
        <p:nvPicPr>
          <p:cNvPr id="10" name="Picture 9" descr="A group of people drinking beer at a bar&#10;&#10;Description automatically generated">
            <a:extLst>
              <a:ext uri="{FF2B5EF4-FFF2-40B4-BE49-F238E27FC236}">
                <a16:creationId xmlns:a16="http://schemas.microsoft.com/office/drawing/2014/main" id="{E8420492-4EF3-C590-9D8F-099BC3BD18D8}"/>
              </a:ext>
            </a:extLst>
          </p:cNvPr>
          <p:cNvPicPr>
            <a:picLocks noChangeAspect="1"/>
          </p:cNvPicPr>
          <p:nvPr/>
        </p:nvPicPr>
        <p:blipFill>
          <a:blip r:embed="rId6"/>
          <a:stretch>
            <a:fillRect/>
          </a:stretch>
        </p:blipFill>
        <p:spPr>
          <a:xfrm>
            <a:off x="6879770" y="3115737"/>
            <a:ext cx="2295746" cy="1704858"/>
          </a:xfrm>
          <a:prstGeom prst="rect">
            <a:avLst/>
          </a:prstGeom>
        </p:spPr>
      </p:pic>
      <p:pic>
        <p:nvPicPr>
          <p:cNvPr id="14" name="Picture 13" descr="A bottle of alcohol lying on the floor&#10;&#10;Description automatically generated">
            <a:extLst>
              <a:ext uri="{FF2B5EF4-FFF2-40B4-BE49-F238E27FC236}">
                <a16:creationId xmlns:a16="http://schemas.microsoft.com/office/drawing/2014/main" id="{0C987561-6B4B-0FE1-B99D-CBB3C0E48084}"/>
              </a:ext>
            </a:extLst>
          </p:cNvPr>
          <p:cNvPicPr>
            <a:picLocks noChangeAspect="1"/>
          </p:cNvPicPr>
          <p:nvPr/>
        </p:nvPicPr>
        <p:blipFill>
          <a:blip r:embed="rId7"/>
          <a:stretch>
            <a:fillRect/>
          </a:stretch>
        </p:blipFill>
        <p:spPr>
          <a:xfrm>
            <a:off x="9436989" y="3109925"/>
            <a:ext cx="2478279" cy="1710670"/>
          </a:xfrm>
          <a:prstGeom prst="rect">
            <a:avLst/>
          </a:prstGeom>
        </p:spPr>
      </p:pic>
      <p:pic>
        <p:nvPicPr>
          <p:cNvPr id="15" name="W2-02 Algebra Problem">
            <a:hlinkClick r:id="" action="ppaction://media"/>
            <a:extLst>
              <a:ext uri="{FF2B5EF4-FFF2-40B4-BE49-F238E27FC236}">
                <a16:creationId xmlns:a16="http://schemas.microsoft.com/office/drawing/2014/main" id="{49748686-DDA8-F33B-33FD-CD1592B606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432446" y="5341803"/>
            <a:ext cx="487363" cy="480790"/>
          </a:xfrm>
          <a:prstGeom prst="rect">
            <a:avLst/>
          </a:prstGeom>
        </p:spPr>
      </p:pic>
    </p:spTree>
    <p:extLst>
      <p:ext uri="{BB962C8B-B14F-4D97-AF65-F5344CB8AC3E}">
        <p14:creationId xmlns:p14="http://schemas.microsoft.com/office/powerpoint/2010/main" val="180552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46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C6A06-09F9-B8B8-EA08-FCFC135A3EC3}"/>
              </a:ext>
            </a:extLst>
          </p:cNvPr>
          <p:cNvSpPr txBox="1">
            <a:spLocks/>
          </p:cNvSpPr>
          <p:nvPr/>
        </p:nvSpPr>
        <p:spPr>
          <a:xfrm>
            <a:off x="861527" y="270434"/>
            <a:ext cx="1046894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AA History – Recovery Section</a:t>
            </a:r>
          </a:p>
        </p:txBody>
      </p:sp>
      <p:sp>
        <p:nvSpPr>
          <p:cNvPr id="6" name="TextBox 5">
            <a:extLst>
              <a:ext uri="{FF2B5EF4-FFF2-40B4-BE49-F238E27FC236}">
                <a16:creationId xmlns:a16="http://schemas.microsoft.com/office/drawing/2014/main" id="{A7DEB3DF-BEBA-CE02-B2CC-6F20761BEB47}"/>
              </a:ext>
            </a:extLst>
          </p:cNvPr>
          <p:cNvSpPr txBox="1"/>
          <p:nvPr/>
        </p:nvSpPr>
        <p:spPr>
          <a:xfrm>
            <a:off x="2853267" y="990274"/>
            <a:ext cx="8477206" cy="1908215"/>
          </a:xfrm>
          <a:prstGeom prst="rect">
            <a:avLst/>
          </a:prstGeom>
          <a:noFill/>
        </p:spPr>
        <p:txBody>
          <a:bodyPr wrap="square">
            <a:spAutoFit/>
          </a:bodyPr>
          <a:lstStyle/>
          <a:p>
            <a:r>
              <a:rPr lang="en-US" sz="2800" dirty="0">
                <a:hlinkClick r:id="rId5"/>
              </a:rPr>
              <a:t>Foreword to the First Edition</a:t>
            </a:r>
            <a:r>
              <a:rPr lang="en-US" sz="2800" dirty="0"/>
              <a:t> - </a:t>
            </a:r>
            <a:r>
              <a:rPr lang="en-US" sz="2800" b="1" dirty="0">
                <a:effectLst/>
                <a:latin typeface="Times New Roman" panose="02020603050405020304" pitchFamily="18" charset="0"/>
                <a:ea typeface="Times New Roman" panose="02020603050405020304" pitchFamily="18" charset="0"/>
              </a:rPr>
              <a:t>Big Book</a:t>
            </a:r>
            <a:r>
              <a:rPr lang="en-US" sz="2800" b="1" spc="200" dirty="0">
                <a:effectLst/>
                <a:latin typeface="Times New Roman" panose="02020603050405020304" pitchFamily="18" charset="0"/>
                <a:ea typeface="Times New Roman" panose="02020603050405020304" pitchFamily="18" charset="0"/>
              </a:rPr>
              <a:t> </a:t>
            </a:r>
            <a:r>
              <a:rPr lang="en-US" sz="2800" b="1" dirty="0">
                <a:effectLst/>
                <a:latin typeface="Times New Roman" panose="02020603050405020304" pitchFamily="18" charset="0"/>
                <a:ea typeface="Times New Roman" panose="02020603050405020304" pitchFamily="18" charset="0"/>
              </a:rPr>
              <a:t>p. xiii, par. 1</a:t>
            </a:r>
            <a:endParaRPr lang="en-US" sz="2800" b="1" dirty="0"/>
          </a:p>
          <a:p>
            <a:pPr marL="742950" lvl="1" indent="-285750">
              <a:buFont typeface="Arial" panose="020B0604020202020204" pitchFamily="34" charset="0"/>
              <a:buChar char="•"/>
            </a:pPr>
            <a:r>
              <a:rPr lang="en-US" i="1" dirty="0">
                <a:effectLst/>
                <a:latin typeface="Times New Roman" panose="02020603050405020304" pitchFamily="18" charset="0"/>
                <a:ea typeface="Times New Roman" panose="02020603050405020304" pitchFamily="18" charset="0"/>
              </a:rPr>
              <a:t>“</a:t>
            </a:r>
            <a:r>
              <a:rPr lang="en-US" b="1" i="1" u="sng" dirty="0">
                <a:effectLst/>
                <a:latin typeface="Times New Roman" panose="02020603050405020304" pitchFamily="18" charset="0"/>
                <a:ea typeface="Times New Roman" panose="02020603050405020304" pitchFamily="18" charset="0"/>
              </a:rPr>
              <a:t>We</a:t>
            </a:r>
            <a:r>
              <a:rPr lang="en-US" i="1" dirty="0">
                <a:effectLst/>
                <a:latin typeface="Times New Roman" panose="02020603050405020304" pitchFamily="18" charset="0"/>
                <a:ea typeface="Times New Roman" panose="02020603050405020304" pitchFamily="18" charset="0"/>
              </a:rPr>
              <a:t>,</a:t>
            </a:r>
            <a:r>
              <a:rPr lang="en-US" i="1" spc="-20"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of</a:t>
            </a:r>
            <a:r>
              <a:rPr lang="en-US" i="1" spc="-15"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Alcoholics</a:t>
            </a:r>
            <a:r>
              <a:rPr lang="en-US" i="1" spc="-10"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Anonymous,</a:t>
            </a:r>
            <a:r>
              <a:rPr lang="en-US" i="1" spc="-20"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are</a:t>
            </a:r>
            <a:r>
              <a:rPr lang="en-US" i="1" spc="-10"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more</a:t>
            </a:r>
            <a:r>
              <a:rPr lang="en-US" i="1" spc="-10"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than</a:t>
            </a:r>
            <a:r>
              <a:rPr lang="en-US" i="1" spc="-15"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one</a:t>
            </a:r>
            <a:r>
              <a:rPr lang="en-US" i="1" spc="-20"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hundred</a:t>
            </a:r>
            <a:r>
              <a:rPr lang="en-US" i="1" spc="-15"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men</a:t>
            </a:r>
            <a:r>
              <a:rPr lang="en-US" i="1" spc="-10"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and</a:t>
            </a:r>
            <a:r>
              <a:rPr lang="en-US" i="1" spc="-5"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women</a:t>
            </a:r>
            <a:r>
              <a:rPr lang="en-US" i="1" spc="-10"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who</a:t>
            </a:r>
            <a:r>
              <a:rPr lang="en-US" i="1" spc="-15"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have</a:t>
            </a:r>
            <a:r>
              <a:rPr lang="en-US" i="1" spc="-20"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recovered</a:t>
            </a:r>
            <a:r>
              <a:rPr lang="en-US" i="1" spc="-5"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from</a:t>
            </a:r>
            <a:r>
              <a:rPr lang="en-US" i="1" spc="-15" dirty="0">
                <a:effectLst/>
                <a:latin typeface="Times New Roman" panose="02020603050405020304" pitchFamily="18" charset="0"/>
                <a:ea typeface="Times New Roman" panose="02020603050405020304" pitchFamily="18" charset="0"/>
              </a:rPr>
              <a:t> </a:t>
            </a:r>
            <a:r>
              <a:rPr lang="en-US" i="1" dirty="0">
                <a:effectLst/>
                <a:latin typeface="Times New Roman" panose="02020603050405020304" pitchFamily="18" charset="0"/>
                <a:ea typeface="Times New Roman" panose="02020603050405020304" pitchFamily="18" charset="0"/>
              </a:rPr>
              <a:t>a seemingly hopeless state of mind and body.”</a:t>
            </a:r>
            <a:br>
              <a:rPr lang="en-US" i="1" dirty="0">
                <a:effectLst/>
                <a:latin typeface="Times New Roman" panose="02020603050405020304" pitchFamily="18" charset="0"/>
                <a:ea typeface="Times New Roman" panose="02020603050405020304" pitchFamily="18" charset="0"/>
              </a:rPr>
            </a:br>
            <a:endParaRPr lang="en-US" i="1" dirty="0">
              <a:effectLst/>
              <a:latin typeface="Times New Roman" panose="02020603050405020304" pitchFamily="18" charset="0"/>
              <a:ea typeface="Times New Roman" panose="02020603050405020304" pitchFamily="18" charset="0"/>
            </a:endParaRPr>
          </a:p>
          <a:p>
            <a:pPr marL="742950" lvl="1" indent="-285750">
              <a:buFont typeface="Arial" panose="020B0604020202020204" pitchFamily="34" charset="0"/>
              <a:buChar char="•"/>
            </a:pPr>
            <a:r>
              <a:rPr lang="en-US" i="1" dirty="0">
                <a:effectLst/>
                <a:latin typeface="Times New Roman" panose="02020603050405020304" pitchFamily="18" charset="0"/>
                <a:ea typeface="Times New Roman" panose="02020603050405020304" pitchFamily="18" charset="0"/>
              </a:rPr>
              <a:t>“</a:t>
            </a:r>
            <a:r>
              <a:rPr lang="en-US" i="1" u="sng" dirty="0">
                <a:effectLst/>
                <a:latin typeface="Times New Roman" panose="02020603050405020304" pitchFamily="18" charset="0"/>
                <a:ea typeface="Times New Roman" panose="02020603050405020304" pitchFamily="18" charset="0"/>
              </a:rPr>
              <a:t>To</a:t>
            </a:r>
            <a:r>
              <a:rPr lang="en-US" i="1" u="sng" spc="-30"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show</a:t>
            </a:r>
            <a:r>
              <a:rPr lang="en-US" i="1" u="sng" spc="-20"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other</a:t>
            </a:r>
            <a:r>
              <a:rPr lang="en-US" i="1" u="sng" spc="-10"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alcoholics</a:t>
            </a:r>
            <a:r>
              <a:rPr lang="en-US" i="1" u="sng" spc="-10"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precisely</a:t>
            </a:r>
            <a:r>
              <a:rPr lang="en-US" i="1" u="sng" spc="-10"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how</a:t>
            </a:r>
            <a:r>
              <a:rPr lang="en-US" i="1" u="sng" spc="-10"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we</a:t>
            </a:r>
            <a:r>
              <a:rPr lang="en-US" i="1" u="sng" spc="-15"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have</a:t>
            </a:r>
            <a:r>
              <a:rPr lang="en-US" i="1" u="sng" spc="-15"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recovered</a:t>
            </a:r>
            <a:r>
              <a:rPr lang="en-US" i="1" u="sng" spc="-5"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is</a:t>
            </a:r>
            <a:r>
              <a:rPr lang="en-US" i="1" u="sng" spc="-10"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the</a:t>
            </a:r>
            <a:r>
              <a:rPr lang="en-US" i="1" u="sng" spc="-15"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main</a:t>
            </a:r>
            <a:r>
              <a:rPr lang="en-US" i="1" u="sng" spc="-15"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purpose</a:t>
            </a:r>
            <a:r>
              <a:rPr lang="en-US" i="1" u="sng" spc="-15"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of</a:t>
            </a:r>
            <a:r>
              <a:rPr lang="en-US" i="1" u="sng" spc="-15" dirty="0">
                <a:effectLst/>
                <a:latin typeface="Times New Roman" panose="02020603050405020304" pitchFamily="18" charset="0"/>
                <a:ea typeface="Times New Roman" panose="02020603050405020304" pitchFamily="18" charset="0"/>
              </a:rPr>
              <a:t> </a:t>
            </a:r>
            <a:r>
              <a:rPr lang="en-US" i="1" u="sng" dirty="0">
                <a:effectLst/>
                <a:latin typeface="Times New Roman" panose="02020603050405020304" pitchFamily="18" charset="0"/>
                <a:ea typeface="Times New Roman" panose="02020603050405020304" pitchFamily="18" charset="0"/>
              </a:rPr>
              <a:t>this</a:t>
            </a:r>
            <a:r>
              <a:rPr lang="en-US" i="1" u="sng" spc="-15" dirty="0">
                <a:effectLst/>
                <a:latin typeface="Times New Roman" panose="02020603050405020304" pitchFamily="18" charset="0"/>
                <a:ea typeface="Times New Roman" panose="02020603050405020304" pitchFamily="18" charset="0"/>
              </a:rPr>
              <a:t> </a:t>
            </a:r>
            <a:r>
              <a:rPr lang="en-US" i="1" u="sng" spc="-10" dirty="0">
                <a:effectLst/>
                <a:latin typeface="Times New Roman" panose="02020603050405020304" pitchFamily="18" charset="0"/>
                <a:ea typeface="Times New Roman" panose="02020603050405020304" pitchFamily="18" charset="0"/>
              </a:rPr>
              <a:t>book.”</a:t>
            </a:r>
            <a:endParaRPr lang="en-US" dirty="0"/>
          </a:p>
        </p:txBody>
      </p:sp>
      <p:sp>
        <p:nvSpPr>
          <p:cNvPr id="8" name="TextBox 7">
            <a:extLst>
              <a:ext uri="{FF2B5EF4-FFF2-40B4-BE49-F238E27FC236}">
                <a16:creationId xmlns:a16="http://schemas.microsoft.com/office/drawing/2014/main" id="{3333A0E0-F6D6-99C4-62AE-E1FDDD20BC37}"/>
              </a:ext>
            </a:extLst>
          </p:cNvPr>
          <p:cNvSpPr txBox="1"/>
          <p:nvPr/>
        </p:nvSpPr>
        <p:spPr>
          <a:xfrm>
            <a:off x="2920999" y="2992578"/>
            <a:ext cx="8409473" cy="2862322"/>
          </a:xfrm>
          <a:prstGeom prst="rect">
            <a:avLst/>
          </a:prstGeom>
          <a:noFill/>
        </p:spPr>
        <p:txBody>
          <a:bodyPr wrap="square">
            <a:spAutoFit/>
          </a:bodyPr>
          <a:lstStyle/>
          <a:p>
            <a:r>
              <a:rPr lang="en-US" dirty="0"/>
              <a:t>…any time you see italics in this book it becomes very, very important, probably ought to read it again. And it says “</a:t>
            </a:r>
            <a:r>
              <a:rPr lang="en-US" b="1" i="1" dirty="0"/>
              <a:t>precisely</a:t>
            </a:r>
            <a:r>
              <a:rPr lang="en-US" dirty="0"/>
              <a:t>”. Later on in the book we’re going to find words such as </a:t>
            </a:r>
            <a:r>
              <a:rPr lang="en-US" b="1" i="1" dirty="0"/>
              <a:t>specifically,</a:t>
            </a:r>
            <a:r>
              <a:rPr lang="en-US" dirty="0"/>
              <a:t> </a:t>
            </a:r>
            <a:r>
              <a:rPr lang="en-US" b="1" i="1" dirty="0"/>
              <a:t>exactly</a:t>
            </a:r>
            <a:r>
              <a:rPr lang="en-US" dirty="0"/>
              <a:t>, </a:t>
            </a:r>
            <a:r>
              <a:rPr lang="en-US" b="1" i="1" dirty="0"/>
              <a:t>with clear-cut directions</a:t>
            </a:r>
            <a:r>
              <a:rPr lang="en-US" dirty="0"/>
              <a:t>. So, this book is not a book on just about how to recover from alcoholism, this book is going to tell us </a:t>
            </a:r>
            <a:r>
              <a:rPr lang="en-US" b="1" dirty="0"/>
              <a:t>precisely, specifically, exactly, with clear-cut directions on how to recover from alcoholism</a:t>
            </a:r>
            <a:r>
              <a:rPr lang="en-US" dirty="0"/>
              <a:t>.</a:t>
            </a:r>
          </a:p>
          <a:p>
            <a:endParaRPr lang="en-US" dirty="0"/>
          </a:p>
          <a:p>
            <a:r>
              <a:rPr lang="en-US" dirty="0"/>
              <a:t>And if I want to recover from alcoholism, guess what, I need to do it precisely, specifically, and exactly, and try to follow the clear-cut directions best I can, otherwise I may not recover from alcoholism.</a:t>
            </a:r>
          </a:p>
          <a:p>
            <a:endParaRPr lang="en-US" dirty="0"/>
          </a:p>
        </p:txBody>
      </p:sp>
      <p:pic>
        <p:nvPicPr>
          <p:cNvPr id="9" name="Recovery Section">
            <a:hlinkClick r:id="" action="ppaction://media"/>
            <a:extLst>
              <a:ext uri="{FF2B5EF4-FFF2-40B4-BE49-F238E27FC236}">
                <a16:creationId xmlns:a16="http://schemas.microsoft.com/office/drawing/2014/main" id="{D9692230-A960-95DB-FE67-AD10331EC87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6848188" y="5573456"/>
            <a:ext cx="487363" cy="294270"/>
          </a:xfrm>
          <a:prstGeom prst="rect">
            <a:avLst/>
          </a:prstGeom>
        </p:spPr>
      </p:pic>
      <p:pic>
        <p:nvPicPr>
          <p:cNvPr id="11" name="Picture 10">
            <a:extLst>
              <a:ext uri="{FF2B5EF4-FFF2-40B4-BE49-F238E27FC236}">
                <a16:creationId xmlns:a16="http://schemas.microsoft.com/office/drawing/2014/main" id="{67B9318A-0EE7-E25B-1E9C-D27ABEA6E7C9}"/>
              </a:ext>
            </a:extLst>
          </p:cNvPr>
          <p:cNvPicPr>
            <a:picLocks noChangeAspect="1"/>
          </p:cNvPicPr>
          <p:nvPr/>
        </p:nvPicPr>
        <p:blipFill>
          <a:blip r:embed="rId7"/>
          <a:stretch>
            <a:fillRect/>
          </a:stretch>
        </p:blipFill>
        <p:spPr>
          <a:xfrm>
            <a:off x="580297" y="1012277"/>
            <a:ext cx="2141406" cy="5090601"/>
          </a:xfrm>
          <a:prstGeom prst="rect">
            <a:avLst/>
          </a:prstGeom>
        </p:spPr>
      </p:pic>
    </p:spTree>
    <p:extLst>
      <p:ext uri="{BB962C8B-B14F-4D97-AF65-F5344CB8AC3E}">
        <p14:creationId xmlns:p14="http://schemas.microsoft.com/office/powerpoint/2010/main" val="132309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28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317AEF1-1497-7D90-8F86-A615EE6F1454}"/>
              </a:ext>
            </a:extLst>
          </p:cNvPr>
          <p:cNvSpPr txBox="1">
            <a:spLocks/>
          </p:cNvSpPr>
          <p:nvPr/>
        </p:nvSpPr>
        <p:spPr>
          <a:xfrm>
            <a:off x="861527" y="270434"/>
            <a:ext cx="1046894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a:t>
            </a:r>
          </a:p>
        </p:txBody>
      </p:sp>
      <p:pic>
        <p:nvPicPr>
          <p:cNvPr id="8" name="Picture 7" descr="A person in a suit&#10;&#10;Description automatically generated">
            <a:extLst>
              <a:ext uri="{FF2B5EF4-FFF2-40B4-BE49-F238E27FC236}">
                <a16:creationId xmlns:a16="http://schemas.microsoft.com/office/drawing/2014/main" id="{5F42EF41-78F8-64BB-05BC-B2296BD647F3}"/>
              </a:ext>
            </a:extLst>
          </p:cNvPr>
          <p:cNvPicPr>
            <a:picLocks noChangeAspect="1"/>
          </p:cNvPicPr>
          <p:nvPr/>
        </p:nvPicPr>
        <p:blipFill>
          <a:blip r:embed="rId5"/>
          <a:stretch>
            <a:fillRect/>
          </a:stretch>
        </p:blipFill>
        <p:spPr>
          <a:xfrm>
            <a:off x="480506" y="356275"/>
            <a:ext cx="1515384" cy="1735172"/>
          </a:xfrm>
          <a:prstGeom prst="rect">
            <a:avLst/>
          </a:prstGeom>
        </p:spPr>
      </p:pic>
      <p:sp>
        <p:nvSpPr>
          <p:cNvPr id="12" name="TextBox 11">
            <a:extLst>
              <a:ext uri="{FF2B5EF4-FFF2-40B4-BE49-F238E27FC236}">
                <a16:creationId xmlns:a16="http://schemas.microsoft.com/office/drawing/2014/main" id="{75D8B4DB-9A68-B144-B5E5-EC18E09836C5}"/>
              </a:ext>
            </a:extLst>
          </p:cNvPr>
          <p:cNvSpPr txBox="1"/>
          <p:nvPr/>
        </p:nvSpPr>
        <p:spPr>
          <a:xfrm>
            <a:off x="1995890" y="889843"/>
            <a:ext cx="9442577" cy="5632311"/>
          </a:xfrm>
          <a:prstGeom prst="rect">
            <a:avLst/>
          </a:prstGeom>
          <a:noFill/>
        </p:spPr>
        <p:txBody>
          <a:bodyPr wrap="square">
            <a:spAutoFit/>
          </a:bodyPr>
          <a:lstStyle/>
          <a:p>
            <a:r>
              <a:rPr lang="en-US" sz="2000" dirty="0"/>
              <a:t>It wasn’t until after I got into listening to the description of Dr. Silkworth’s opinion on alcoholism that I began to understand what I had here, and it wasn’t that I was a no-good rotten SOB.</a:t>
            </a:r>
          </a:p>
          <a:p>
            <a:endParaRPr lang="en-US" sz="2000" dirty="0"/>
          </a:p>
          <a:p>
            <a:r>
              <a:rPr lang="en-US" sz="2000" dirty="0"/>
              <a:t>I had an illness called </a:t>
            </a:r>
            <a:r>
              <a:rPr lang="en-US" sz="2000" b="1" dirty="0"/>
              <a:t>alcoholism;</a:t>
            </a:r>
            <a:r>
              <a:rPr lang="en-US" sz="2000" dirty="0"/>
              <a:t> a </a:t>
            </a:r>
            <a:r>
              <a:rPr lang="en-US" sz="2000" b="1" i="1" dirty="0"/>
              <a:t>physical allergy </a:t>
            </a:r>
            <a:r>
              <a:rPr lang="en-US" sz="2000" dirty="0"/>
              <a:t>coupled with an </a:t>
            </a:r>
            <a:r>
              <a:rPr lang="en-US" sz="2000" b="1" i="1" dirty="0"/>
              <a:t>obsession of the mind </a:t>
            </a:r>
            <a:r>
              <a:rPr lang="en-US" sz="2000" dirty="0"/>
              <a:t>and somehow or other that information helped me overcome some of these ideas that I had. </a:t>
            </a:r>
          </a:p>
          <a:p>
            <a:endParaRPr lang="en-US" sz="2000" dirty="0"/>
          </a:p>
          <a:p>
            <a:r>
              <a:rPr lang="en-US" sz="2000" dirty="0"/>
              <a:t>…the very </a:t>
            </a:r>
            <a:r>
              <a:rPr lang="en-US" sz="2000" b="1" dirty="0"/>
              <a:t>first sixteen printings of this book, “Alcoholics Anonymous”, The Dr.'s Opinion is on Page 1</a:t>
            </a:r>
            <a:r>
              <a:rPr lang="en-US" sz="2000" dirty="0"/>
              <a:t>. 1955 in the second edition, they moved the Dr.'s Opinion out of the Page 1 and put it into the Roman numeral sections.  </a:t>
            </a:r>
          </a:p>
          <a:p>
            <a:endParaRPr lang="en-US" sz="2000" dirty="0"/>
          </a:p>
          <a:p>
            <a:r>
              <a:rPr lang="en-US" sz="2000" dirty="0"/>
              <a:t>But the information in </a:t>
            </a:r>
            <a:r>
              <a:rPr lang="en-US" sz="2000" b="1" i="1" dirty="0"/>
              <a:t>The Dr.’s Opinion </a:t>
            </a:r>
            <a:r>
              <a:rPr lang="en-US" sz="2000" dirty="0"/>
              <a:t>is so important to me and to the fellowship of Alcoholics Anonymous because the rest of the book is going to tell us how to recover from the condition of the body and the mind that Dr. Silkwood described. </a:t>
            </a:r>
          </a:p>
          <a:p>
            <a:endParaRPr lang="en-US" sz="2000" dirty="0"/>
          </a:p>
          <a:p>
            <a:r>
              <a:rPr lang="en-US" sz="2000" dirty="0"/>
              <a:t>And I said, I was alcoholic for about two years and I didn’t even know what an alcoholic was really.</a:t>
            </a:r>
          </a:p>
        </p:txBody>
      </p:sp>
      <p:pic>
        <p:nvPicPr>
          <p:cNvPr id="13" name="Joe - Docs Opinion">
            <a:hlinkClick r:id="" action="ppaction://media"/>
            <a:extLst>
              <a:ext uri="{FF2B5EF4-FFF2-40B4-BE49-F238E27FC236}">
                <a16:creationId xmlns:a16="http://schemas.microsoft.com/office/drawing/2014/main" id="{CD8B35E0-6C95-DB23-8A3E-D04764441D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08527" y="2542600"/>
            <a:ext cx="487363" cy="487363"/>
          </a:xfrm>
          <a:prstGeom prst="rect">
            <a:avLst/>
          </a:prstGeom>
        </p:spPr>
      </p:pic>
    </p:spTree>
    <p:extLst>
      <p:ext uri="{BB962C8B-B14F-4D97-AF65-F5344CB8AC3E}">
        <p14:creationId xmlns:p14="http://schemas.microsoft.com/office/powerpoint/2010/main" val="172349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7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2-07 Charlie intro to dr silkwoth">
            <a:hlinkClick r:id="" action="ppaction://media"/>
            <a:extLst>
              <a:ext uri="{FF2B5EF4-FFF2-40B4-BE49-F238E27FC236}">
                <a16:creationId xmlns:a16="http://schemas.microsoft.com/office/drawing/2014/main" id="{C3A5664F-2802-E6E5-3D86-3DB2429770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25591" y="5174192"/>
            <a:ext cx="487363" cy="487363"/>
          </a:xfrm>
          <a:prstGeom prst="rect">
            <a:avLst/>
          </a:prstGeom>
        </p:spPr>
      </p:pic>
      <p:pic>
        <p:nvPicPr>
          <p:cNvPr id="6" name="Picture 5" descr="A close-up of a person in a suit&#10;&#10;Description automatically generated">
            <a:extLst>
              <a:ext uri="{FF2B5EF4-FFF2-40B4-BE49-F238E27FC236}">
                <a16:creationId xmlns:a16="http://schemas.microsoft.com/office/drawing/2014/main" id="{77CBB055-EB2D-2486-A3EF-9983447D25D6}"/>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459521" y="1280582"/>
            <a:ext cx="2690079" cy="3189817"/>
          </a:xfrm>
          <a:prstGeom prst="rect">
            <a:avLst/>
          </a:prstGeom>
        </p:spPr>
      </p:pic>
      <p:sp>
        <p:nvSpPr>
          <p:cNvPr id="7" name="Title 1">
            <a:extLst>
              <a:ext uri="{FF2B5EF4-FFF2-40B4-BE49-F238E27FC236}">
                <a16:creationId xmlns:a16="http://schemas.microsoft.com/office/drawing/2014/main" id="{932DA2E0-7F3C-08C7-F04A-8A298B6490AC}"/>
              </a:ext>
            </a:extLst>
          </p:cNvPr>
          <p:cNvSpPr txBox="1">
            <a:spLocks/>
          </p:cNvSpPr>
          <p:nvPr/>
        </p:nvSpPr>
        <p:spPr>
          <a:xfrm>
            <a:off x="861527" y="270434"/>
            <a:ext cx="1046894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a:t>
            </a:r>
          </a:p>
        </p:txBody>
      </p:sp>
      <p:sp>
        <p:nvSpPr>
          <p:cNvPr id="8" name="TextBox 7">
            <a:extLst>
              <a:ext uri="{FF2B5EF4-FFF2-40B4-BE49-F238E27FC236}">
                <a16:creationId xmlns:a16="http://schemas.microsoft.com/office/drawing/2014/main" id="{5C01FC0C-FC27-7DB4-DD9E-EED9F8B52C21}"/>
              </a:ext>
            </a:extLst>
          </p:cNvPr>
          <p:cNvSpPr txBox="1"/>
          <p:nvPr/>
        </p:nvSpPr>
        <p:spPr>
          <a:xfrm>
            <a:off x="1355127" y="4470399"/>
            <a:ext cx="898866" cy="276999"/>
          </a:xfrm>
          <a:prstGeom prst="rect">
            <a:avLst/>
          </a:prstGeom>
          <a:noFill/>
        </p:spPr>
        <p:txBody>
          <a:bodyPr wrap="square">
            <a:spAutoFit/>
          </a:bodyPr>
          <a:lstStyle/>
          <a:p>
            <a:r>
              <a:rPr lang="en-US" sz="1200" b="1" dirty="0"/>
              <a:t>Charlie P.</a:t>
            </a:r>
            <a:endParaRPr lang="en-US" sz="1200" dirty="0"/>
          </a:p>
        </p:txBody>
      </p:sp>
      <p:graphicFrame>
        <p:nvGraphicFramePr>
          <p:cNvPr id="14" name="TextBox 2">
            <a:extLst>
              <a:ext uri="{FF2B5EF4-FFF2-40B4-BE49-F238E27FC236}">
                <a16:creationId xmlns:a16="http://schemas.microsoft.com/office/drawing/2014/main" id="{229D307B-C84B-A60B-5742-AB4537C27068}"/>
              </a:ext>
            </a:extLst>
          </p:cNvPr>
          <p:cNvGraphicFramePr/>
          <p:nvPr/>
        </p:nvGraphicFramePr>
        <p:xfrm>
          <a:off x="3496733" y="1119716"/>
          <a:ext cx="7450667" cy="50167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83470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88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9" name="Cant Keep from Drinking" descr="A grey and white sound icon&#10;&#10;Description automatically generated">
            <a:hlinkClick r:id="" action="ppaction://media"/>
            <a:extLst>
              <a:ext uri="{FF2B5EF4-FFF2-40B4-BE49-F238E27FC236}">
                <a16:creationId xmlns:a16="http://schemas.microsoft.com/office/drawing/2014/main" id="{552EFD91-35FF-D0F8-339E-6916758755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0482" y="5753162"/>
            <a:ext cx="556155" cy="556155"/>
          </a:xfrm>
          <a:prstGeom prst="rect">
            <a:avLst/>
          </a:prstGeom>
        </p:spPr>
      </p:pic>
      <p:pic>
        <p:nvPicPr>
          <p:cNvPr id="12" name="Picture 11" descr="A person with white hair&#10;&#10;Description automatically generated">
            <a:extLst>
              <a:ext uri="{FF2B5EF4-FFF2-40B4-BE49-F238E27FC236}">
                <a16:creationId xmlns:a16="http://schemas.microsoft.com/office/drawing/2014/main" id="{64ED048C-2442-8C3F-2D5B-D49175C5DBB9}"/>
              </a:ext>
            </a:extLst>
          </p:cNvPr>
          <p:cNvPicPr>
            <a:picLocks noChangeAspect="1"/>
          </p:cNvPicPr>
          <p:nvPr/>
        </p:nvPicPr>
        <p:blipFill>
          <a:blip r:embed="rId6"/>
          <a:stretch>
            <a:fillRect/>
          </a:stretch>
        </p:blipFill>
        <p:spPr>
          <a:xfrm>
            <a:off x="350585" y="1075267"/>
            <a:ext cx="1642223" cy="2424440"/>
          </a:xfrm>
          <a:prstGeom prst="rect">
            <a:avLst/>
          </a:prstGeom>
        </p:spPr>
      </p:pic>
      <p:sp>
        <p:nvSpPr>
          <p:cNvPr id="13" name="TextBox 12">
            <a:extLst>
              <a:ext uri="{FF2B5EF4-FFF2-40B4-BE49-F238E27FC236}">
                <a16:creationId xmlns:a16="http://schemas.microsoft.com/office/drawing/2014/main" id="{24685BCE-F39F-C56A-AEAA-675960C4B03D}"/>
              </a:ext>
            </a:extLst>
          </p:cNvPr>
          <p:cNvSpPr txBox="1"/>
          <p:nvPr/>
        </p:nvSpPr>
        <p:spPr>
          <a:xfrm>
            <a:off x="243557" y="3432631"/>
            <a:ext cx="1749251" cy="276999"/>
          </a:xfrm>
          <a:prstGeom prst="rect">
            <a:avLst/>
          </a:prstGeom>
          <a:noFill/>
        </p:spPr>
        <p:txBody>
          <a:bodyPr wrap="square">
            <a:spAutoFit/>
          </a:bodyPr>
          <a:lstStyle/>
          <a:p>
            <a:r>
              <a:rPr lang="en-US" sz="1200" b="1" dirty="0"/>
              <a:t>Dr. William D. Silkworth</a:t>
            </a:r>
            <a:endParaRPr lang="en-US" sz="1200" dirty="0"/>
          </a:p>
        </p:txBody>
      </p:sp>
      <p:sp>
        <p:nvSpPr>
          <p:cNvPr id="14" name="Title 1">
            <a:extLst>
              <a:ext uri="{FF2B5EF4-FFF2-40B4-BE49-F238E27FC236}">
                <a16:creationId xmlns:a16="http://schemas.microsoft.com/office/drawing/2014/main" id="{C8F5D695-F6E1-25C8-9991-B5C2FCEFDB07}"/>
              </a:ext>
            </a:extLst>
          </p:cNvPr>
          <p:cNvSpPr txBox="1">
            <a:spLocks/>
          </p:cNvSpPr>
          <p:nvPr/>
        </p:nvSpPr>
        <p:spPr>
          <a:xfrm>
            <a:off x="861527" y="270434"/>
            <a:ext cx="1046894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 – The Problem</a:t>
            </a:r>
          </a:p>
        </p:txBody>
      </p:sp>
      <p:graphicFrame>
        <p:nvGraphicFramePr>
          <p:cNvPr id="17" name="TextBox 7">
            <a:extLst>
              <a:ext uri="{FF2B5EF4-FFF2-40B4-BE49-F238E27FC236}">
                <a16:creationId xmlns:a16="http://schemas.microsoft.com/office/drawing/2014/main" id="{AFB40885-6455-BCED-8509-1FB8DB45D7DF}"/>
              </a:ext>
            </a:extLst>
          </p:cNvPr>
          <p:cNvGraphicFramePr/>
          <p:nvPr>
            <p:extLst>
              <p:ext uri="{D42A27DB-BD31-4B8C-83A1-F6EECF244321}">
                <p14:modId xmlns:p14="http://schemas.microsoft.com/office/powerpoint/2010/main" val="500316291"/>
              </p:ext>
            </p:extLst>
          </p:nvPr>
        </p:nvGraphicFramePr>
        <p:xfrm>
          <a:off x="2099836" y="754974"/>
          <a:ext cx="9741579" cy="56323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5062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owerless over alcohol">
            <a:hlinkClick r:id="" action="ppaction://media"/>
            <a:extLst>
              <a:ext uri="{FF2B5EF4-FFF2-40B4-BE49-F238E27FC236}">
                <a16:creationId xmlns:a16="http://schemas.microsoft.com/office/drawing/2014/main" id="{A98AF9B5-6BCF-B786-5019-31E8E6E08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991" y="5296528"/>
            <a:ext cx="487363" cy="487363"/>
          </a:xfrm>
          <a:prstGeom prst="rect">
            <a:avLst/>
          </a:prstGeom>
        </p:spPr>
      </p:pic>
      <p:pic>
        <p:nvPicPr>
          <p:cNvPr id="7" name="Picture 6" descr="A person with white hair&#10;&#10;Description automatically generated">
            <a:extLst>
              <a:ext uri="{FF2B5EF4-FFF2-40B4-BE49-F238E27FC236}">
                <a16:creationId xmlns:a16="http://schemas.microsoft.com/office/drawing/2014/main" id="{0EE29217-E328-AC7F-A009-CC7A7C1FE4BF}"/>
              </a:ext>
            </a:extLst>
          </p:cNvPr>
          <p:cNvPicPr>
            <a:picLocks noChangeAspect="1"/>
          </p:cNvPicPr>
          <p:nvPr/>
        </p:nvPicPr>
        <p:blipFill>
          <a:blip r:embed="rId6"/>
          <a:stretch>
            <a:fillRect/>
          </a:stretch>
        </p:blipFill>
        <p:spPr>
          <a:xfrm>
            <a:off x="367518" y="939758"/>
            <a:ext cx="1642223" cy="2424440"/>
          </a:xfrm>
          <a:prstGeom prst="rect">
            <a:avLst/>
          </a:prstGeom>
        </p:spPr>
      </p:pic>
      <p:sp>
        <p:nvSpPr>
          <p:cNvPr id="8" name="TextBox 7">
            <a:extLst>
              <a:ext uri="{FF2B5EF4-FFF2-40B4-BE49-F238E27FC236}">
                <a16:creationId xmlns:a16="http://schemas.microsoft.com/office/drawing/2014/main" id="{74307120-1BDD-7E88-49C7-728763CE0499}"/>
              </a:ext>
            </a:extLst>
          </p:cNvPr>
          <p:cNvSpPr txBox="1"/>
          <p:nvPr/>
        </p:nvSpPr>
        <p:spPr>
          <a:xfrm>
            <a:off x="260490" y="3534231"/>
            <a:ext cx="1749251" cy="276999"/>
          </a:xfrm>
          <a:prstGeom prst="rect">
            <a:avLst/>
          </a:prstGeom>
          <a:noFill/>
        </p:spPr>
        <p:txBody>
          <a:bodyPr wrap="square">
            <a:spAutoFit/>
          </a:bodyPr>
          <a:lstStyle/>
          <a:p>
            <a:r>
              <a:rPr lang="en-US" sz="1200" b="1" dirty="0"/>
              <a:t>Dr. William D. Silkworth</a:t>
            </a:r>
            <a:endParaRPr lang="en-US" sz="1200" dirty="0"/>
          </a:p>
        </p:txBody>
      </p:sp>
      <p:sp>
        <p:nvSpPr>
          <p:cNvPr id="9" name="Title 1">
            <a:extLst>
              <a:ext uri="{FF2B5EF4-FFF2-40B4-BE49-F238E27FC236}">
                <a16:creationId xmlns:a16="http://schemas.microsoft.com/office/drawing/2014/main" id="{7873EEDC-02E0-D294-F739-4DF9F5FF5065}"/>
              </a:ext>
            </a:extLst>
          </p:cNvPr>
          <p:cNvSpPr txBox="1">
            <a:spLocks/>
          </p:cNvSpPr>
          <p:nvPr/>
        </p:nvSpPr>
        <p:spPr>
          <a:xfrm>
            <a:off x="861527" y="270434"/>
            <a:ext cx="1046894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 - Powerless</a:t>
            </a:r>
          </a:p>
        </p:txBody>
      </p:sp>
      <p:graphicFrame>
        <p:nvGraphicFramePr>
          <p:cNvPr id="13" name="TextBox 4">
            <a:extLst>
              <a:ext uri="{FF2B5EF4-FFF2-40B4-BE49-F238E27FC236}">
                <a16:creationId xmlns:a16="http://schemas.microsoft.com/office/drawing/2014/main" id="{2E60AE77-3E18-B92F-5E5B-1CE3BA4D5BAE}"/>
              </a:ext>
            </a:extLst>
          </p:cNvPr>
          <p:cNvGraphicFramePr/>
          <p:nvPr>
            <p:extLst>
              <p:ext uri="{D42A27DB-BD31-4B8C-83A1-F6EECF244321}">
                <p14:modId xmlns:p14="http://schemas.microsoft.com/office/powerpoint/2010/main" val="752355325"/>
              </p:ext>
            </p:extLst>
          </p:nvPr>
        </p:nvGraphicFramePr>
        <p:xfrm>
          <a:off x="2363821" y="826851"/>
          <a:ext cx="9182911" cy="55447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21366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2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33000"/>
            <a:lum/>
            <a:extLst>
              <a:ext uri="{BEBA8EAE-BF5A-486C-A8C5-ECC9F3942E4B}">
                <a14:imgProps xmlns:a14="http://schemas.microsoft.com/office/drawing/2010/main">
                  <a14:imgLayer r:embed="rId5">
                    <a14:imgEffect>
                      <a14:sharpenSoften amount="50000"/>
                    </a14:imgEffect>
                  </a14:imgLayer>
                </a14:imgProps>
              </a:ext>
            </a:extLst>
          </a:blip>
          <a:srcRect/>
          <a:tile tx="0" ty="0" sx="100000" sy="100000" flip="none" algn="tl"/>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281DA6-3AE9-EE62-0FC5-42E316AD1253}"/>
              </a:ext>
            </a:extLst>
          </p:cNvPr>
          <p:cNvSpPr txBox="1"/>
          <p:nvPr/>
        </p:nvSpPr>
        <p:spPr>
          <a:xfrm>
            <a:off x="3048811" y="984779"/>
            <a:ext cx="8915400" cy="535531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r>
              <a:rPr lang="en-US" dirty="0"/>
              <a:t>Now we don’t know whether Bill Wilson was the first one he told that to or not, but we know Bill was probably the first one to act on that information. </a:t>
            </a:r>
          </a:p>
          <a:p>
            <a:endParaRPr lang="en-US" dirty="0"/>
          </a:p>
          <a:p>
            <a:r>
              <a:rPr lang="en-US" dirty="0"/>
              <a:t>Then after Bill got sober, and after Dr. Bob got sober, and after </a:t>
            </a:r>
            <a:r>
              <a:rPr lang="en-US" b="1" dirty="0">
                <a:hlinkClick r:id="rId6"/>
              </a:rPr>
              <a:t>Bill Dobson (A.A. Number Three - Into Action - p.182 Big Book)</a:t>
            </a:r>
            <a:r>
              <a:rPr lang="en-US" b="1" dirty="0"/>
              <a:t> </a:t>
            </a:r>
            <a:r>
              <a:rPr lang="en-US" dirty="0"/>
              <a:t>got sober and after the first 40 got sober based on that information and decided to write the book, they went to see Dr. Silkworth and said will you let us put that information in the book so that other alcoholics can see what their problem is too. And they said will you write some of it for us, and the Doctor said yeah, you can use it and I’ll write some of it under one condition, that we will call it </a:t>
            </a:r>
            <a:r>
              <a:rPr lang="en-US" b="1" i="1" dirty="0">
                <a:hlinkClick r:id="rId7"/>
              </a:rPr>
              <a:t>“The Doctor’s Opinion”</a:t>
            </a:r>
            <a:r>
              <a:rPr lang="en-US" dirty="0"/>
              <a:t>. </a:t>
            </a:r>
          </a:p>
          <a:p>
            <a:endParaRPr lang="en-US" dirty="0"/>
          </a:p>
          <a:p>
            <a:r>
              <a:rPr lang="en-US" dirty="0"/>
              <a:t>He said </a:t>
            </a:r>
            <a:r>
              <a:rPr lang="en-US" b="1" dirty="0"/>
              <a:t>I can’t prove it, there’s no facts behind it, so we’ll just have to call it an opinion</a:t>
            </a:r>
            <a:r>
              <a:rPr lang="en-US" dirty="0"/>
              <a:t>. And he said, by the way, don’t use my name. He said they’ll throw me completely out of the medical profession if you use my name on this deal.</a:t>
            </a:r>
          </a:p>
          <a:p>
            <a:endParaRPr lang="en-US" dirty="0"/>
          </a:p>
          <a:p>
            <a:r>
              <a:rPr lang="en-US" dirty="0"/>
              <a:t>In 1956 when they came out with a Second Edition, 1955 and 1956 they came out with a Second Edition, by that time the Medical Association, the American Psychiatric Association had recognized the fact that Alcoholism is an illness. And Dr. Silkworth said in the Second Edition, </a:t>
            </a:r>
            <a:r>
              <a:rPr lang="en-US" b="1" dirty="0"/>
              <a:t>you can put my name in it now</a:t>
            </a:r>
            <a:r>
              <a:rPr lang="en-US" dirty="0"/>
              <a:t>.</a:t>
            </a:r>
          </a:p>
        </p:txBody>
      </p:sp>
      <p:sp>
        <p:nvSpPr>
          <p:cNvPr id="4" name="Title 1">
            <a:extLst>
              <a:ext uri="{FF2B5EF4-FFF2-40B4-BE49-F238E27FC236}">
                <a16:creationId xmlns:a16="http://schemas.microsoft.com/office/drawing/2014/main" id="{CDA54A20-83E5-2335-D721-E9EA7FF35A6E}"/>
              </a:ext>
            </a:extLst>
          </p:cNvPr>
          <p:cNvSpPr txBox="1">
            <a:spLocks/>
          </p:cNvSpPr>
          <p:nvPr/>
        </p:nvSpPr>
        <p:spPr>
          <a:xfrm>
            <a:off x="3048811" y="183247"/>
            <a:ext cx="8915400"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a:t>
            </a:r>
          </a:p>
        </p:txBody>
      </p:sp>
      <p:pic>
        <p:nvPicPr>
          <p:cNvPr id="5" name="W2-10 Put my name in the book">
            <a:hlinkClick r:id="" action="ppaction://media"/>
            <a:extLst>
              <a:ext uri="{FF2B5EF4-FFF2-40B4-BE49-F238E27FC236}">
                <a16:creationId xmlns:a16="http://schemas.microsoft.com/office/drawing/2014/main" id="{4BE3A5D9-3360-4D6E-B4AD-D425CED3AC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465180" y="5491365"/>
            <a:ext cx="487363" cy="487363"/>
          </a:xfrm>
          <a:prstGeom prst="rect">
            <a:avLst/>
          </a:prstGeom>
        </p:spPr>
      </p:pic>
    </p:spTree>
    <p:extLst>
      <p:ext uri="{BB962C8B-B14F-4D97-AF65-F5344CB8AC3E}">
        <p14:creationId xmlns:p14="http://schemas.microsoft.com/office/powerpoint/2010/main" val="150846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8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6919AA-2182-9E24-0021-7422F35AB520}"/>
              </a:ext>
            </a:extLst>
          </p:cNvPr>
          <p:cNvSpPr txBox="1"/>
          <p:nvPr/>
        </p:nvSpPr>
        <p:spPr>
          <a:xfrm>
            <a:off x="2135723" y="768487"/>
            <a:ext cx="9566651" cy="5940088"/>
          </a:xfrm>
          <a:prstGeom prst="rect">
            <a:avLst/>
          </a:prstGeom>
          <a:noFill/>
        </p:spPr>
        <p:txBody>
          <a:bodyPr wrap="square">
            <a:spAutoFit/>
          </a:bodyPr>
          <a:lstStyle/>
          <a:p>
            <a:r>
              <a:rPr lang="en-US" sz="2000" dirty="0">
                <a:hlinkClick r:id="rId5"/>
              </a:rPr>
              <a:t>Big Book “The Doctor’s Opinion” </a:t>
            </a:r>
            <a:r>
              <a:rPr lang="en-US" sz="2000" dirty="0"/>
              <a:t>	</a:t>
            </a:r>
          </a:p>
          <a:p>
            <a:pPr lvl="1"/>
            <a:r>
              <a:rPr lang="en-US" sz="2000" b="1" i="1" dirty="0"/>
              <a:t>“The physician who, at our request, gave us this letter, has been kind enough to enlarge upon his views in another statement which follows. In this statement he confirms what we who have suffered alcoholic torture must believe---that the body of the alcoholic is quite as abnormal as his mind.”</a:t>
            </a:r>
          </a:p>
          <a:p>
            <a:endParaRPr lang="en-US" sz="2000" dirty="0"/>
          </a:p>
          <a:p>
            <a:r>
              <a:rPr lang="en-US" sz="2000" dirty="0">
                <a:hlinkClick r:id="rId5"/>
              </a:rPr>
              <a:t>Big Book “The Doctor’s Opinion”</a:t>
            </a:r>
            <a:endParaRPr lang="en-US" sz="2000" dirty="0"/>
          </a:p>
          <a:p>
            <a:pPr lvl="1"/>
            <a:r>
              <a:rPr lang="en-US" sz="2000" b="1" i="1" dirty="0"/>
              <a:t>“We must believe---that the body of the alcoholic is quite as abnormal as his mind.”</a:t>
            </a:r>
          </a:p>
          <a:p>
            <a:endParaRPr lang="en-US" sz="2000" dirty="0"/>
          </a:p>
          <a:p>
            <a:r>
              <a:rPr lang="en-US" sz="2000" dirty="0"/>
              <a:t>Now this is the first time we can find anywhere in written history, the reference to the </a:t>
            </a:r>
            <a:r>
              <a:rPr lang="en-US" sz="2000" b="1" dirty="0"/>
              <a:t>fact that the body is affected as well as the mind</a:t>
            </a:r>
            <a:r>
              <a:rPr lang="en-US" sz="2000" dirty="0"/>
              <a:t>. </a:t>
            </a:r>
          </a:p>
          <a:p>
            <a:endParaRPr lang="en-US" sz="2000" dirty="0"/>
          </a:p>
          <a:p>
            <a:r>
              <a:rPr lang="en-US" sz="2000" dirty="0"/>
              <a:t>Everything up until this time, they had talked about the mind only. Weak will, moral character, sin and etc. </a:t>
            </a:r>
            <a:r>
              <a:rPr lang="en-US" sz="2000" b="1" dirty="0"/>
              <a:t>But here we see a statement that says the body is quite as abnormal as the mind. </a:t>
            </a:r>
            <a:r>
              <a:rPr lang="en-US" sz="2000" dirty="0"/>
              <a:t>I think he’s telling us two things,</a:t>
            </a:r>
            <a:br>
              <a:rPr lang="en-US" sz="2000" dirty="0"/>
            </a:br>
            <a:endParaRPr lang="en-US" sz="2000" dirty="0"/>
          </a:p>
          <a:p>
            <a:r>
              <a:rPr lang="en-US" sz="2000" dirty="0"/>
              <a:t>1.	That the body is affected also, and I think he’s also saying</a:t>
            </a:r>
          </a:p>
          <a:p>
            <a:r>
              <a:rPr lang="en-US" sz="2000" dirty="0"/>
              <a:t>2.	The mind is abnormal, when it comes to alcohol.</a:t>
            </a:r>
          </a:p>
          <a:p>
            <a:r>
              <a:rPr lang="en-US" sz="2000" b="1" dirty="0"/>
              <a:t>We react to it different physically and also mentally in an abnormal manner. </a:t>
            </a:r>
          </a:p>
        </p:txBody>
      </p:sp>
      <p:pic>
        <p:nvPicPr>
          <p:cNvPr id="4" name="W2-11 Abnormal Reaction">
            <a:hlinkClick r:id="" action="ppaction://media"/>
            <a:extLst>
              <a:ext uri="{FF2B5EF4-FFF2-40B4-BE49-F238E27FC236}">
                <a16:creationId xmlns:a16="http://schemas.microsoft.com/office/drawing/2014/main" id="{C51DA593-7FFE-DBD4-362E-3B50ED9B55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27935" y="5672491"/>
            <a:ext cx="487363" cy="487363"/>
          </a:xfrm>
          <a:prstGeom prst="rect">
            <a:avLst/>
          </a:prstGeom>
        </p:spPr>
      </p:pic>
      <p:pic>
        <p:nvPicPr>
          <p:cNvPr id="7" name="Picture 6">
            <a:extLst>
              <a:ext uri="{FF2B5EF4-FFF2-40B4-BE49-F238E27FC236}">
                <a16:creationId xmlns:a16="http://schemas.microsoft.com/office/drawing/2014/main" id="{E0933A9B-BE74-4DBC-3E61-3D55A6E7EC2A}"/>
              </a:ext>
            </a:extLst>
          </p:cNvPr>
          <p:cNvPicPr>
            <a:picLocks noChangeAspect="1"/>
          </p:cNvPicPr>
          <p:nvPr/>
        </p:nvPicPr>
        <p:blipFill>
          <a:blip r:embed="rId7"/>
          <a:stretch>
            <a:fillRect/>
          </a:stretch>
        </p:blipFill>
        <p:spPr>
          <a:xfrm>
            <a:off x="243222" y="939758"/>
            <a:ext cx="1824767" cy="3038855"/>
          </a:xfrm>
          <a:prstGeom prst="rect">
            <a:avLst/>
          </a:prstGeom>
        </p:spPr>
      </p:pic>
      <p:sp>
        <p:nvSpPr>
          <p:cNvPr id="8" name="Title 1">
            <a:extLst>
              <a:ext uri="{FF2B5EF4-FFF2-40B4-BE49-F238E27FC236}">
                <a16:creationId xmlns:a16="http://schemas.microsoft.com/office/drawing/2014/main" id="{A2A39D0E-757C-42A0-C67E-24B803134CF1}"/>
              </a:ext>
            </a:extLst>
          </p:cNvPr>
          <p:cNvSpPr txBox="1">
            <a:spLocks/>
          </p:cNvSpPr>
          <p:nvPr/>
        </p:nvSpPr>
        <p:spPr>
          <a:xfrm>
            <a:off x="861527" y="270434"/>
            <a:ext cx="1046894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 – Abnormal Reaction</a:t>
            </a:r>
          </a:p>
        </p:txBody>
      </p:sp>
    </p:spTree>
    <p:extLst>
      <p:ext uri="{BB962C8B-B14F-4D97-AF65-F5344CB8AC3E}">
        <p14:creationId xmlns:p14="http://schemas.microsoft.com/office/powerpoint/2010/main" val="314517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2-13 Big Book p. xxiv" descr="A grey and white sound icon&#10;&#10;Description automatically generated">
            <a:hlinkClick r:id="" action="ppaction://media"/>
            <a:extLst>
              <a:ext uri="{FF2B5EF4-FFF2-40B4-BE49-F238E27FC236}">
                <a16:creationId xmlns:a16="http://schemas.microsoft.com/office/drawing/2014/main" id="{39F7FE35-8BE8-A548-029C-2F988D0A07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7055" y="389930"/>
            <a:ext cx="487363" cy="487363"/>
          </a:xfrm>
          <a:prstGeom prst="rect">
            <a:avLst/>
          </a:prstGeom>
        </p:spPr>
      </p:pic>
      <p:graphicFrame>
        <p:nvGraphicFramePr>
          <p:cNvPr id="6" name="TextBox 2">
            <a:extLst>
              <a:ext uri="{FF2B5EF4-FFF2-40B4-BE49-F238E27FC236}">
                <a16:creationId xmlns:a16="http://schemas.microsoft.com/office/drawing/2014/main" id="{E186E436-B442-809F-0514-9FDDD639E575}"/>
              </a:ext>
            </a:extLst>
          </p:cNvPr>
          <p:cNvGraphicFramePr/>
          <p:nvPr>
            <p:extLst>
              <p:ext uri="{D42A27DB-BD31-4B8C-83A1-F6EECF244321}">
                <p14:modId xmlns:p14="http://schemas.microsoft.com/office/powerpoint/2010/main" val="1758283334"/>
              </p:ext>
            </p:extLst>
          </p:nvPr>
        </p:nvGraphicFramePr>
        <p:xfrm>
          <a:off x="3014133" y="953111"/>
          <a:ext cx="8830733" cy="56323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itle 1">
            <a:extLst>
              <a:ext uri="{FF2B5EF4-FFF2-40B4-BE49-F238E27FC236}">
                <a16:creationId xmlns:a16="http://schemas.microsoft.com/office/drawing/2014/main" id="{2C54C426-C242-89C4-DDFE-87DDB7EE95B8}"/>
              </a:ext>
            </a:extLst>
          </p:cNvPr>
          <p:cNvSpPr txBox="1">
            <a:spLocks/>
          </p:cNvSpPr>
          <p:nvPr/>
        </p:nvSpPr>
        <p:spPr>
          <a:xfrm>
            <a:off x="861527" y="270434"/>
            <a:ext cx="1046894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 – Abnormal Reaction</a:t>
            </a:r>
          </a:p>
        </p:txBody>
      </p:sp>
      <p:pic>
        <p:nvPicPr>
          <p:cNvPr id="9220" name="Picture 4" descr="Alcohol intolerance – Artofit">
            <a:extLst>
              <a:ext uri="{FF2B5EF4-FFF2-40B4-BE49-F238E27FC236}">
                <a16:creationId xmlns:a16="http://schemas.microsoft.com/office/drawing/2014/main" id="{E625949A-BF65-88F8-B129-7F1A9EFC67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0934" y="1077166"/>
            <a:ext cx="2463799" cy="36956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holding her stomach&#10;&#10;Description automatically generated">
            <a:extLst>
              <a:ext uri="{FF2B5EF4-FFF2-40B4-BE49-F238E27FC236}">
                <a16:creationId xmlns:a16="http://schemas.microsoft.com/office/drawing/2014/main" id="{488BE154-B3CE-AC12-5DCA-68C4AEE774BB}"/>
              </a:ext>
            </a:extLst>
          </p:cNvPr>
          <p:cNvPicPr>
            <a:picLocks noChangeAspect="1"/>
          </p:cNvPicPr>
          <p:nvPr/>
        </p:nvPicPr>
        <p:blipFill>
          <a:blip r:embed="rId11"/>
          <a:stretch>
            <a:fillRect/>
          </a:stretch>
        </p:blipFill>
        <p:spPr>
          <a:xfrm flipH="1">
            <a:off x="347134" y="4910273"/>
            <a:ext cx="2611497" cy="1468967"/>
          </a:xfrm>
          <a:prstGeom prst="rect">
            <a:avLst/>
          </a:prstGeom>
        </p:spPr>
      </p:pic>
    </p:spTree>
    <p:extLst>
      <p:ext uri="{BB962C8B-B14F-4D97-AF65-F5344CB8AC3E}">
        <p14:creationId xmlns:p14="http://schemas.microsoft.com/office/powerpoint/2010/main" val="367059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012881-AF11-7FC7-66D4-DED89E5FCD92}"/>
              </a:ext>
            </a:extLst>
          </p:cNvPr>
          <p:cNvSpPr>
            <a:spLocks noGrp="1"/>
          </p:cNvSpPr>
          <p:nvPr>
            <p:ph type="ctrTitle"/>
          </p:nvPr>
        </p:nvSpPr>
        <p:spPr/>
        <p:txBody>
          <a:bodyPr/>
          <a:lstStyle/>
          <a:p>
            <a:r>
              <a:rPr lang="en-US" dirty="0"/>
              <a:t>messages from the surrender school Board</a:t>
            </a:r>
          </a:p>
        </p:txBody>
      </p:sp>
      <p:sp>
        <p:nvSpPr>
          <p:cNvPr id="5" name="Subtitle 4">
            <a:extLst>
              <a:ext uri="{FF2B5EF4-FFF2-40B4-BE49-F238E27FC236}">
                <a16:creationId xmlns:a16="http://schemas.microsoft.com/office/drawing/2014/main" id="{20D65CB5-16E2-12BD-9E0B-886BCC646582}"/>
              </a:ext>
            </a:extLst>
          </p:cNvPr>
          <p:cNvSpPr>
            <a:spLocks noGrp="1"/>
          </p:cNvSpPr>
          <p:nvPr>
            <p:ph type="subTitle" idx="1"/>
          </p:nvPr>
        </p:nvSpPr>
        <p:spPr/>
        <p:txBody>
          <a:bodyPr/>
          <a:lstStyle/>
          <a:p>
            <a:pPr marL="342900" indent="-342900" algn="l">
              <a:buFont typeface="Arial" panose="020B0604020202020204" pitchFamily="34" charset="0"/>
              <a:buChar char="•"/>
            </a:pPr>
            <a:r>
              <a:rPr lang="en-US" dirty="0"/>
              <a:t>This is session will be recorded</a:t>
            </a:r>
          </a:p>
          <a:p>
            <a:pPr marL="342900" indent="-342900" algn="l">
              <a:buFont typeface="Arial" panose="020B0604020202020204" pitchFamily="34" charset="0"/>
              <a:buChar char="•"/>
            </a:pPr>
            <a:r>
              <a:rPr lang="en-US" dirty="0"/>
              <a:t>Each session is approximately 1 hour 15 min</a:t>
            </a:r>
          </a:p>
          <a:p>
            <a:pPr marL="342900" indent="-342900" algn="l">
              <a:buFont typeface="Arial" panose="020B0604020202020204" pitchFamily="34" charset="0"/>
              <a:buChar char="•"/>
            </a:pPr>
            <a:r>
              <a:rPr lang="en-US" dirty="0"/>
              <a:t>Updates/Announcements from Surrender School</a:t>
            </a:r>
          </a:p>
        </p:txBody>
      </p:sp>
    </p:spTree>
    <p:extLst>
      <p:ext uri="{BB962C8B-B14F-4D97-AF65-F5344CB8AC3E}">
        <p14:creationId xmlns:p14="http://schemas.microsoft.com/office/powerpoint/2010/main" val="2460845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18000"/>
            <a:lum/>
          </a:blip>
          <a:srcRect/>
          <a:stretch>
            <a:fillRect t="-26000" b="-26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E625A4-370E-DEDB-E547-9DD50611849E}"/>
              </a:ext>
            </a:extLst>
          </p:cNvPr>
          <p:cNvSpPr txBox="1"/>
          <p:nvPr/>
        </p:nvSpPr>
        <p:spPr>
          <a:xfrm>
            <a:off x="1674417" y="5532532"/>
            <a:ext cx="9685866" cy="1077218"/>
          </a:xfrm>
          <a:prstGeom prst="rect">
            <a:avLst/>
          </a:prstGeom>
          <a:noFill/>
        </p:spPr>
        <p:txBody>
          <a:bodyPr wrap="square">
            <a:spAutoFit/>
          </a:bodyPr>
          <a:lstStyle/>
          <a:p>
            <a:r>
              <a:rPr lang="en-US" sz="3200" b="1" dirty="0">
                <a:solidFill>
                  <a:srgbClr val="0070C0"/>
                </a:solidFill>
              </a:rPr>
              <a:t>An allergy is an ’abnormal’ reaction to any food, beverage, or substance of any kind.</a:t>
            </a:r>
          </a:p>
        </p:txBody>
      </p:sp>
      <p:pic>
        <p:nvPicPr>
          <p:cNvPr id="8" name="W2-14 Allergy">
            <a:hlinkClick r:id="" action="ppaction://media"/>
            <a:extLst>
              <a:ext uri="{FF2B5EF4-FFF2-40B4-BE49-F238E27FC236}">
                <a16:creationId xmlns:a16="http://schemas.microsoft.com/office/drawing/2014/main" id="{80C7B830-0853-A8B2-8643-BA1E2DBBF3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88059" y="5326592"/>
            <a:ext cx="487363" cy="487363"/>
          </a:xfrm>
          <a:prstGeom prst="rect">
            <a:avLst/>
          </a:prstGeom>
        </p:spPr>
      </p:pic>
      <p:sp>
        <p:nvSpPr>
          <p:cNvPr id="13" name="TextBox 12">
            <a:extLst>
              <a:ext uri="{FF2B5EF4-FFF2-40B4-BE49-F238E27FC236}">
                <a16:creationId xmlns:a16="http://schemas.microsoft.com/office/drawing/2014/main" id="{2A67A6F2-69E7-10C8-8934-ED331358BF23}"/>
              </a:ext>
            </a:extLst>
          </p:cNvPr>
          <p:cNvSpPr txBox="1"/>
          <p:nvPr/>
        </p:nvSpPr>
        <p:spPr>
          <a:xfrm>
            <a:off x="1674417" y="936010"/>
            <a:ext cx="10368425" cy="4678204"/>
          </a:xfrm>
          <a:prstGeom prst="rect">
            <a:avLst/>
          </a:prstGeom>
          <a:noFill/>
        </p:spPr>
        <p:txBody>
          <a:bodyPr wrap="square">
            <a:spAutoFit/>
          </a:bodyPr>
          <a:lstStyle/>
          <a:p>
            <a:r>
              <a:rPr lang="en-US" sz="2000" dirty="0">
                <a:solidFill>
                  <a:schemeClr val="accent6"/>
                </a:solidFill>
              </a:rPr>
              <a:t>Well most of us when we come here we assume already we know what an allergy is, I know I did.</a:t>
            </a:r>
          </a:p>
          <a:p>
            <a:r>
              <a:rPr lang="en-US" sz="2000" dirty="0">
                <a:solidFill>
                  <a:schemeClr val="accent6"/>
                </a:solidFill>
              </a:rPr>
              <a:t>I knew if you were allergic to something and you got around it or you ate it or you drank it or something like that, that there would be some physical manifestation or indicator of that allergy.</a:t>
            </a:r>
          </a:p>
          <a:p>
            <a:endParaRPr lang="en-US" sz="2000" dirty="0">
              <a:solidFill>
                <a:schemeClr val="accent6"/>
              </a:solidFill>
            </a:endParaRPr>
          </a:p>
          <a:p>
            <a:r>
              <a:rPr lang="en-US" sz="2000" dirty="0">
                <a:solidFill>
                  <a:schemeClr val="accent6"/>
                </a:solidFill>
              </a:rPr>
              <a:t>So I knew if you were allergic to something there would be something there that you could see.</a:t>
            </a:r>
          </a:p>
          <a:p>
            <a:endParaRPr lang="en-US" sz="2000" dirty="0">
              <a:solidFill>
                <a:schemeClr val="accent6"/>
              </a:solidFill>
            </a:endParaRPr>
          </a:p>
          <a:p>
            <a:r>
              <a:rPr lang="en-US" sz="2000" dirty="0">
                <a:solidFill>
                  <a:schemeClr val="accent6"/>
                </a:solidFill>
              </a:rPr>
              <a:t>So they came to me and they said Charlie, you got an allergy to alcohol and you’ll never be able to safely drink it again. And I said how in the hell can I be allergic to alcohol; I’m drinking a quart a day.  How can you possibly drink that much of something you’re allergic to?</a:t>
            </a:r>
          </a:p>
          <a:p>
            <a:endParaRPr lang="en-US" sz="2000" dirty="0">
              <a:solidFill>
                <a:schemeClr val="accent6"/>
              </a:solidFill>
            </a:endParaRPr>
          </a:p>
          <a:p>
            <a:r>
              <a:rPr lang="en-US" sz="2000" dirty="0">
                <a:solidFill>
                  <a:schemeClr val="accent6"/>
                </a:solidFill>
              </a:rPr>
              <a:t>And one day in sheer desperation I went to a source of information that has never failed me since that time. I went to the dictionary and I looked up the word allergy and I found several different definitions of it (the way you do with any word depending on how you use it). But I think I found the one that fit me exactly when it said</a:t>
            </a:r>
          </a:p>
          <a:p>
            <a:endParaRPr lang="en-US" dirty="0"/>
          </a:p>
        </p:txBody>
      </p:sp>
      <p:sp>
        <p:nvSpPr>
          <p:cNvPr id="17" name="Title 1">
            <a:extLst>
              <a:ext uri="{FF2B5EF4-FFF2-40B4-BE49-F238E27FC236}">
                <a16:creationId xmlns:a16="http://schemas.microsoft.com/office/drawing/2014/main" id="{704F4543-8A3C-D739-CED0-B15806BBD680}"/>
              </a:ext>
            </a:extLst>
          </p:cNvPr>
          <p:cNvSpPr txBox="1">
            <a:spLocks/>
          </p:cNvSpPr>
          <p:nvPr/>
        </p:nvSpPr>
        <p:spPr>
          <a:xfrm>
            <a:off x="861527" y="270434"/>
            <a:ext cx="1046894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 – Allergy</a:t>
            </a:r>
          </a:p>
        </p:txBody>
      </p:sp>
    </p:spTree>
    <p:extLst>
      <p:ext uri="{BB962C8B-B14F-4D97-AF65-F5344CB8AC3E}">
        <p14:creationId xmlns:p14="http://schemas.microsoft.com/office/powerpoint/2010/main" val="114008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3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0300B-158F-53C8-2390-F0DDE40C282D}"/>
              </a:ext>
            </a:extLst>
          </p:cNvPr>
          <p:cNvSpPr txBox="1">
            <a:spLocks/>
          </p:cNvSpPr>
          <p:nvPr/>
        </p:nvSpPr>
        <p:spPr>
          <a:xfrm>
            <a:off x="861527" y="270434"/>
            <a:ext cx="10468946"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 – What’s Normal</a:t>
            </a:r>
          </a:p>
        </p:txBody>
      </p:sp>
      <p:sp>
        <p:nvSpPr>
          <p:cNvPr id="4" name="TextBox 3">
            <a:extLst>
              <a:ext uri="{FF2B5EF4-FFF2-40B4-BE49-F238E27FC236}">
                <a16:creationId xmlns:a16="http://schemas.microsoft.com/office/drawing/2014/main" id="{5FCE1924-394F-4A2A-5781-81F8EBEFE35C}"/>
              </a:ext>
            </a:extLst>
          </p:cNvPr>
          <p:cNvSpPr txBox="1"/>
          <p:nvPr/>
        </p:nvSpPr>
        <p:spPr>
          <a:xfrm>
            <a:off x="385863" y="1447758"/>
            <a:ext cx="11420273" cy="4247317"/>
          </a:xfrm>
          <a:prstGeom prst="rect">
            <a:avLst/>
          </a:prstGeom>
          <a:noFill/>
        </p:spPr>
        <p:txBody>
          <a:bodyPr wrap="square">
            <a:spAutoFit/>
          </a:bodyPr>
          <a:lstStyle/>
          <a:p>
            <a:pPr marL="75565" marR="320040">
              <a:spcBef>
                <a:spcPts val="0"/>
              </a:spcBef>
              <a:spcAft>
                <a:spcPts val="0"/>
              </a:spcAft>
            </a:pPr>
            <a:r>
              <a:rPr lang="en-US" sz="1800" dirty="0">
                <a:effectLst/>
                <a:latin typeface="Times New Roman" panose="02020603050405020304" pitchFamily="18" charset="0"/>
                <a:ea typeface="Times New Roman" panose="02020603050405020304" pitchFamily="18" charset="0"/>
              </a:rPr>
              <a:t>So to find out what’s normal to see if I’m abnormal, I have to go to the </a:t>
            </a:r>
            <a:r>
              <a:rPr lang="en-US" sz="1800" b="1" dirty="0">
                <a:effectLst/>
                <a:latin typeface="Times New Roman" panose="02020603050405020304" pitchFamily="18" charset="0"/>
                <a:ea typeface="Times New Roman" panose="02020603050405020304" pitchFamily="18" charset="0"/>
              </a:rPr>
              <a:t>normal, social, temperate moderate drinker</a:t>
            </a:r>
            <a:r>
              <a:rPr lang="en-US" sz="1800" dirty="0">
                <a:effectLst/>
                <a:latin typeface="Times New Roman" panose="02020603050405020304" pitchFamily="18" charset="0"/>
                <a:ea typeface="Times New Roman" panose="02020603050405020304" pitchFamily="18" charset="0"/>
              </a:rPr>
              <a:t>;  those that drink alcohol and do not get in trouble with it. </a:t>
            </a:r>
          </a:p>
          <a:p>
            <a:pPr marL="75565" marR="320040">
              <a:spcBef>
                <a:spcPts val="0"/>
              </a:spcBef>
              <a:spcAft>
                <a:spcPts val="0"/>
              </a:spcAft>
            </a:pPr>
            <a:r>
              <a:rPr lang="en-US" dirty="0">
                <a:highlight>
                  <a:srgbClr val="C0C0C0"/>
                </a:highlight>
                <a:latin typeface="Times New Roman" panose="02020603050405020304" pitchFamily="18" charset="0"/>
                <a:ea typeface="Times New Roman" panose="02020603050405020304" pitchFamily="18" charset="0"/>
              </a:rPr>
              <a:t> </a:t>
            </a:r>
          </a:p>
          <a:p>
            <a:pPr marL="75565" marR="320040">
              <a:spcBef>
                <a:spcPts val="0"/>
              </a:spcBef>
              <a:spcAft>
                <a:spcPts val="0"/>
              </a:spcAft>
            </a:pPr>
            <a:r>
              <a:rPr lang="en-US" sz="1800" b="1" dirty="0">
                <a:effectLst/>
                <a:latin typeface="Times New Roman" panose="02020603050405020304" pitchFamily="18" charset="0"/>
                <a:ea typeface="Times New Roman" panose="02020603050405020304" pitchFamily="18" charset="0"/>
              </a:rPr>
              <a:t>Alcohol is a toxic substance; a destroyer of human tissue. </a:t>
            </a:r>
            <a:r>
              <a:rPr lang="en-US" sz="1800" dirty="0">
                <a:effectLst/>
                <a:latin typeface="Times New Roman" panose="02020603050405020304" pitchFamily="18" charset="0"/>
                <a:ea typeface="Times New Roman" panose="02020603050405020304" pitchFamily="18" charset="0"/>
              </a:rPr>
              <a:t>When you put it in your body, your mind and body is supposed to </a:t>
            </a:r>
            <a:r>
              <a:rPr lang="en-US" sz="1800" b="1" dirty="0">
                <a:effectLst/>
                <a:latin typeface="Times New Roman" panose="02020603050405020304" pitchFamily="18" charset="0"/>
                <a:ea typeface="Times New Roman" panose="02020603050405020304" pitchFamily="18" charset="0"/>
              </a:rPr>
              <a:t>react to it with nausea and say puke it up and get it out of here</a:t>
            </a:r>
            <a:r>
              <a:rPr lang="en-US" sz="1800" dirty="0">
                <a:effectLst/>
                <a:latin typeface="Times New Roman" panose="02020603050405020304" pitchFamily="18" charset="0"/>
                <a:ea typeface="Times New Roman" panose="02020603050405020304" pitchFamily="18" charset="0"/>
              </a:rPr>
              <a:t>. When I put it in my body, instead of </a:t>
            </a:r>
            <a:r>
              <a:rPr lang="en-US" dirty="0">
                <a:latin typeface="Times New Roman" panose="02020603050405020304" pitchFamily="18" charset="0"/>
              </a:rPr>
              <a:t>my body experiencing the feeling of nausea, my body experiences an actual physical craving which demands more of the same. Their body said puke it up, mine said put some more in here. </a:t>
            </a:r>
            <a:r>
              <a:rPr lang="en-US" b="1" dirty="0">
                <a:latin typeface="Times New Roman" panose="02020603050405020304" pitchFamily="18" charset="0"/>
              </a:rPr>
              <a:t>So not only do I react to it differently mentally, but I also react to it differently physically.</a:t>
            </a:r>
          </a:p>
          <a:p>
            <a:pPr marL="75565" marR="320040">
              <a:spcBef>
                <a:spcPts val="0"/>
              </a:spcBef>
              <a:spcAft>
                <a:spcPts val="0"/>
              </a:spcAft>
            </a:pPr>
            <a:endParaRPr lang="en-US" dirty="0">
              <a:latin typeface="Times New Roman" panose="02020603050405020304" pitchFamily="18" charset="0"/>
            </a:endParaRPr>
          </a:p>
          <a:p>
            <a:pPr marL="75565" marR="320040">
              <a:spcBef>
                <a:spcPts val="0"/>
              </a:spcBef>
              <a:spcAft>
                <a:spcPts val="0"/>
              </a:spcAft>
            </a:pPr>
            <a:r>
              <a:rPr lang="en-US" b="1" dirty="0">
                <a:latin typeface="Times New Roman" panose="02020603050405020304" pitchFamily="18" charset="0"/>
              </a:rPr>
              <a:t>Now the only difference between normal and abnormal is what the majority of people do. </a:t>
            </a:r>
          </a:p>
          <a:p>
            <a:pPr marL="75565" marR="320040">
              <a:spcBef>
                <a:spcPts val="0"/>
              </a:spcBef>
              <a:spcAft>
                <a:spcPts val="0"/>
              </a:spcAft>
            </a:pPr>
            <a:endParaRPr lang="en-US" dirty="0">
              <a:latin typeface="Times New Roman" panose="02020603050405020304" pitchFamily="18" charset="0"/>
            </a:endParaRPr>
          </a:p>
          <a:p>
            <a:pPr marL="75565" marR="320040">
              <a:spcBef>
                <a:spcPts val="0"/>
              </a:spcBef>
              <a:spcAft>
                <a:spcPts val="0"/>
              </a:spcAft>
            </a:pPr>
            <a:r>
              <a:rPr lang="en-US" dirty="0">
                <a:latin typeface="Times New Roman" panose="02020603050405020304" pitchFamily="18" charset="0"/>
              </a:rPr>
              <a:t>If the majority, nine out of ten, react that way, one out of ten reacts the way I do, then my reaction is considered to be abnormal, therefore I’m considered to be allergic to alcohol.  </a:t>
            </a:r>
          </a:p>
          <a:p>
            <a:pPr marL="75565" marR="320040">
              <a:spcBef>
                <a:spcPts val="0"/>
              </a:spcBef>
              <a:spcAft>
                <a:spcPts val="0"/>
              </a:spcAft>
            </a:pPr>
            <a:endParaRPr lang="en-US" dirty="0">
              <a:latin typeface="Times New Roman" panose="02020603050405020304" pitchFamily="18" charset="0"/>
            </a:endParaRPr>
          </a:p>
          <a:p>
            <a:pPr marL="75565" marR="320040">
              <a:spcBef>
                <a:spcPts val="0"/>
              </a:spcBef>
              <a:spcAft>
                <a:spcPts val="0"/>
              </a:spcAft>
            </a:pPr>
            <a:r>
              <a:rPr lang="en-US" sz="2000" b="1" dirty="0">
                <a:latin typeface="Times New Roman" panose="02020603050405020304" pitchFamily="18" charset="0"/>
              </a:rPr>
              <a:t>You can’t see it, you can only feel it, and only alcoholics feel it.</a:t>
            </a:r>
            <a:endParaRPr lang="en-US" sz="2000" b="1" dirty="0">
              <a:effectLst/>
              <a:latin typeface="Times New Roman" panose="02020603050405020304" pitchFamily="18" charset="0"/>
              <a:ea typeface="Times New Roman" panose="02020603050405020304" pitchFamily="18" charset="0"/>
            </a:endParaRPr>
          </a:p>
        </p:txBody>
      </p:sp>
      <p:pic>
        <p:nvPicPr>
          <p:cNvPr id="5" name="W2-15 What's Normal">
            <a:hlinkClick r:id="" action="ppaction://media"/>
            <a:extLst>
              <a:ext uri="{FF2B5EF4-FFF2-40B4-BE49-F238E27FC236}">
                <a16:creationId xmlns:a16="http://schemas.microsoft.com/office/drawing/2014/main" id="{FDE0997C-DC05-CC35-98FA-7FF2A4F79B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2989" y="6051388"/>
            <a:ext cx="487363" cy="487363"/>
          </a:xfrm>
          <a:prstGeom prst="rect">
            <a:avLst/>
          </a:prstGeom>
        </p:spPr>
      </p:pic>
    </p:spTree>
    <p:extLst>
      <p:ext uri="{BB962C8B-B14F-4D97-AF65-F5344CB8AC3E}">
        <p14:creationId xmlns:p14="http://schemas.microsoft.com/office/powerpoint/2010/main" val="12103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2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5000"/>
            <a:lum/>
          </a:blip>
          <a:srcRect/>
          <a:stretch>
            <a:fillRect t="-17000" b="-17000"/>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8B2DAE2-F028-E976-A857-D031CED061D5}"/>
              </a:ext>
            </a:extLst>
          </p:cNvPr>
          <p:cNvSpPr txBox="1">
            <a:spLocks/>
          </p:cNvSpPr>
          <p:nvPr/>
        </p:nvSpPr>
        <p:spPr>
          <a:xfrm>
            <a:off x="296333" y="270434"/>
            <a:ext cx="11633200"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 – Phenomenon of Craving</a:t>
            </a:r>
          </a:p>
        </p:txBody>
      </p:sp>
      <p:sp>
        <p:nvSpPr>
          <p:cNvPr id="6" name="TextBox 5">
            <a:extLst>
              <a:ext uri="{FF2B5EF4-FFF2-40B4-BE49-F238E27FC236}">
                <a16:creationId xmlns:a16="http://schemas.microsoft.com/office/drawing/2014/main" id="{E616C403-F401-4324-A1C4-B76EB36C205D}"/>
              </a:ext>
            </a:extLst>
          </p:cNvPr>
          <p:cNvSpPr txBox="1"/>
          <p:nvPr/>
        </p:nvSpPr>
        <p:spPr>
          <a:xfrm>
            <a:off x="1054100" y="1074365"/>
            <a:ext cx="10083800" cy="5783635"/>
          </a:xfrm>
          <a:prstGeom prst="rect">
            <a:avLst/>
          </a:prstGeom>
          <a:noFill/>
        </p:spPr>
        <p:txBody>
          <a:bodyPr wrap="square">
            <a:spAutoFit/>
          </a:bodyPr>
          <a:lstStyle/>
          <a:p>
            <a:pPr marL="75565" marR="311785">
              <a:spcBef>
                <a:spcPts val="1145"/>
              </a:spcBef>
              <a:tabLst>
                <a:tab pos="1447165" algn="l"/>
              </a:tabLst>
            </a:pPr>
            <a:r>
              <a:rPr lang="en-US" b="1" i="1" dirty="0">
                <a:effectLst/>
                <a:latin typeface="Times New Roman" panose="02020603050405020304" pitchFamily="18" charset="0"/>
                <a:ea typeface="Times New Roman" panose="02020603050405020304" pitchFamily="18" charset="0"/>
                <a:hlinkClick r:id="rId6"/>
              </a:rPr>
              <a:t>Big Book</a:t>
            </a:r>
            <a:r>
              <a:rPr lang="en-US" b="1" i="1" spc="200" dirty="0">
                <a:effectLst/>
                <a:latin typeface="Times New Roman" panose="02020603050405020304" pitchFamily="18" charset="0"/>
                <a:ea typeface="Times New Roman" panose="02020603050405020304" pitchFamily="18" charset="0"/>
                <a:hlinkClick r:id="rId6"/>
              </a:rPr>
              <a:t> “The Doctor’s Opinion”</a:t>
            </a:r>
            <a:r>
              <a:rPr lang="en-US" b="1" i="1" dirty="0">
                <a:effectLst/>
                <a:latin typeface="Times New Roman" panose="02020603050405020304" pitchFamily="18" charset="0"/>
                <a:ea typeface="Times New Roman" panose="02020603050405020304" pitchFamily="18" charset="0"/>
              </a:rPr>
              <a:t>	</a:t>
            </a:r>
          </a:p>
          <a:p>
            <a:pPr marL="532765" marR="311785" lvl="1">
              <a:spcBef>
                <a:spcPts val="1145"/>
              </a:spcBef>
              <a:tabLst>
                <a:tab pos="1447165" algn="l"/>
              </a:tabLst>
            </a:pPr>
            <a:r>
              <a:rPr lang="en-US" i="1" dirty="0">
                <a:effectLst/>
                <a:latin typeface="Times New Roman" panose="02020603050405020304" pitchFamily="18" charset="0"/>
                <a:ea typeface="Times New Roman" panose="02020603050405020304" pitchFamily="18" charset="0"/>
              </a:rPr>
              <a:t>“</a:t>
            </a:r>
            <a:r>
              <a:rPr lang="en-US" b="1" i="1" dirty="0">
                <a:effectLst/>
                <a:latin typeface="Times New Roman" panose="02020603050405020304" pitchFamily="18" charset="0"/>
                <a:ea typeface="Times New Roman" panose="02020603050405020304" pitchFamily="18" charset="0"/>
              </a:rPr>
              <a:t>We</a:t>
            </a:r>
            <a:r>
              <a:rPr lang="en-US" b="1" i="1" spc="-15" dirty="0">
                <a:effectLst/>
                <a:latin typeface="Times New Roman" panose="02020603050405020304" pitchFamily="18" charset="0"/>
                <a:ea typeface="Times New Roman" panose="02020603050405020304" pitchFamily="18" charset="0"/>
              </a:rPr>
              <a:t> </a:t>
            </a:r>
            <a:r>
              <a:rPr lang="en-US" b="1" i="1" dirty="0">
                <a:effectLst/>
                <a:latin typeface="Times New Roman" panose="02020603050405020304" pitchFamily="18" charset="0"/>
                <a:ea typeface="Times New Roman" panose="02020603050405020304" pitchFamily="18" charset="0"/>
              </a:rPr>
              <a:t>believe,</a:t>
            </a:r>
            <a:r>
              <a:rPr lang="en-US" b="1" i="1" spc="-10" dirty="0">
                <a:effectLst/>
                <a:latin typeface="Times New Roman" panose="02020603050405020304" pitchFamily="18" charset="0"/>
                <a:ea typeface="Times New Roman" panose="02020603050405020304" pitchFamily="18" charset="0"/>
              </a:rPr>
              <a:t> </a:t>
            </a:r>
            <a:r>
              <a:rPr lang="en-US" b="1" i="1" dirty="0">
                <a:effectLst/>
                <a:latin typeface="Times New Roman" panose="02020603050405020304" pitchFamily="18" charset="0"/>
                <a:ea typeface="Times New Roman" panose="02020603050405020304" pitchFamily="18" charset="0"/>
              </a:rPr>
              <a:t>and</a:t>
            </a:r>
            <a:r>
              <a:rPr lang="en-US" b="1" i="1" spc="-10" dirty="0">
                <a:effectLst/>
                <a:latin typeface="Times New Roman" panose="02020603050405020304" pitchFamily="18" charset="0"/>
                <a:ea typeface="Times New Roman" panose="02020603050405020304" pitchFamily="18" charset="0"/>
              </a:rPr>
              <a:t> </a:t>
            </a:r>
            <a:r>
              <a:rPr lang="en-US" b="1" i="1" dirty="0">
                <a:effectLst/>
                <a:latin typeface="Times New Roman" panose="02020603050405020304" pitchFamily="18" charset="0"/>
                <a:ea typeface="Times New Roman" panose="02020603050405020304" pitchFamily="18" charset="0"/>
              </a:rPr>
              <a:t>so</a:t>
            </a:r>
            <a:r>
              <a:rPr lang="en-US" b="1" i="1" spc="-10" dirty="0">
                <a:effectLst/>
                <a:latin typeface="Times New Roman" panose="02020603050405020304" pitchFamily="18" charset="0"/>
                <a:ea typeface="Times New Roman" panose="02020603050405020304" pitchFamily="18" charset="0"/>
              </a:rPr>
              <a:t> </a:t>
            </a:r>
            <a:r>
              <a:rPr lang="en-US" b="1" i="1" dirty="0">
                <a:effectLst/>
                <a:latin typeface="Times New Roman" panose="02020603050405020304" pitchFamily="18" charset="0"/>
                <a:ea typeface="Times New Roman" panose="02020603050405020304" pitchFamily="18" charset="0"/>
              </a:rPr>
              <a:t>suggested</a:t>
            </a:r>
            <a:r>
              <a:rPr lang="en-US" b="1" i="1" spc="-15" dirty="0">
                <a:effectLst/>
                <a:latin typeface="Times New Roman" panose="02020603050405020304" pitchFamily="18" charset="0"/>
                <a:ea typeface="Times New Roman" panose="02020603050405020304" pitchFamily="18" charset="0"/>
              </a:rPr>
              <a:t> </a:t>
            </a:r>
            <a:r>
              <a:rPr lang="en-US" b="1" i="1" dirty="0">
                <a:effectLst/>
                <a:latin typeface="Times New Roman" panose="02020603050405020304" pitchFamily="18" charset="0"/>
                <a:ea typeface="Times New Roman" panose="02020603050405020304" pitchFamily="18" charset="0"/>
              </a:rPr>
              <a:t>a</a:t>
            </a:r>
            <a:r>
              <a:rPr lang="en-US" b="1" i="1" spc="-10" dirty="0">
                <a:effectLst/>
                <a:latin typeface="Times New Roman" panose="02020603050405020304" pitchFamily="18" charset="0"/>
                <a:ea typeface="Times New Roman" panose="02020603050405020304" pitchFamily="18" charset="0"/>
              </a:rPr>
              <a:t> </a:t>
            </a:r>
            <a:r>
              <a:rPr lang="en-US" b="1" i="1" dirty="0">
                <a:effectLst/>
                <a:latin typeface="Times New Roman" panose="02020603050405020304" pitchFamily="18" charset="0"/>
                <a:ea typeface="Times New Roman" panose="02020603050405020304" pitchFamily="18" charset="0"/>
              </a:rPr>
              <a:t>few</a:t>
            </a:r>
            <a:r>
              <a:rPr lang="en-US" b="1" i="1" spc="-10" dirty="0">
                <a:effectLst/>
                <a:latin typeface="Times New Roman" panose="02020603050405020304" pitchFamily="18" charset="0"/>
                <a:ea typeface="Times New Roman" panose="02020603050405020304" pitchFamily="18" charset="0"/>
              </a:rPr>
              <a:t> </a:t>
            </a:r>
            <a:r>
              <a:rPr lang="en-US" b="1" i="1" dirty="0">
                <a:effectLst/>
                <a:latin typeface="Times New Roman" panose="02020603050405020304" pitchFamily="18" charset="0"/>
                <a:ea typeface="Times New Roman" panose="02020603050405020304" pitchFamily="18" charset="0"/>
              </a:rPr>
              <a:t>years</a:t>
            </a:r>
            <a:r>
              <a:rPr lang="en-US" b="1" i="1" spc="-15" dirty="0">
                <a:effectLst/>
                <a:latin typeface="Times New Roman" panose="02020603050405020304" pitchFamily="18" charset="0"/>
                <a:ea typeface="Times New Roman" panose="02020603050405020304" pitchFamily="18" charset="0"/>
              </a:rPr>
              <a:t> </a:t>
            </a:r>
            <a:r>
              <a:rPr lang="en-US" b="1" i="1" dirty="0">
                <a:effectLst/>
                <a:latin typeface="Times New Roman" panose="02020603050405020304" pitchFamily="18" charset="0"/>
                <a:ea typeface="Times New Roman" panose="02020603050405020304" pitchFamily="18" charset="0"/>
              </a:rPr>
              <a:t>ago,</a:t>
            </a:r>
            <a:r>
              <a:rPr lang="en-US" b="1" i="1" spc="-10" dirty="0">
                <a:effectLst/>
                <a:latin typeface="Times New Roman" panose="02020603050405020304" pitchFamily="18" charset="0"/>
                <a:ea typeface="Times New Roman" panose="02020603050405020304" pitchFamily="18" charset="0"/>
              </a:rPr>
              <a:t> </a:t>
            </a:r>
            <a:r>
              <a:rPr lang="en-US" b="1" i="1" dirty="0">
                <a:effectLst/>
                <a:latin typeface="Times New Roman" panose="02020603050405020304" pitchFamily="18" charset="0"/>
                <a:ea typeface="Times New Roman" panose="02020603050405020304" pitchFamily="18" charset="0"/>
              </a:rPr>
              <a:t>that</a:t>
            </a:r>
            <a:r>
              <a:rPr lang="en-US" b="1" i="1" spc="-20" dirty="0">
                <a:effectLst/>
                <a:latin typeface="Times New Roman" panose="02020603050405020304" pitchFamily="18" charset="0"/>
                <a:ea typeface="Times New Roman" panose="02020603050405020304" pitchFamily="18" charset="0"/>
              </a:rPr>
              <a:t> </a:t>
            </a:r>
            <a:r>
              <a:rPr lang="en-US" b="1" i="1" u="sng" dirty="0">
                <a:effectLst/>
                <a:latin typeface="Times New Roman" panose="02020603050405020304" pitchFamily="18" charset="0"/>
                <a:ea typeface="Times New Roman" panose="02020603050405020304" pitchFamily="18" charset="0"/>
              </a:rPr>
              <a:t>the</a:t>
            </a:r>
            <a:r>
              <a:rPr lang="en-US" b="1" i="1" u="sng" spc="-10" dirty="0">
                <a:effectLst/>
                <a:latin typeface="Times New Roman" panose="02020603050405020304" pitchFamily="18" charset="0"/>
                <a:ea typeface="Times New Roman" panose="02020603050405020304" pitchFamily="18" charset="0"/>
              </a:rPr>
              <a:t> </a:t>
            </a:r>
            <a:r>
              <a:rPr lang="en-US" b="1" i="1" u="sng" dirty="0">
                <a:effectLst/>
                <a:latin typeface="Times New Roman" panose="02020603050405020304" pitchFamily="18" charset="0"/>
                <a:ea typeface="Times New Roman" panose="02020603050405020304" pitchFamily="18" charset="0"/>
              </a:rPr>
              <a:t>action</a:t>
            </a:r>
            <a:r>
              <a:rPr lang="en-US" b="1" i="1" u="sng" spc="-15" dirty="0">
                <a:effectLst/>
                <a:latin typeface="Times New Roman" panose="02020603050405020304" pitchFamily="18" charset="0"/>
                <a:ea typeface="Times New Roman" panose="02020603050405020304" pitchFamily="18" charset="0"/>
              </a:rPr>
              <a:t> </a:t>
            </a:r>
            <a:r>
              <a:rPr lang="en-US" b="1" i="1" u="sng" dirty="0">
                <a:effectLst/>
                <a:latin typeface="Times New Roman" panose="02020603050405020304" pitchFamily="18" charset="0"/>
                <a:ea typeface="Times New Roman" panose="02020603050405020304" pitchFamily="18" charset="0"/>
              </a:rPr>
              <a:t>of</a:t>
            </a:r>
            <a:r>
              <a:rPr lang="en-US" b="1" i="1" u="sng" spc="-20" dirty="0">
                <a:effectLst/>
                <a:latin typeface="Times New Roman" panose="02020603050405020304" pitchFamily="18" charset="0"/>
                <a:ea typeface="Times New Roman" panose="02020603050405020304" pitchFamily="18" charset="0"/>
              </a:rPr>
              <a:t> </a:t>
            </a:r>
            <a:r>
              <a:rPr lang="en-US" b="1" i="1" u="sng" dirty="0">
                <a:effectLst/>
                <a:latin typeface="Times New Roman" panose="02020603050405020304" pitchFamily="18" charset="0"/>
                <a:ea typeface="Times New Roman" panose="02020603050405020304" pitchFamily="18" charset="0"/>
              </a:rPr>
              <a:t>alcohol</a:t>
            </a:r>
            <a:r>
              <a:rPr lang="en-US" b="1" i="1" u="sng" spc="-25" dirty="0">
                <a:effectLst/>
                <a:latin typeface="Times New Roman" panose="02020603050405020304" pitchFamily="18" charset="0"/>
                <a:ea typeface="Times New Roman" panose="02020603050405020304" pitchFamily="18" charset="0"/>
              </a:rPr>
              <a:t> </a:t>
            </a:r>
            <a:r>
              <a:rPr lang="en-US" b="1" i="1" u="sng" dirty="0">
                <a:effectLst/>
                <a:latin typeface="Times New Roman" panose="02020603050405020304" pitchFamily="18" charset="0"/>
                <a:ea typeface="Times New Roman" panose="02020603050405020304" pitchFamily="18" charset="0"/>
              </a:rPr>
              <a:t>on</a:t>
            </a:r>
            <a:r>
              <a:rPr lang="en-US" b="1" i="1" u="sng" spc="-15" dirty="0">
                <a:effectLst/>
                <a:latin typeface="Times New Roman" panose="02020603050405020304" pitchFamily="18" charset="0"/>
                <a:ea typeface="Times New Roman" panose="02020603050405020304" pitchFamily="18" charset="0"/>
              </a:rPr>
              <a:t> </a:t>
            </a:r>
            <a:r>
              <a:rPr lang="en-US" b="1" i="1" u="sng" dirty="0">
                <a:effectLst/>
                <a:latin typeface="Times New Roman" panose="02020603050405020304" pitchFamily="18" charset="0"/>
                <a:ea typeface="Times New Roman" panose="02020603050405020304" pitchFamily="18" charset="0"/>
              </a:rPr>
              <a:t>these</a:t>
            </a:r>
            <a:r>
              <a:rPr lang="en-US" b="1" i="1" u="sng" spc="-15" dirty="0">
                <a:effectLst/>
                <a:latin typeface="Times New Roman" panose="02020603050405020304" pitchFamily="18" charset="0"/>
                <a:ea typeface="Times New Roman" panose="02020603050405020304" pitchFamily="18" charset="0"/>
              </a:rPr>
              <a:t> </a:t>
            </a:r>
            <a:r>
              <a:rPr lang="en-US" b="1" i="1" u="sng" dirty="0">
                <a:effectLst/>
                <a:latin typeface="Times New Roman" panose="02020603050405020304" pitchFamily="18" charset="0"/>
                <a:ea typeface="Times New Roman" panose="02020603050405020304" pitchFamily="18" charset="0"/>
              </a:rPr>
              <a:t>chronic</a:t>
            </a:r>
            <a:r>
              <a:rPr lang="en-US" b="1" i="1" u="sng" spc="-10" dirty="0">
                <a:effectLst/>
                <a:latin typeface="Times New Roman" panose="02020603050405020304" pitchFamily="18" charset="0"/>
                <a:ea typeface="Times New Roman" panose="02020603050405020304" pitchFamily="18" charset="0"/>
              </a:rPr>
              <a:t> </a:t>
            </a:r>
            <a:r>
              <a:rPr lang="en-US" b="1" i="1" u="sng" dirty="0">
                <a:effectLst/>
                <a:latin typeface="Times New Roman" panose="02020603050405020304" pitchFamily="18" charset="0"/>
                <a:ea typeface="Times New Roman" panose="02020603050405020304" pitchFamily="18" charset="0"/>
              </a:rPr>
              <a:t>alcoholics</a:t>
            </a:r>
            <a:r>
              <a:rPr lang="en-US" b="1" i="1" u="sng" spc="-10" dirty="0">
                <a:effectLst/>
                <a:latin typeface="Times New Roman" panose="02020603050405020304" pitchFamily="18" charset="0"/>
                <a:ea typeface="Times New Roman" panose="02020603050405020304" pitchFamily="18" charset="0"/>
              </a:rPr>
              <a:t> </a:t>
            </a:r>
            <a:r>
              <a:rPr lang="en-US" b="1" i="1" u="sng" dirty="0">
                <a:effectLst/>
                <a:latin typeface="Times New Roman" panose="02020603050405020304" pitchFamily="18" charset="0"/>
                <a:ea typeface="Times New Roman" panose="02020603050405020304" pitchFamily="18" charset="0"/>
              </a:rPr>
              <a:t>is</a:t>
            </a:r>
            <a:r>
              <a:rPr lang="en-US" b="1" i="1" u="sng" spc="-15" dirty="0">
                <a:effectLst/>
                <a:latin typeface="Times New Roman" panose="02020603050405020304" pitchFamily="18" charset="0"/>
                <a:ea typeface="Times New Roman" panose="02020603050405020304" pitchFamily="18" charset="0"/>
              </a:rPr>
              <a:t> </a:t>
            </a:r>
            <a:r>
              <a:rPr lang="en-US" b="1" i="1" u="sng" dirty="0">
                <a:effectLst/>
                <a:latin typeface="Times New Roman" panose="02020603050405020304" pitchFamily="18" charset="0"/>
                <a:ea typeface="Times New Roman" panose="02020603050405020304" pitchFamily="18" charset="0"/>
              </a:rPr>
              <a:t>a</a:t>
            </a:r>
            <a:r>
              <a:rPr lang="en-US" b="1" i="1" dirty="0">
                <a:effectLst/>
                <a:latin typeface="Times New Roman" panose="02020603050405020304" pitchFamily="18" charset="0"/>
                <a:ea typeface="Times New Roman" panose="02020603050405020304" pitchFamily="18" charset="0"/>
              </a:rPr>
              <a:t> </a:t>
            </a:r>
            <a:r>
              <a:rPr lang="en-US" b="1" i="1" u="sng" dirty="0">
                <a:effectLst/>
                <a:latin typeface="Times New Roman" panose="02020603050405020304" pitchFamily="18" charset="0"/>
                <a:ea typeface="Times New Roman" panose="02020603050405020304" pitchFamily="18" charset="0"/>
              </a:rPr>
              <a:t>manifestation of an allergy*</a:t>
            </a:r>
            <a:r>
              <a:rPr lang="en-US" b="1" i="1" dirty="0">
                <a:effectLst/>
                <a:latin typeface="Times New Roman" panose="02020603050405020304" pitchFamily="18" charset="0"/>
                <a:ea typeface="Times New Roman" panose="02020603050405020304" pitchFamily="18" charset="0"/>
              </a:rPr>
              <a:t>; </a:t>
            </a:r>
            <a:r>
              <a:rPr lang="en-US" b="1" i="1" dirty="0">
                <a:latin typeface="Times New Roman" panose="02020603050405020304" pitchFamily="18" charset="0"/>
                <a:ea typeface="Times New Roman" panose="02020603050405020304" pitchFamily="18" charset="0"/>
              </a:rPr>
              <a:t>that the phenomenon of craving is limited to this class and never occurs in the average temperate drinker. These allergic types can never safely use alcohol in any form at all and once having formed the habit and found they cannot break it, once having lost their self-confidence, their reliance upon things human, their problems pile up on them and become astonishingly difficult to solve.”</a:t>
            </a:r>
          </a:p>
          <a:p>
            <a:pPr marL="361315" marR="311785" indent="-285750">
              <a:spcBef>
                <a:spcPts val="1145"/>
              </a:spcBef>
              <a:buFont typeface="Arial" panose="020B0604020202020204" pitchFamily="34" charset="0"/>
              <a:buChar char="•"/>
              <a:tabLst>
                <a:tab pos="1447165" algn="l"/>
              </a:tabLst>
            </a:pPr>
            <a:r>
              <a:rPr lang="en-US" dirty="0">
                <a:latin typeface="Times New Roman" panose="02020603050405020304" pitchFamily="18" charset="0"/>
                <a:ea typeface="Times New Roman" panose="02020603050405020304" pitchFamily="18" charset="0"/>
              </a:rPr>
              <a:t>The action of alcohol on one who is allergic to alcohol, is manifested by, </a:t>
            </a:r>
            <a:r>
              <a:rPr lang="en-US" b="1" u="sng" dirty="0">
                <a:latin typeface="Times New Roman" panose="02020603050405020304" pitchFamily="18" charset="0"/>
                <a:ea typeface="Times New Roman" panose="02020603050405020304" pitchFamily="18" charset="0"/>
              </a:rPr>
              <a:t>the phenomenon of craving</a:t>
            </a:r>
            <a:r>
              <a:rPr lang="en-US" b="1" dirty="0">
                <a:latin typeface="Times New Roman" panose="02020603050405020304" pitchFamily="18" charset="0"/>
                <a:ea typeface="Times New Roman" panose="02020603050405020304" pitchFamily="18" charset="0"/>
              </a:rPr>
              <a:t>. </a:t>
            </a:r>
          </a:p>
          <a:p>
            <a:pPr marL="361315" marR="311785" indent="-285750">
              <a:spcBef>
                <a:spcPts val="1145"/>
              </a:spcBef>
              <a:buFont typeface="Arial" panose="020B0604020202020204" pitchFamily="34" charset="0"/>
              <a:buChar char="•"/>
              <a:tabLst>
                <a:tab pos="1447165" algn="l"/>
              </a:tabLst>
            </a:pPr>
            <a:r>
              <a:rPr lang="en-US" dirty="0">
                <a:latin typeface="Times New Roman" panose="02020603050405020304" pitchFamily="18" charset="0"/>
                <a:ea typeface="Times New Roman" panose="02020603050405020304" pitchFamily="18" charset="0"/>
              </a:rPr>
              <a:t>…it is manifested by an </a:t>
            </a:r>
            <a:r>
              <a:rPr lang="en-US" b="1" u="sng" dirty="0">
                <a:latin typeface="Times New Roman" panose="02020603050405020304" pitchFamily="18" charset="0"/>
                <a:ea typeface="Times New Roman" panose="02020603050405020304" pitchFamily="18" charset="0"/>
              </a:rPr>
              <a:t>actual physical craving in the body that demands more of the same</a:t>
            </a:r>
            <a:r>
              <a:rPr lang="en-US" dirty="0">
                <a:latin typeface="Times New Roman" panose="02020603050405020304" pitchFamily="18" charset="0"/>
                <a:ea typeface="Times New Roman" panose="02020603050405020304" pitchFamily="18" charset="0"/>
              </a:rPr>
              <a:t> after we have started. </a:t>
            </a:r>
          </a:p>
          <a:p>
            <a:pPr marL="361315" marR="311785" indent="-285750">
              <a:spcBef>
                <a:spcPts val="1145"/>
              </a:spcBef>
              <a:buFont typeface="Arial" panose="020B0604020202020204" pitchFamily="34" charset="0"/>
              <a:buChar char="•"/>
              <a:tabLst>
                <a:tab pos="1447165" algn="l"/>
              </a:tabLst>
            </a:pPr>
            <a:r>
              <a:rPr lang="en-US" dirty="0">
                <a:latin typeface="Times New Roman" panose="02020603050405020304" pitchFamily="18" charset="0"/>
                <a:ea typeface="Times New Roman" panose="02020603050405020304" pitchFamily="18" charset="0"/>
              </a:rPr>
              <a:t>Now I hear people today say well I came to A.A. and </a:t>
            </a:r>
            <a:r>
              <a:rPr lang="en-US" b="1" dirty="0">
                <a:latin typeface="Times New Roman" panose="02020603050405020304" pitchFamily="18" charset="0"/>
                <a:ea typeface="Times New Roman" panose="02020603050405020304" pitchFamily="18" charset="0"/>
              </a:rPr>
              <a:t>I craved a drink for four years</a:t>
            </a:r>
            <a:r>
              <a:rPr lang="en-US" dirty="0">
                <a:latin typeface="Times New Roman" panose="02020603050405020304" pitchFamily="18" charset="0"/>
                <a:ea typeface="Times New Roman" panose="02020603050405020304" pitchFamily="18" charset="0"/>
              </a:rPr>
              <a:t>. No, in the </a:t>
            </a:r>
            <a:r>
              <a:rPr lang="en-US" b="1" dirty="0">
                <a:latin typeface="Times New Roman" panose="02020603050405020304" pitchFamily="18" charset="0"/>
                <a:ea typeface="Times New Roman" panose="02020603050405020304" pitchFamily="18" charset="0"/>
              </a:rPr>
              <a:t>context of the Big Book that’s the wrong use of the word craving. The only way an alcoholic can crave alcohol is to first put it the body, then the physical craving develops</a:t>
            </a:r>
            <a:r>
              <a:rPr lang="en-US" dirty="0">
                <a:latin typeface="Times New Roman" panose="02020603050405020304" pitchFamily="18" charset="0"/>
                <a:ea typeface="Times New Roman" panose="02020603050405020304" pitchFamily="18" charset="0"/>
              </a:rPr>
              <a:t> and then we can’t stop and we end up drunk.</a:t>
            </a:r>
          </a:p>
          <a:p>
            <a:pPr marL="361315" marR="311785" indent="-285750">
              <a:spcBef>
                <a:spcPts val="1145"/>
              </a:spcBef>
              <a:buFont typeface="Arial" panose="020B0604020202020204" pitchFamily="34" charset="0"/>
              <a:buChar char="•"/>
              <a:tabLst>
                <a:tab pos="1447165" algn="l"/>
              </a:tabLst>
            </a:pPr>
            <a:r>
              <a:rPr lang="en-US" dirty="0">
                <a:latin typeface="Times New Roman" panose="02020603050405020304" pitchFamily="18" charset="0"/>
                <a:ea typeface="Times New Roman" panose="02020603050405020304" pitchFamily="18" charset="0"/>
              </a:rPr>
              <a:t>So in the “recovery section … - when you see the </a:t>
            </a:r>
            <a:r>
              <a:rPr lang="en-US" b="1" dirty="0">
                <a:latin typeface="Times New Roman" panose="02020603050405020304" pitchFamily="18" charset="0"/>
                <a:ea typeface="Times New Roman" panose="02020603050405020304" pitchFamily="18" charset="0"/>
              </a:rPr>
              <a:t>word “craving”  it’s always referring to the body, never to the mind, we’ll use the word ’obsession’ for the mind, the word craving is for the body.</a:t>
            </a:r>
            <a:endParaRPr lang="en-US" b="1" dirty="0">
              <a:effectLst/>
              <a:latin typeface="Times New Roman" panose="02020603050405020304" pitchFamily="18" charset="0"/>
              <a:ea typeface="Times New Roman" panose="02020603050405020304" pitchFamily="18" charset="0"/>
            </a:endParaRPr>
          </a:p>
        </p:txBody>
      </p:sp>
      <p:pic>
        <p:nvPicPr>
          <p:cNvPr id="9" name="W2-15 Phenomenon of Craving">
            <a:hlinkClick r:id="" action="ppaction://media"/>
            <a:extLst>
              <a:ext uri="{FF2B5EF4-FFF2-40B4-BE49-F238E27FC236}">
                <a16:creationId xmlns:a16="http://schemas.microsoft.com/office/drawing/2014/main" id="{AA51E571-B8E9-A3EB-373A-D7B1B72331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52708" y="830683"/>
            <a:ext cx="487363" cy="487363"/>
          </a:xfrm>
          <a:prstGeom prst="rect">
            <a:avLst/>
          </a:prstGeom>
        </p:spPr>
      </p:pic>
    </p:spTree>
    <p:extLst>
      <p:ext uri="{BB962C8B-B14F-4D97-AF65-F5344CB8AC3E}">
        <p14:creationId xmlns:p14="http://schemas.microsoft.com/office/powerpoint/2010/main" val="210815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62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555CC-AD7E-769C-6EC1-78566C28F36B}"/>
              </a:ext>
            </a:extLst>
          </p:cNvPr>
          <p:cNvSpPr txBox="1">
            <a:spLocks/>
          </p:cNvSpPr>
          <p:nvPr/>
        </p:nvSpPr>
        <p:spPr>
          <a:xfrm>
            <a:off x="296333" y="270434"/>
            <a:ext cx="11633200"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 – Types of Drinkers</a:t>
            </a:r>
          </a:p>
        </p:txBody>
      </p:sp>
      <p:sp>
        <p:nvSpPr>
          <p:cNvPr id="4" name="TextBox 3">
            <a:extLst>
              <a:ext uri="{FF2B5EF4-FFF2-40B4-BE49-F238E27FC236}">
                <a16:creationId xmlns:a16="http://schemas.microsoft.com/office/drawing/2014/main" id="{6F0987C3-2C37-8AC1-483E-DA5484692EBA}"/>
              </a:ext>
            </a:extLst>
          </p:cNvPr>
          <p:cNvSpPr txBox="1"/>
          <p:nvPr/>
        </p:nvSpPr>
        <p:spPr>
          <a:xfrm>
            <a:off x="207433" y="678256"/>
            <a:ext cx="11811000" cy="5909310"/>
          </a:xfrm>
          <a:prstGeom prst="rect">
            <a:avLst/>
          </a:prstGeom>
          <a:noFill/>
        </p:spPr>
        <p:txBody>
          <a:bodyPr wrap="square">
            <a:spAutoFit/>
          </a:bodyPr>
          <a:lstStyle/>
          <a:p>
            <a:r>
              <a:rPr lang="en-US" dirty="0">
                <a:hlinkClick r:id="rId5"/>
              </a:rPr>
              <a:t>Big Book “The Doctor’s Opinion” </a:t>
            </a:r>
            <a:endParaRPr lang="en-US" dirty="0"/>
          </a:p>
          <a:p>
            <a:pPr lvl="1"/>
            <a:r>
              <a:rPr lang="en-US" b="1" dirty="0"/>
              <a:t>Type 1:  “</a:t>
            </a:r>
            <a:r>
              <a:rPr lang="en-US" dirty="0"/>
              <a:t>The classification of alcoholics seems most difficult, and in much details outside the scope of this book. There are, of course, the psychopaths who are emotionally unstable. We are all familiar with this type. They are always "going on the wagon for keeps." They are over-remorseful and make many resolutions, but never a decision.”</a:t>
            </a:r>
          </a:p>
          <a:p>
            <a:pPr lvl="1"/>
            <a:endParaRPr lang="en-US" b="1" dirty="0"/>
          </a:p>
          <a:p>
            <a:pPr lvl="1"/>
            <a:r>
              <a:rPr lang="en-US" b="1" dirty="0"/>
              <a:t>Type 2:</a:t>
            </a:r>
            <a:r>
              <a:rPr lang="en-US" dirty="0"/>
              <a:t>  “'There is the type of man who is unwilling to admit that he cannot take a drink. He plans various ways of drinking. He changes his brand or his environment.”</a:t>
            </a:r>
          </a:p>
          <a:p>
            <a:pPr lvl="1"/>
            <a:endParaRPr lang="en-US" b="1" dirty="0"/>
          </a:p>
          <a:p>
            <a:pPr lvl="1"/>
            <a:r>
              <a:rPr lang="en-US" b="1" dirty="0"/>
              <a:t>Type 3:  </a:t>
            </a:r>
            <a:r>
              <a:rPr lang="en-US" dirty="0"/>
              <a:t>“There is the type who always believes that after being entirely free from alcohol for a period of time he can take a drink without danger.”</a:t>
            </a:r>
          </a:p>
          <a:p>
            <a:pPr lvl="1"/>
            <a:endParaRPr lang="en-US" b="1" dirty="0"/>
          </a:p>
          <a:p>
            <a:pPr lvl="1"/>
            <a:r>
              <a:rPr lang="en-US" b="1" dirty="0"/>
              <a:t>Type 4:</a:t>
            </a:r>
            <a:r>
              <a:rPr lang="en-US" dirty="0"/>
              <a:t> “There is the manic-depressive type, who is, perhaps, the least understood by his friends, and about whom a whole chapter could be written.”</a:t>
            </a:r>
          </a:p>
          <a:p>
            <a:pPr lvl="1"/>
            <a:endParaRPr lang="en-US" b="1" dirty="0"/>
          </a:p>
          <a:p>
            <a:pPr lvl="1"/>
            <a:r>
              <a:rPr lang="en-US" b="1" dirty="0"/>
              <a:t>Type 5:  </a:t>
            </a:r>
            <a:r>
              <a:rPr lang="en-US" dirty="0"/>
              <a:t>“Then there are types entirely normal in every respect except in the effect alcohol has upon them. They are often able, intelligent, friendly people.”</a:t>
            </a:r>
          </a:p>
          <a:p>
            <a:endParaRPr lang="en-US" dirty="0"/>
          </a:p>
          <a:p>
            <a:pPr lvl="1"/>
            <a:r>
              <a:rPr lang="en-US" dirty="0"/>
              <a:t>“All these, and many others, </a:t>
            </a:r>
            <a:r>
              <a:rPr lang="en-US" b="1" dirty="0"/>
              <a:t>have one symptom in common: they cannot start drinking without developing the phenomenon of craving. </a:t>
            </a:r>
            <a:r>
              <a:rPr lang="en-US" dirty="0"/>
              <a:t>This phenomenon, as we have suggested, may be the manifestation of an allergy which differentiates these people, and sets them apart as a distinct entity. It has never been, by any treatment with which we are familiar, permanently eradicated. </a:t>
            </a:r>
            <a:r>
              <a:rPr lang="en-US" b="1" dirty="0"/>
              <a:t>The only relief we have to suggest is entire abstinence</a:t>
            </a:r>
            <a:r>
              <a:rPr lang="en-US" dirty="0"/>
              <a:t>.”</a:t>
            </a:r>
          </a:p>
        </p:txBody>
      </p:sp>
      <p:pic>
        <p:nvPicPr>
          <p:cNvPr id="5" name="W2-16 Type of Drinkers">
            <a:hlinkClick r:id="" action="ppaction://media"/>
            <a:extLst>
              <a:ext uri="{FF2B5EF4-FFF2-40B4-BE49-F238E27FC236}">
                <a16:creationId xmlns:a16="http://schemas.microsoft.com/office/drawing/2014/main" id="{4DFFC359-797C-D113-9769-8E36D88A29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7943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C1D652-B3A0-A4D0-6946-9AB539B060FB}"/>
              </a:ext>
            </a:extLst>
          </p:cNvPr>
          <p:cNvPicPr>
            <a:picLocks noChangeAspect="1"/>
          </p:cNvPicPr>
          <p:nvPr/>
        </p:nvPicPr>
        <p:blipFill>
          <a:blip r:embed="rId4"/>
          <a:stretch>
            <a:fillRect/>
          </a:stretch>
        </p:blipFill>
        <p:spPr>
          <a:xfrm>
            <a:off x="4008698" y="665552"/>
            <a:ext cx="7730785" cy="5946915"/>
          </a:xfrm>
          <a:prstGeom prst="rect">
            <a:avLst/>
          </a:prstGeom>
        </p:spPr>
      </p:pic>
      <p:sp>
        <p:nvSpPr>
          <p:cNvPr id="6" name="Arrow: Down 5">
            <a:extLst>
              <a:ext uri="{FF2B5EF4-FFF2-40B4-BE49-F238E27FC236}">
                <a16:creationId xmlns:a16="http://schemas.microsoft.com/office/drawing/2014/main" id="{4D3F971D-AF5C-C1E1-8A7C-492E0227A16F}"/>
              </a:ext>
            </a:extLst>
          </p:cNvPr>
          <p:cNvSpPr/>
          <p:nvPr/>
        </p:nvSpPr>
        <p:spPr>
          <a:xfrm>
            <a:off x="7837428" y="1329201"/>
            <a:ext cx="350195" cy="398834"/>
          </a:xfrm>
          <a:prstGeom prst="downArrow">
            <a:avLst/>
          </a:prstGeom>
          <a:solidFill>
            <a:srgbClr val="FF0000"/>
          </a:solidFill>
          <a:ln w="19050">
            <a:solidFill>
              <a:schemeClr val="accent6">
                <a:lumMod val="7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dirty="0">
              <a:ln>
                <a:solidFill>
                  <a:srgbClr val="FF0000"/>
                </a:solidFill>
              </a:ln>
            </a:endParaRPr>
          </a:p>
        </p:txBody>
      </p:sp>
      <p:sp>
        <p:nvSpPr>
          <p:cNvPr id="7" name="Oval 6">
            <a:extLst>
              <a:ext uri="{FF2B5EF4-FFF2-40B4-BE49-F238E27FC236}">
                <a16:creationId xmlns:a16="http://schemas.microsoft.com/office/drawing/2014/main" id="{C081EE65-1471-26BB-C2C4-B9C51312CDB6}"/>
              </a:ext>
            </a:extLst>
          </p:cNvPr>
          <p:cNvSpPr/>
          <p:nvPr/>
        </p:nvSpPr>
        <p:spPr>
          <a:xfrm>
            <a:off x="7162799" y="1792173"/>
            <a:ext cx="1854200" cy="473593"/>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9" name="Oval 8">
            <a:extLst>
              <a:ext uri="{FF2B5EF4-FFF2-40B4-BE49-F238E27FC236}">
                <a16:creationId xmlns:a16="http://schemas.microsoft.com/office/drawing/2014/main" id="{DBB6C3CF-5200-2A3B-FA78-6A4932FD2D3B}"/>
              </a:ext>
            </a:extLst>
          </p:cNvPr>
          <p:cNvSpPr/>
          <p:nvPr/>
        </p:nvSpPr>
        <p:spPr>
          <a:xfrm>
            <a:off x="7837428" y="3392387"/>
            <a:ext cx="1049867" cy="1857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0" name="Oval 9">
            <a:extLst>
              <a:ext uri="{FF2B5EF4-FFF2-40B4-BE49-F238E27FC236}">
                <a16:creationId xmlns:a16="http://schemas.microsoft.com/office/drawing/2014/main" id="{FA7D0890-D20F-C2DF-91AD-3DAC1E80C4A8}"/>
              </a:ext>
            </a:extLst>
          </p:cNvPr>
          <p:cNvSpPr/>
          <p:nvPr/>
        </p:nvSpPr>
        <p:spPr>
          <a:xfrm>
            <a:off x="7858687" y="3706389"/>
            <a:ext cx="1049867" cy="1857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1" name="Oval 10">
            <a:extLst>
              <a:ext uri="{FF2B5EF4-FFF2-40B4-BE49-F238E27FC236}">
                <a16:creationId xmlns:a16="http://schemas.microsoft.com/office/drawing/2014/main" id="{686D29E5-F4D6-94C7-953C-66B0A4B91FA3}"/>
              </a:ext>
            </a:extLst>
          </p:cNvPr>
          <p:cNvSpPr/>
          <p:nvPr/>
        </p:nvSpPr>
        <p:spPr>
          <a:xfrm>
            <a:off x="7874090" y="4020391"/>
            <a:ext cx="1049867" cy="185726"/>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4" name="TextBox 13">
            <a:extLst>
              <a:ext uri="{FF2B5EF4-FFF2-40B4-BE49-F238E27FC236}">
                <a16:creationId xmlns:a16="http://schemas.microsoft.com/office/drawing/2014/main" id="{C99E5269-7090-6E0B-4F93-8B58C3E4829F}"/>
              </a:ext>
            </a:extLst>
          </p:cNvPr>
          <p:cNvSpPr txBox="1"/>
          <p:nvPr/>
        </p:nvSpPr>
        <p:spPr>
          <a:xfrm>
            <a:off x="280737" y="656990"/>
            <a:ext cx="3373736" cy="2431435"/>
          </a:xfrm>
          <a:prstGeom prst="rect">
            <a:avLst/>
          </a:prstGeom>
          <a:noFill/>
        </p:spPr>
        <p:txBody>
          <a:bodyPr wrap="square">
            <a:spAutoFit/>
          </a:bodyPr>
          <a:lstStyle/>
          <a:p>
            <a:pPr algn="l"/>
            <a:r>
              <a:rPr lang="en-US" sz="800" b="0" i="0" dirty="0">
                <a:solidFill>
                  <a:srgbClr val="111111"/>
                </a:solidFill>
                <a:effectLst/>
                <a:highlight>
                  <a:srgbClr val="F5F5F5"/>
                </a:highlight>
                <a:latin typeface="-apple-system"/>
              </a:rPr>
              <a:t>No, sugar and flour do not break down in the same way as alcohol. Here’s a brief overview of how each is metabolized:</a:t>
            </a:r>
          </a:p>
          <a:p>
            <a:pPr algn="l"/>
            <a:r>
              <a:rPr lang="en-US" sz="800" b="1" i="0" dirty="0">
                <a:solidFill>
                  <a:srgbClr val="111111"/>
                </a:solidFill>
                <a:effectLst/>
                <a:highlight>
                  <a:srgbClr val="F5F5F5"/>
                </a:highlight>
                <a:latin typeface="-apple-system"/>
              </a:rPr>
              <a:t>Alcohol Metabolism</a:t>
            </a:r>
          </a:p>
          <a:p>
            <a:pPr algn="l">
              <a:buFont typeface="+mj-lt"/>
              <a:buAutoNum type="arabicPeriod"/>
            </a:pPr>
            <a:r>
              <a:rPr lang="en-US" sz="800" b="1" i="0" dirty="0">
                <a:solidFill>
                  <a:srgbClr val="111111"/>
                </a:solidFill>
                <a:effectLst/>
                <a:highlight>
                  <a:srgbClr val="F5F5F5"/>
                </a:highlight>
                <a:latin typeface="-apple-system"/>
              </a:rPr>
              <a:t>Ethanol</a:t>
            </a:r>
            <a:r>
              <a:rPr lang="en-US" sz="800" b="0" i="0" dirty="0">
                <a:solidFill>
                  <a:srgbClr val="111111"/>
                </a:solidFill>
                <a:effectLst/>
                <a:highlight>
                  <a:srgbClr val="F5F5F5"/>
                </a:highlight>
                <a:latin typeface="-apple-system"/>
              </a:rPr>
              <a:t> (alcohol) is first converted into </a:t>
            </a:r>
            <a:r>
              <a:rPr lang="en-US" sz="800" b="1" i="0" dirty="0">
                <a:solidFill>
                  <a:srgbClr val="111111"/>
                </a:solidFill>
                <a:effectLst/>
                <a:highlight>
                  <a:srgbClr val="F5F5F5"/>
                </a:highlight>
                <a:latin typeface="-apple-system"/>
              </a:rPr>
              <a:t>acetaldehyde</a:t>
            </a:r>
            <a:r>
              <a:rPr lang="en-US" sz="800" b="0" i="0" dirty="0">
                <a:solidFill>
                  <a:srgbClr val="111111"/>
                </a:solidFill>
                <a:effectLst/>
                <a:highlight>
                  <a:srgbClr val="F5F5F5"/>
                </a:highlight>
                <a:latin typeface="-apple-system"/>
              </a:rPr>
              <a:t> by the enzyme alcohol dehydrogenase.</a:t>
            </a:r>
          </a:p>
          <a:p>
            <a:pPr algn="l">
              <a:buFont typeface="+mj-lt"/>
              <a:buAutoNum type="arabicPeriod"/>
            </a:pPr>
            <a:r>
              <a:rPr lang="en-US" sz="800" b="1" i="0" dirty="0">
                <a:solidFill>
                  <a:srgbClr val="111111"/>
                </a:solidFill>
                <a:effectLst/>
                <a:highlight>
                  <a:srgbClr val="F5F5F5"/>
                </a:highlight>
                <a:latin typeface="-apple-system"/>
              </a:rPr>
              <a:t>Acetaldehyde</a:t>
            </a:r>
            <a:r>
              <a:rPr lang="en-US" sz="800" b="0" i="0" dirty="0">
                <a:solidFill>
                  <a:srgbClr val="111111"/>
                </a:solidFill>
                <a:effectLst/>
                <a:highlight>
                  <a:srgbClr val="F5F5F5"/>
                </a:highlight>
                <a:latin typeface="-apple-system"/>
              </a:rPr>
              <a:t> is then converted into </a:t>
            </a:r>
            <a:r>
              <a:rPr lang="en-US" sz="800" b="1" i="0" dirty="0">
                <a:solidFill>
                  <a:srgbClr val="111111"/>
                </a:solidFill>
                <a:effectLst/>
                <a:highlight>
                  <a:srgbClr val="F5F5F5"/>
                </a:highlight>
                <a:latin typeface="-apple-system"/>
              </a:rPr>
              <a:t>acetic acid</a:t>
            </a:r>
            <a:r>
              <a:rPr lang="en-US" sz="800" b="0" i="0" dirty="0">
                <a:solidFill>
                  <a:srgbClr val="111111"/>
                </a:solidFill>
                <a:effectLst/>
                <a:highlight>
                  <a:srgbClr val="F5F5F5"/>
                </a:highlight>
                <a:latin typeface="-apple-system"/>
              </a:rPr>
              <a:t> (or acetate) by the enzyme aldehyde dehydrogenase.</a:t>
            </a:r>
          </a:p>
          <a:p>
            <a:pPr algn="l">
              <a:buFont typeface="+mj-lt"/>
              <a:buAutoNum type="arabicPeriod"/>
            </a:pPr>
            <a:r>
              <a:rPr lang="en-US" sz="800" b="1" i="0" dirty="0">
                <a:solidFill>
                  <a:srgbClr val="111111"/>
                </a:solidFill>
                <a:effectLst/>
                <a:highlight>
                  <a:srgbClr val="F5F5F5"/>
                </a:highlight>
                <a:latin typeface="-apple-system"/>
              </a:rPr>
              <a:t>Acetic acid</a:t>
            </a:r>
            <a:r>
              <a:rPr lang="en-US" sz="800" b="0" i="0" dirty="0">
                <a:solidFill>
                  <a:srgbClr val="111111"/>
                </a:solidFill>
                <a:effectLst/>
                <a:highlight>
                  <a:srgbClr val="F5F5F5"/>
                </a:highlight>
                <a:latin typeface="-apple-system"/>
              </a:rPr>
              <a:t> is further broken down into </a:t>
            </a:r>
            <a:r>
              <a:rPr lang="en-US" sz="800" b="1" i="0" dirty="0">
                <a:solidFill>
                  <a:srgbClr val="111111"/>
                </a:solidFill>
                <a:effectLst/>
                <a:highlight>
                  <a:srgbClr val="F5F5F5"/>
                </a:highlight>
                <a:latin typeface="-apple-system"/>
              </a:rPr>
              <a:t>carbon dioxide</a:t>
            </a:r>
            <a:r>
              <a:rPr lang="en-US" sz="800" b="0" i="0" dirty="0">
                <a:solidFill>
                  <a:srgbClr val="111111"/>
                </a:solidFill>
                <a:effectLst/>
                <a:highlight>
                  <a:srgbClr val="F5F5F5"/>
                </a:highlight>
                <a:latin typeface="-apple-system"/>
              </a:rPr>
              <a:t> and </a:t>
            </a:r>
            <a:r>
              <a:rPr lang="en-US" sz="800" b="1" i="0" dirty="0">
                <a:solidFill>
                  <a:srgbClr val="111111"/>
                </a:solidFill>
                <a:effectLst/>
                <a:highlight>
                  <a:srgbClr val="F5F5F5"/>
                </a:highlight>
                <a:latin typeface="-apple-system"/>
              </a:rPr>
              <a:t>water</a:t>
            </a:r>
            <a:r>
              <a:rPr lang="en-US" sz="800" b="0" i="0" dirty="0">
                <a:solidFill>
                  <a:srgbClr val="111111"/>
                </a:solidFill>
                <a:effectLst/>
                <a:highlight>
                  <a:srgbClr val="F5F5F5"/>
                </a:highlight>
                <a:latin typeface="-apple-system"/>
              </a:rPr>
              <a:t> through the citric acid cycle.</a:t>
            </a:r>
          </a:p>
          <a:p>
            <a:pPr algn="l"/>
            <a:r>
              <a:rPr lang="en-US" sz="800" b="1" i="0" dirty="0">
                <a:solidFill>
                  <a:srgbClr val="111111"/>
                </a:solidFill>
                <a:effectLst/>
                <a:highlight>
                  <a:srgbClr val="F5F5F5"/>
                </a:highlight>
                <a:latin typeface="-apple-system"/>
              </a:rPr>
              <a:t>Sugar and Flour Metabolism</a:t>
            </a:r>
          </a:p>
          <a:p>
            <a:pPr algn="l">
              <a:buFont typeface="Arial" panose="020B0604020202020204" pitchFamily="34" charset="0"/>
              <a:buChar char="•"/>
            </a:pPr>
            <a:r>
              <a:rPr lang="en-US" sz="800" b="1" i="0" dirty="0">
                <a:solidFill>
                  <a:srgbClr val="111111"/>
                </a:solidFill>
                <a:effectLst/>
                <a:highlight>
                  <a:srgbClr val="F5F5F5"/>
                </a:highlight>
                <a:latin typeface="-apple-system"/>
              </a:rPr>
              <a:t>Sugars</a:t>
            </a:r>
            <a:r>
              <a:rPr lang="en-US" sz="800" b="0" i="0" dirty="0">
                <a:solidFill>
                  <a:srgbClr val="111111"/>
                </a:solidFill>
                <a:effectLst/>
                <a:highlight>
                  <a:srgbClr val="F5F5F5"/>
                </a:highlight>
                <a:latin typeface="-apple-system"/>
              </a:rPr>
              <a:t> (like glucose and fructose) and </a:t>
            </a:r>
            <a:r>
              <a:rPr lang="en-US" sz="800" b="1" i="0" dirty="0">
                <a:solidFill>
                  <a:srgbClr val="111111"/>
                </a:solidFill>
                <a:effectLst/>
                <a:highlight>
                  <a:srgbClr val="F5F5F5"/>
                </a:highlight>
                <a:latin typeface="-apple-system"/>
              </a:rPr>
              <a:t>starches</a:t>
            </a:r>
            <a:r>
              <a:rPr lang="en-US" sz="800" b="0" i="0" dirty="0">
                <a:solidFill>
                  <a:srgbClr val="111111"/>
                </a:solidFill>
                <a:effectLst/>
                <a:highlight>
                  <a:srgbClr val="F5F5F5"/>
                </a:highlight>
                <a:latin typeface="-apple-system"/>
              </a:rPr>
              <a:t> (from flour) are broken down into simpler sugars (mainly glucose) through digestion.</a:t>
            </a:r>
          </a:p>
          <a:p>
            <a:pPr algn="l">
              <a:buFont typeface="Arial" panose="020B0604020202020204" pitchFamily="34" charset="0"/>
              <a:buChar char="•"/>
            </a:pPr>
            <a:r>
              <a:rPr lang="en-US" sz="800" b="1" i="0" dirty="0">
                <a:solidFill>
                  <a:srgbClr val="111111"/>
                </a:solidFill>
                <a:effectLst/>
                <a:highlight>
                  <a:srgbClr val="F5F5F5"/>
                </a:highlight>
                <a:latin typeface="-apple-system"/>
              </a:rPr>
              <a:t>Glucose</a:t>
            </a:r>
            <a:r>
              <a:rPr lang="en-US" sz="800" b="0" i="0" dirty="0">
                <a:solidFill>
                  <a:srgbClr val="111111"/>
                </a:solidFill>
                <a:effectLst/>
                <a:highlight>
                  <a:srgbClr val="F5F5F5"/>
                </a:highlight>
                <a:latin typeface="-apple-system"/>
              </a:rPr>
              <a:t> is then used in cellular respiration to produce </a:t>
            </a:r>
            <a:r>
              <a:rPr lang="en-US" sz="800" b="1" i="0" dirty="0">
                <a:solidFill>
                  <a:srgbClr val="111111"/>
                </a:solidFill>
                <a:effectLst/>
                <a:highlight>
                  <a:srgbClr val="F5F5F5"/>
                </a:highlight>
                <a:latin typeface="-apple-system"/>
              </a:rPr>
              <a:t>energy</a:t>
            </a:r>
            <a:r>
              <a:rPr lang="en-US" sz="800" b="0" i="0" dirty="0">
                <a:solidFill>
                  <a:srgbClr val="111111"/>
                </a:solidFill>
                <a:effectLst/>
                <a:highlight>
                  <a:srgbClr val="F5F5F5"/>
                </a:highlight>
                <a:latin typeface="-apple-system"/>
              </a:rPr>
              <a:t>, </a:t>
            </a:r>
            <a:r>
              <a:rPr lang="en-US" sz="800" b="1" i="0" dirty="0">
                <a:solidFill>
                  <a:srgbClr val="111111"/>
                </a:solidFill>
                <a:effectLst/>
                <a:highlight>
                  <a:srgbClr val="F5F5F5"/>
                </a:highlight>
                <a:latin typeface="-apple-system"/>
              </a:rPr>
              <a:t>carbon dioxide</a:t>
            </a:r>
            <a:r>
              <a:rPr lang="en-US" sz="800" b="0" i="0" dirty="0">
                <a:solidFill>
                  <a:srgbClr val="111111"/>
                </a:solidFill>
                <a:effectLst/>
                <a:highlight>
                  <a:srgbClr val="F5F5F5"/>
                </a:highlight>
                <a:latin typeface="-apple-system"/>
              </a:rPr>
              <a:t>, and </a:t>
            </a:r>
            <a:r>
              <a:rPr lang="en-US" sz="800" b="1" i="0" dirty="0">
                <a:solidFill>
                  <a:srgbClr val="111111"/>
                </a:solidFill>
                <a:effectLst/>
                <a:highlight>
                  <a:srgbClr val="F5F5F5"/>
                </a:highlight>
                <a:latin typeface="-apple-system"/>
              </a:rPr>
              <a:t>water</a:t>
            </a:r>
            <a:r>
              <a:rPr lang="en-US" sz="800" b="0" i="0" dirty="0">
                <a:solidFill>
                  <a:srgbClr val="111111"/>
                </a:solidFill>
                <a:effectLst/>
                <a:highlight>
                  <a:srgbClr val="F5F5F5"/>
                </a:highlight>
                <a:latin typeface="-apple-system"/>
              </a:rPr>
              <a:t>.</a:t>
            </a:r>
          </a:p>
          <a:p>
            <a:pPr algn="l"/>
            <a:r>
              <a:rPr lang="en-US" sz="800" b="1" i="0" dirty="0">
                <a:solidFill>
                  <a:srgbClr val="111111"/>
                </a:solidFill>
                <a:effectLst/>
                <a:highlight>
                  <a:srgbClr val="F5F5F5"/>
                </a:highlight>
                <a:latin typeface="-apple-system"/>
              </a:rPr>
              <a:t>Key Differences</a:t>
            </a:r>
          </a:p>
          <a:p>
            <a:pPr algn="l">
              <a:buFont typeface="Arial" panose="020B0604020202020204" pitchFamily="34" charset="0"/>
              <a:buChar char="•"/>
            </a:pPr>
            <a:r>
              <a:rPr lang="en-US" sz="800" b="1" i="0" dirty="0">
                <a:solidFill>
                  <a:srgbClr val="111111"/>
                </a:solidFill>
                <a:effectLst/>
                <a:highlight>
                  <a:srgbClr val="F5F5F5"/>
                </a:highlight>
                <a:latin typeface="-apple-system"/>
              </a:rPr>
              <a:t>Alcohol</a:t>
            </a:r>
            <a:r>
              <a:rPr lang="en-US" sz="800" b="0" i="0" dirty="0">
                <a:solidFill>
                  <a:srgbClr val="111111"/>
                </a:solidFill>
                <a:effectLst/>
                <a:highlight>
                  <a:srgbClr val="F5F5F5"/>
                </a:highlight>
                <a:latin typeface="-apple-system"/>
              </a:rPr>
              <a:t> is metabolized primarily in the liver and involves specific enzymes like alcohol dehydrogenase and aldehyde dehydrogenase.</a:t>
            </a:r>
          </a:p>
          <a:p>
            <a:pPr algn="l">
              <a:buFont typeface="Arial" panose="020B0604020202020204" pitchFamily="34" charset="0"/>
              <a:buChar char="•"/>
            </a:pPr>
            <a:r>
              <a:rPr lang="en-US" sz="800" b="1" i="0" dirty="0">
                <a:solidFill>
                  <a:srgbClr val="111111"/>
                </a:solidFill>
                <a:effectLst/>
                <a:highlight>
                  <a:srgbClr val="F5F5F5"/>
                </a:highlight>
                <a:latin typeface="-apple-system"/>
              </a:rPr>
              <a:t>Sugars and starches</a:t>
            </a:r>
            <a:r>
              <a:rPr lang="en-US" sz="800" b="0" i="0" dirty="0">
                <a:solidFill>
                  <a:srgbClr val="111111"/>
                </a:solidFill>
                <a:effectLst/>
                <a:highlight>
                  <a:srgbClr val="F5F5F5"/>
                </a:highlight>
                <a:latin typeface="-apple-system"/>
              </a:rPr>
              <a:t> are broken down by digestive enzymes (like amylase) and then metabolized in cells through glycolysis and the citric acid cycle.</a:t>
            </a:r>
          </a:p>
        </p:txBody>
      </p:sp>
      <p:sp>
        <p:nvSpPr>
          <p:cNvPr id="18" name="TextBox 17">
            <a:extLst>
              <a:ext uri="{FF2B5EF4-FFF2-40B4-BE49-F238E27FC236}">
                <a16:creationId xmlns:a16="http://schemas.microsoft.com/office/drawing/2014/main" id="{2A2859FE-D9B9-C81D-4571-753E64EC2143}"/>
              </a:ext>
            </a:extLst>
          </p:cNvPr>
          <p:cNvSpPr txBox="1"/>
          <p:nvPr/>
        </p:nvSpPr>
        <p:spPr>
          <a:xfrm>
            <a:off x="264680" y="3277455"/>
            <a:ext cx="3720869" cy="3046988"/>
          </a:xfrm>
          <a:prstGeom prst="rect">
            <a:avLst/>
          </a:prstGeom>
          <a:noFill/>
        </p:spPr>
        <p:txBody>
          <a:bodyPr wrap="square">
            <a:spAutoFit/>
          </a:bodyPr>
          <a:lstStyle/>
          <a:p>
            <a:pPr algn="l"/>
            <a:r>
              <a:rPr lang="en-US" sz="800" b="1" i="0" dirty="0">
                <a:solidFill>
                  <a:srgbClr val="111111"/>
                </a:solidFill>
                <a:effectLst/>
                <a:highlight>
                  <a:srgbClr val="FFFFFF"/>
                </a:highlight>
                <a:latin typeface="-apple-system"/>
              </a:rPr>
              <a:t>Sugar Cravings and Metabolism</a:t>
            </a:r>
          </a:p>
          <a:p>
            <a:pPr algn="l">
              <a:buFont typeface="+mj-lt"/>
              <a:buAutoNum type="arabicPeriod"/>
            </a:pPr>
            <a:r>
              <a:rPr lang="en-US" sz="800" b="1" i="0" dirty="0">
                <a:solidFill>
                  <a:srgbClr val="111111"/>
                </a:solidFill>
                <a:effectLst/>
                <a:highlight>
                  <a:srgbClr val="FFFFFF"/>
                </a:highlight>
                <a:latin typeface="-apple-system"/>
              </a:rPr>
              <a:t>Blood Sugar Levels</a:t>
            </a:r>
            <a:r>
              <a:rPr lang="en-US" sz="800" b="0" i="0" dirty="0">
                <a:solidFill>
                  <a:srgbClr val="111111"/>
                </a:solidFill>
                <a:effectLst/>
                <a:highlight>
                  <a:srgbClr val="FFFFFF"/>
                </a:highlight>
                <a:latin typeface="-apple-system"/>
              </a:rPr>
              <a:t>: When you consume sugar, it quickly raises your blood glucose levels, providing a rapid energy boost. </a:t>
            </a:r>
            <a:r>
              <a:rPr lang="en-US" sz="800" b="0" i="0" dirty="0">
                <a:solidFill>
                  <a:srgbClr val="111111"/>
                </a:solidFill>
                <a:effectLst/>
                <a:highlight>
                  <a:srgbClr val="FFFFFF"/>
                </a:highlight>
                <a:latin typeface="-apple-system"/>
                <a:hlinkClick r:id="rId5"/>
              </a:rPr>
              <a:t>This can lead to a cycle of spikes and crashes, which often results in cravings for more sugar to regain that energy</a:t>
            </a:r>
            <a:r>
              <a:rPr lang="en-US" sz="800" b="0" i="0" baseline="30000" dirty="0">
                <a:solidFill>
                  <a:srgbClr val="111111"/>
                </a:solidFill>
                <a:effectLst/>
                <a:highlight>
                  <a:srgbClr val="FFFFFF"/>
                </a:highlight>
                <a:latin typeface="-apple-system"/>
                <a:hlinkClick r:id="rId5"/>
              </a:rPr>
              <a:t>1</a:t>
            </a:r>
            <a:r>
              <a:rPr lang="en-US" sz="800" b="0" i="0" dirty="0">
                <a:solidFill>
                  <a:srgbClr val="111111"/>
                </a:solidFill>
                <a:effectLst/>
                <a:highlight>
                  <a:srgbClr val="FFFFFF"/>
                </a:highlight>
                <a:latin typeface="-apple-system"/>
              </a:rPr>
              <a:t>.</a:t>
            </a:r>
          </a:p>
          <a:p>
            <a:pPr algn="l">
              <a:buFont typeface="+mj-lt"/>
              <a:buAutoNum type="arabicPeriod"/>
            </a:pPr>
            <a:r>
              <a:rPr lang="en-US" sz="800" b="1" i="0" dirty="0">
                <a:solidFill>
                  <a:srgbClr val="111111"/>
                </a:solidFill>
                <a:effectLst/>
                <a:highlight>
                  <a:srgbClr val="FFFFFF"/>
                </a:highlight>
                <a:latin typeface="-apple-system"/>
              </a:rPr>
              <a:t>Insulin Response</a:t>
            </a:r>
            <a:r>
              <a:rPr lang="en-US" sz="800" b="0" i="0" dirty="0">
                <a:solidFill>
                  <a:srgbClr val="111111"/>
                </a:solidFill>
                <a:effectLst/>
                <a:highlight>
                  <a:srgbClr val="FFFFFF"/>
                </a:highlight>
                <a:latin typeface="-apple-system"/>
              </a:rPr>
              <a:t>: High sugar intake can cause your body to release a lot of insulin to manage the glucose. </a:t>
            </a:r>
            <a:r>
              <a:rPr lang="en-US" sz="800" b="0" i="0" dirty="0">
                <a:solidFill>
                  <a:srgbClr val="111111"/>
                </a:solidFill>
                <a:effectLst/>
                <a:highlight>
                  <a:srgbClr val="FFFFFF"/>
                </a:highlight>
                <a:latin typeface="-apple-system"/>
                <a:hlinkClick r:id="rId6"/>
              </a:rPr>
              <a:t>Over time, this can lead to insulin resistance, making it harder for your body to regulate blood sugar levels and potentially increasing cravings</a:t>
            </a:r>
            <a:r>
              <a:rPr lang="en-US" sz="800" b="0" i="0" baseline="30000" dirty="0">
                <a:solidFill>
                  <a:srgbClr val="111111"/>
                </a:solidFill>
                <a:effectLst/>
                <a:highlight>
                  <a:srgbClr val="FFFFFF"/>
                </a:highlight>
                <a:latin typeface="-apple-system"/>
                <a:hlinkClick r:id="rId6"/>
              </a:rPr>
              <a:t>2</a:t>
            </a:r>
            <a:r>
              <a:rPr lang="en-US" sz="800" b="0" i="0" dirty="0">
                <a:solidFill>
                  <a:srgbClr val="111111"/>
                </a:solidFill>
                <a:effectLst/>
                <a:highlight>
                  <a:srgbClr val="FFFFFF"/>
                </a:highlight>
                <a:latin typeface="-apple-system"/>
              </a:rPr>
              <a:t>.</a:t>
            </a:r>
          </a:p>
          <a:p>
            <a:pPr algn="l">
              <a:buFont typeface="+mj-lt"/>
              <a:buAutoNum type="arabicPeriod"/>
            </a:pPr>
            <a:r>
              <a:rPr lang="en-US" sz="800" b="1" i="0" dirty="0">
                <a:solidFill>
                  <a:srgbClr val="111111"/>
                </a:solidFill>
                <a:effectLst/>
                <a:highlight>
                  <a:srgbClr val="FFFFFF"/>
                </a:highlight>
                <a:latin typeface="-apple-system"/>
              </a:rPr>
              <a:t>Brain Chemistry</a:t>
            </a:r>
            <a:r>
              <a:rPr lang="en-US" sz="800" b="0" i="0" dirty="0">
                <a:solidFill>
                  <a:srgbClr val="111111"/>
                </a:solidFill>
                <a:effectLst/>
                <a:highlight>
                  <a:srgbClr val="FFFFFF"/>
                </a:highlight>
                <a:latin typeface="-apple-system"/>
              </a:rPr>
              <a:t>: Sugar consumption triggers the release of dopamine, a neurotransmitter associated with pleasure and reward. </a:t>
            </a:r>
            <a:r>
              <a:rPr lang="en-US" sz="800" b="0" i="0" dirty="0">
                <a:solidFill>
                  <a:srgbClr val="111111"/>
                </a:solidFill>
                <a:effectLst/>
                <a:highlight>
                  <a:srgbClr val="FFFFFF"/>
                </a:highlight>
                <a:latin typeface="-apple-system"/>
                <a:hlinkClick r:id="rId5"/>
              </a:rPr>
              <a:t>This can create a cycle of craving sugar to experience that dopamine release again</a:t>
            </a:r>
            <a:r>
              <a:rPr lang="en-US" sz="800" b="0" i="0" baseline="30000" dirty="0">
                <a:solidFill>
                  <a:srgbClr val="111111"/>
                </a:solidFill>
                <a:effectLst/>
                <a:highlight>
                  <a:srgbClr val="FFFFFF"/>
                </a:highlight>
                <a:latin typeface="-apple-system"/>
                <a:hlinkClick r:id="rId6"/>
              </a:rPr>
              <a:t>2</a:t>
            </a:r>
            <a:r>
              <a:rPr lang="en-US" sz="800" b="0" i="0" dirty="0">
                <a:solidFill>
                  <a:srgbClr val="111111"/>
                </a:solidFill>
                <a:effectLst/>
                <a:highlight>
                  <a:srgbClr val="FFFFFF"/>
                </a:highlight>
                <a:latin typeface="-apple-system"/>
              </a:rPr>
              <a:t>.</a:t>
            </a:r>
          </a:p>
          <a:p>
            <a:pPr algn="l"/>
            <a:r>
              <a:rPr lang="en-US" sz="800" b="1" i="0" dirty="0">
                <a:solidFill>
                  <a:srgbClr val="111111"/>
                </a:solidFill>
                <a:effectLst/>
                <a:highlight>
                  <a:srgbClr val="FFFFFF"/>
                </a:highlight>
                <a:latin typeface="-apple-system"/>
              </a:rPr>
              <a:t>Acetone and Ketosis</a:t>
            </a:r>
          </a:p>
          <a:p>
            <a:pPr algn="l">
              <a:buFont typeface="Arial" panose="020B0604020202020204" pitchFamily="34" charset="0"/>
              <a:buChar char="•"/>
            </a:pPr>
            <a:r>
              <a:rPr lang="en-US" sz="800" b="1" i="0" dirty="0">
                <a:solidFill>
                  <a:srgbClr val="111111"/>
                </a:solidFill>
                <a:effectLst/>
                <a:highlight>
                  <a:srgbClr val="FFFFFF"/>
                </a:highlight>
                <a:latin typeface="-apple-system"/>
              </a:rPr>
              <a:t>Ketosis</a:t>
            </a:r>
            <a:r>
              <a:rPr lang="en-US" sz="800" b="0" i="0" dirty="0">
                <a:solidFill>
                  <a:srgbClr val="111111"/>
                </a:solidFill>
                <a:effectLst/>
                <a:highlight>
                  <a:srgbClr val="FFFFFF"/>
                </a:highlight>
                <a:latin typeface="-apple-system"/>
              </a:rPr>
              <a:t>: When your body is in a state of ketosis (breaking down fat for energy due to low carbohydrate intake), it produces ketones, including acetone. </a:t>
            </a:r>
            <a:r>
              <a:rPr lang="en-US" sz="800" b="0" i="0" dirty="0">
                <a:solidFill>
                  <a:srgbClr val="111111"/>
                </a:solidFill>
                <a:effectLst/>
                <a:highlight>
                  <a:srgbClr val="FFFFFF"/>
                </a:highlight>
                <a:latin typeface="-apple-system"/>
                <a:hlinkClick r:id="rId5"/>
              </a:rPr>
              <a:t>This is common in low-carb diets or fasting</a:t>
            </a:r>
            <a:r>
              <a:rPr lang="en-US" sz="800" b="0" i="0" baseline="30000" dirty="0">
                <a:solidFill>
                  <a:srgbClr val="111111"/>
                </a:solidFill>
                <a:effectLst/>
                <a:highlight>
                  <a:srgbClr val="FFFFFF"/>
                </a:highlight>
                <a:latin typeface="-apple-system"/>
                <a:hlinkClick r:id="rId7"/>
              </a:rPr>
              <a:t>3</a:t>
            </a:r>
            <a:r>
              <a:rPr lang="en-US" sz="800" b="0" i="0" dirty="0">
                <a:solidFill>
                  <a:srgbClr val="111111"/>
                </a:solidFill>
                <a:effectLst/>
                <a:highlight>
                  <a:srgbClr val="FFFFFF"/>
                </a:highlight>
                <a:latin typeface="-apple-system"/>
              </a:rPr>
              <a:t>.</a:t>
            </a:r>
          </a:p>
          <a:p>
            <a:pPr algn="l">
              <a:buFont typeface="Arial" panose="020B0604020202020204" pitchFamily="34" charset="0"/>
              <a:buChar char="•"/>
            </a:pPr>
            <a:r>
              <a:rPr lang="en-US" sz="800" b="1" i="0" dirty="0">
                <a:solidFill>
                  <a:srgbClr val="111111"/>
                </a:solidFill>
                <a:effectLst/>
                <a:highlight>
                  <a:srgbClr val="FFFFFF"/>
                </a:highlight>
                <a:latin typeface="-apple-system"/>
                <a:hlinkClick r:id="rId7"/>
              </a:rPr>
              <a:t>Acetone Breath</a:t>
            </a:r>
            <a:r>
              <a:rPr lang="en-US" sz="800" b="0" i="0" dirty="0">
                <a:solidFill>
                  <a:srgbClr val="111111"/>
                </a:solidFill>
                <a:effectLst/>
                <a:highlight>
                  <a:srgbClr val="FFFFFF"/>
                </a:highlight>
                <a:latin typeface="-apple-system"/>
                <a:hlinkClick r:id="rId7"/>
              </a:rPr>
              <a:t>: High levels of ketones can lead to a fruity or acetone-like smell on your breath</a:t>
            </a:r>
            <a:r>
              <a:rPr lang="en-US" sz="800" b="0" i="0" baseline="30000" dirty="0">
                <a:solidFill>
                  <a:srgbClr val="111111"/>
                </a:solidFill>
                <a:effectLst/>
                <a:highlight>
                  <a:srgbClr val="FFFFFF"/>
                </a:highlight>
                <a:latin typeface="-apple-system"/>
                <a:hlinkClick r:id="rId7"/>
              </a:rPr>
              <a:t>3</a:t>
            </a:r>
            <a:r>
              <a:rPr lang="en-US" sz="800" b="0" i="0" dirty="0">
                <a:solidFill>
                  <a:srgbClr val="111111"/>
                </a:solidFill>
                <a:effectLst/>
                <a:highlight>
                  <a:srgbClr val="FFFFFF"/>
                </a:highlight>
                <a:latin typeface="-apple-system"/>
              </a:rPr>
              <a:t>. However, this is more related to fat metabolism rather than sugar metabolism.</a:t>
            </a:r>
          </a:p>
          <a:p>
            <a:pPr algn="l"/>
            <a:r>
              <a:rPr lang="en-US" sz="800" b="1" i="0" dirty="0">
                <a:solidFill>
                  <a:srgbClr val="111111"/>
                </a:solidFill>
                <a:effectLst/>
                <a:highlight>
                  <a:srgbClr val="FFFFFF"/>
                </a:highlight>
                <a:latin typeface="-apple-system"/>
              </a:rPr>
              <a:t>Alcohol and Sugar Cravings</a:t>
            </a:r>
          </a:p>
          <a:p>
            <a:pPr algn="l">
              <a:buFont typeface="Arial" panose="020B0604020202020204" pitchFamily="34" charset="0"/>
              <a:buChar char="•"/>
            </a:pPr>
            <a:r>
              <a:rPr lang="en-US" sz="800" b="1" i="0" dirty="0">
                <a:solidFill>
                  <a:srgbClr val="111111"/>
                </a:solidFill>
                <a:effectLst/>
                <a:highlight>
                  <a:srgbClr val="FFFFFF"/>
                </a:highlight>
                <a:latin typeface="-apple-system"/>
                <a:hlinkClick r:id="rId8"/>
              </a:rPr>
              <a:t>Alcohol’s Impact</a:t>
            </a:r>
            <a:r>
              <a:rPr lang="en-US" sz="800" b="0" i="0" dirty="0">
                <a:solidFill>
                  <a:srgbClr val="111111"/>
                </a:solidFill>
                <a:effectLst/>
                <a:highlight>
                  <a:srgbClr val="FFFFFF"/>
                </a:highlight>
                <a:latin typeface="-apple-system"/>
                <a:hlinkClick r:id="rId8"/>
              </a:rPr>
              <a:t>: Chronic alcohol consumption can disrupt normal glucose metabolism and increase insulin resistance, which may indirectly lead to sugar cravings as your body seeks quick energy sources</a:t>
            </a:r>
            <a:r>
              <a:rPr lang="en-US" sz="800" b="0" i="0" baseline="30000" dirty="0">
                <a:solidFill>
                  <a:srgbClr val="111111"/>
                </a:solidFill>
                <a:effectLst/>
                <a:highlight>
                  <a:srgbClr val="FFFFFF"/>
                </a:highlight>
                <a:latin typeface="-apple-system"/>
                <a:hlinkClick r:id="rId8"/>
              </a:rPr>
              <a:t>4</a:t>
            </a:r>
            <a:r>
              <a:rPr lang="en-US" sz="800" b="0" i="0" dirty="0">
                <a:solidFill>
                  <a:srgbClr val="111111"/>
                </a:solidFill>
                <a:effectLst/>
                <a:highlight>
                  <a:srgbClr val="FFFFFF"/>
                </a:highlight>
                <a:latin typeface="-apple-system"/>
              </a:rPr>
              <a:t>.</a:t>
            </a:r>
          </a:p>
          <a:p>
            <a:pPr algn="l"/>
            <a:r>
              <a:rPr lang="en-US" sz="800" b="0" i="0" dirty="0">
                <a:solidFill>
                  <a:srgbClr val="111111"/>
                </a:solidFill>
                <a:effectLst/>
                <a:highlight>
                  <a:srgbClr val="FFFFFF"/>
                </a:highlight>
                <a:latin typeface="-apple-system"/>
              </a:rPr>
              <a:t>In summary, while acetone itself doesn’t cause sugar cravings, the metabolic processes involving sugar and alcohol can influence how your body and brain respond to sugar, potentially leading to cravings.</a:t>
            </a:r>
          </a:p>
        </p:txBody>
      </p:sp>
      <p:pic>
        <p:nvPicPr>
          <p:cNvPr id="22" name="W2-17 Concept of Alcoholism">
            <a:hlinkClick r:id="" action="ppaction://media"/>
            <a:extLst>
              <a:ext uri="{FF2B5EF4-FFF2-40B4-BE49-F238E27FC236}">
                <a16:creationId xmlns:a16="http://schemas.microsoft.com/office/drawing/2014/main" id="{9259EFD5-4329-2E0F-2CFF-54E86A2BF15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11392" y="865385"/>
            <a:ext cx="487363" cy="487363"/>
          </a:xfrm>
          <a:prstGeom prst="rect">
            <a:avLst/>
          </a:prstGeom>
        </p:spPr>
      </p:pic>
    </p:spTree>
    <p:extLst>
      <p:ext uri="{BB962C8B-B14F-4D97-AF65-F5344CB8AC3E}">
        <p14:creationId xmlns:p14="http://schemas.microsoft.com/office/powerpoint/2010/main" val="149344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4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987AD-9E2A-2612-FA73-928B21EB3712}"/>
              </a:ext>
            </a:extLst>
          </p:cNvPr>
          <p:cNvSpPr txBox="1">
            <a:spLocks/>
          </p:cNvSpPr>
          <p:nvPr/>
        </p:nvSpPr>
        <p:spPr>
          <a:xfrm>
            <a:off x="296333" y="270434"/>
            <a:ext cx="11633200"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 – The Mind</a:t>
            </a:r>
          </a:p>
        </p:txBody>
      </p:sp>
      <p:sp>
        <p:nvSpPr>
          <p:cNvPr id="4" name="TextBox 3">
            <a:extLst>
              <a:ext uri="{FF2B5EF4-FFF2-40B4-BE49-F238E27FC236}">
                <a16:creationId xmlns:a16="http://schemas.microsoft.com/office/drawing/2014/main" id="{358A649D-ADEF-8C19-0542-F11740F28E6F}"/>
              </a:ext>
            </a:extLst>
          </p:cNvPr>
          <p:cNvSpPr txBox="1"/>
          <p:nvPr/>
        </p:nvSpPr>
        <p:spPr>
          <a:xfrm>
            <a:off x="5688623" y="939758"/>
            <a:ext cx="5842652" cy="5262979"/>
          </a:xfrm>
          <a:prstGeom prst="rect">
            <a:avLst/>
          </a:prstGeom>
          <a:noFill/>
        </p:spPr>
        <p:txBody>
          <a:bodyPr wrap="square">
            <a:spAutoFit/>
          </a:bodyPr>
          <a:lstStyle/>
          <a:p>
            <a:r>
              <a:rPr lang="en-US" sz="2800" b="1" dirty="0">
                <a:hlinkClick r:id="rId4"/>
              </a:rPr>
              <a:t>Big Book p. </a:t>
            </a:r>
            <a:r>
              <a:rPr lang="en-US" sz="2800" b="1" dirty="0" err="1">
                <a:hlinkClick r:id="rId4"/>
              </a:rPr>
              <a:t>xxviii,line</a:t>
            </a:r>
            <a:r>
              <a:rPr lang="en-US" sz="2800" b="1" dirty="0">
                <a:hlinkClick r:id="rId4"/>
              </a:rPr>
              <a:t> 29 </a:t>
            </a:r>
            <a:endParaRPr lang="en-US" sz="2800" b="1" dirty="0"/>
          </a:p>
          <a:p>
            <a:pPr lvl="1"/>
            <a:r>
              <a:rPr lang="en-US" sz="2800" i="1" dirty="0"/>
              <a:t>“It has never been, by any treatment with which we are familiar, permanently eradicated. The only relief we have to suggest is entire abstinence.”</a:t>
            </a:r>
            <a:br>
              <a:rPr lang="en-US" sz="2800" i="1" dirty="0"/>
            </a:br>
            <a:endParaRPr lang="en-US" sz="2800" i="1" dirty="0"/>
          </a:p>
          <a:p>
            <a:r>
              <a:rPr lang="en-US" sz="2800" b="1" dirty="0">
                <a:hlinkClick r:id="rId4"/>
              </a:rPr>
              <a:t>Big Book </a:t>
            </a:r>
            <a:r>
              <a:rPr lang="en-US" sz="2800" b="1" dirty="0" err="1">
                <a:hlinkClick r:id="rId4"/>
              </a:rPr>
              <a:t>p.xxvi</a:t>
            </a:r>
            <a:r>
              <a:rPr lang="en-US" sz="2800" b="1" dirty="0">
                <a:hlinkClick r:id="rId4"/>
              </a:rPr>
              <a:t>, par. 5</a:t>
            </a:r>
            <a:r>
              <a:rPr lang="en-US" sz="2800" b="1" dirty="0"/>
              <a:t>	</a:t>
            </a:r>
          </a:p>
          <a:p>
            <a:pPr lvl="1"/>
            <a:r>
              <a:rPr lang="en-US" sz="2800" i="1" dirty="0"/>
              <a:t>“Men and women drink essentially because they like the effect produced by alcohol.”</a:t>
            </a:r>
          </a:p>
          <a:p>
            <a:endParaRPr lang="en-US" sz="2800" dirty="0"/>
          </a:p>
        </p:txBody>
      </p:sp>
      <p:pic>
        <p:nvPicPr>
          <p:cNvPr id="5" name="W2-18 The Mind - Spring Water">
            <a:hlinkClick r:id="" action="ppaction://media"/>
            <a:extLst>
              <a:ext uri="{FF2B5EF4-FFF2-40B4-BE49-F238E27FC236}">
                <a16:creationId xmlns:a16="http://schemas.microsoft.com/office/drawing/2014/main" id="{2B715D8A-2D56-6F91-A5BA-8A33C20454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4941" y="5918242"/>
            <a:ext cx="487363" cy="487363"/>
          </a:xfrm>
          <a:prstGeom prst="rect">
            <a:avLst/>
          </a:prstGeom>
        </p:spPr>
      </p:pic>
      <p:pic>
        <p:nvPicPr>
          <p:cNvPr id="17410" name="Picture 2" descr="Image result for abstinence from sugar and alcohol">
            <a:extLst>
              <a:ext uri="{FF2B5EF4-FFF2-40B4-BE49-F238E27FC236}">
                <a16:creationId xmlns:a16="http://schemas.microsoft.com/office/drawing/2014/main" id="{42233DA7-A512-787E-E6D8-4196E2EDC4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980" y="1200150"/>
            <a:ext cx="2486025" cy="2228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0B53592-D230-F68F-E6AE-C09F0552C73D}"/>
              </a:ext>
            </a:extLst>
          </p:cNvPr>
          <p:cNvPicPr>
            <a:picLocks noChangeAspect="1"/>
          </p:cNvPicPr>
          <p:nvPr/>
        </p:nvPicPr>
        <p:blipFill>
          <a:blip r:embed="rId7"/>
          <a:stretch>
            <a:fillRect/>
          </a:stretch>
        </p:blipFill>
        <p:spPr>
          <a:xfrm>
            <a:off x="746980" y="4378569"/>
            <a:ext cx="2545471" cy="1783354"/>
          </a:xfrm>
          <a:prstGeom prst="rect">
            <a:avLst/>
          </a:prstGeom>
        </p:spPr>
      </p:pic>
    </p:spTree>
    <p:extLst>
      <p:ext uri="{BB962C8B-B14F-4D97-AF65-F5344CB8AC3E}">
        <p14:creationId xmlns:p14="http://schemas.microsoft.com/office/powerpoint/2010/main" val="345019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40000"/>
            <a:lum/>
          </a:blip>
          <a:srcRect/>
          <a:stretch>
            <a:fillRect t="-9000" b="-9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0225CAB-13CA-3B7A-2119-E4CAE1A47C54}"/>
              </a:ext>
            </a:extLst>
          </p:cNvPr>
          <p:cNvSpPr txBox="1"/>
          <p:nvPr/>
        </p:nvSpPr>
        <p:spPr>
          <a:xfrm>
            <a:off x="1099226" y="939758"/>
            <a:ext cx="10535055" cy="5262979"/>
          </a:xfrm>
          <a:prstGeom prst="rect">
            <a:avLst/>
          </a:prstGeom>
          <a:noFill/>
        </p:spPr>
        <p:txBody>
          <a:bodyPr wrap="square">
            <a:spAutoFit/>
          </a:bodyPr>
          <a:lstStyle/>
          <a:p>
            <a:r>
              <a:rPr lang="en-US" sz="2400" b="1" dirty="0">
                <a:hlinkClick r:id="rId5"/>
              </a:rPr>
              <a:t>Big Book p. xxvi, par. 5	</a:t>
            </a:r>
            <a:endParaRPr lang="en-US" sz="2400" b="1" dirty="0"/>
          </a:p>
          <a:p>
            <a:pPr lvl="1"/>
            <a:r>
              <a:rPr lang="en-US" sz="2400" b="1" i="1" dirty="0"/>
              <a:t>“The sensation is so elusive that, while they admit it is injurious, they cannot after a time differentiate the true from the false. To them their alcoholic life seems the only normal one.”</a:t>
            </a:r>
          </a:p>
          <a:p>
            <a:endParaRPr lang="en-US" sz="2400" b="1" dirty="0"/>
          </a:p>
          <a:p>
            <a:r>
              <a:rPr lang="en-US" sz="2400" b="1" dirty="0">
                <a:hlinkClick r:id="rId5"/>
              </a:rPr>
              <a:t>Big Book, top of p. xxvii	</a:t>
            </a:r>
            <a:endParaRPr lang="en-US" sz="2400" b="1" dirty="0"/>
          </a:p>
          <a:p>
            <a:pPr lvl="1"/>
            <a:r>
              <a:rPr lang="en-US" sz="2400" b="1" i="1" dirty="0"/>
              <a:t>“They are restless, irritable and discontented, unless they can again experience the sense of ease and comfort which comes at once by taking a few drinks—drinks which they see others taking with impunity. After they have succumbed to the desire again, as so many do, and the phenomenon of craving develops, they pass through the well-known stages of a spree, emerging remorseful, with a firm resolution not to drink again. This is repeated over and over, and unless this person can experience an entire psychic change there is very little hope of his recovery.”</a:t>
            </a:r>
            <a:endParaRPr lang="en-US" sz="2400" i="1" dirty="0"/>
          </a:p>
        </p:txBody>
      </p:sp>
      <p:pic>
        <p:nvPicPr>
          <p:cNvPr id="4" name="W2-19 Psychic Change">
            <a:hlinkClick r:id="" action="ppaction://media"/>
            <a:extLst>
              <a:ext uri="{FF2B5EF4-FFF2-40B4-BE49-F238E27FC236}">
                <a16:creationId xmlns:a16="http://schemas.microsoft.com/office/drawing/2014/main" id="{275157BD-D146-7626-D147-DB52F160A0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8059" y="5419725"/>
            <a:ext cx="487363" cy="487363"/>
          </a:xfrm>
          <a:prstGeom prst="rect">
            <a:avLst/>
          </a:prstGeom>
        </p:spPr>
      </p:pic>
      <p:sp>
        <p:nvSpPr>
          <p:cNvPr id="5" name="Title 1">
            <a:extLst>
              <a:ext uri="{FF2B5EF4-FFF2-40B4-BE49-F238E27FC236}">
                <a16:creationId xmlns:a16="http://schemas.microsoft.com/office/drawing/2014/main" id="{9DB46789-6A72-45F3-CCFC-98C99DED8F76}"/>
              </a:ext>
            </a:extLst>
          </p:cNvPr>
          <p:cNvSpPr txBox="1">
            <a:spLocks/>
          </p:cNvSpPr>
          <p:nvPr/>
        </p:nvSpPr>
        <p:spPr>
          <a:xfrm>
            <a:off x="296333" y="270434"/>
            <a:ext cx="11633200"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dirty="0"/>
              <a:t>The Doctor’s Opinion – Psychic Change (Mind)</a:t>
            </a:r>
          </a:p>
        </p:txBody>
      </p:sp>
    </p:spTree>
    <p:extLst>
      <p:ext uri="{BB962C8B-B14F-4D97-AF65-F5344CB8AC3E}">
        <p14:creationId xmlns:p14="http://schemas.microsoft.com/office/powerpoint/2010/main" val="5723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7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A38048-4216-C3AB-7A6B-71B12797E6C2}"/>
              </a:ext>
            </a:extLst>
          </p:cNvPr>
          <p:cNvPicPr>
            <a:picLocks noChangeAspect="1"/>
          </p:cNvPicPr>
          <p:nvPr/>
        </p:nvPicPr>
        <p:blipFill>
          <a:blip r:embed="rId4"/>
          <a:stretch>
            <a:fillRect/>
          </a:stretch>
        </p:blipFill>
        <p:spPr>
          <a:xfrm>
            <a:off x="4144885" y="455542"/>
            <a:ext cx="7730785" cy="5946915"/>
          </a:xfrm>
          <a:prstGeom prst="rect">
            <a:avLst/>
          </a:prstGeom>
        </p:spPr>
      </p:pic>
      <p:sp>
        <p:nvSpPr>
          <p:cNvPr id="4" name="TextBox 3">
            <a:extLst>
              <a:ext uri="{FF2B5EF4-FFF2-40B4-BE49-F238E27FC236}">
                <a16:creationId xmlns:a16="http://schemas.microsoft.com/office/drawing/2014/main" id="{37988DEC-9B5D-1374-6455-B7E65918CF07}"/>
              </a:ext>
            </a:extLst>
          </p:cNvPr>
          <p:cNvSpPr txBox="1"/>
          <p:nvPr/>
        </p:nvSpPr>
        <p:spPr>
          <a:xfrm>
            <a:off x="475714" y="1055639"/>
            <a:ext cx="3531592" cy="4154984"/>
          </a:xfrm>
          <a:prstGeom prst="rect">
            <a:avLst/>
          </a:prstGeom>
          <a:solidFill>
            <a:schemeClr val="accent1">
              <a:lumMod val="60000"/>
              <a:lumOff val="40000"/>
            </a:schemeClr>
          </a:solidFill>
        </p:spPr>
        <p:txBody>
          <a:bodyPr wrap="square">
            <a:spAutoFit/>
          </a:bodyPr>
          <a:lstStyle/>
          <a:p>
            <a:pPr marL="342900" indent="-342900">
              <a:buFont typeface="Arial" panose="020B0604020202020204" pitchFamily="34" charset="0"/>
              <a:buChar char="•"/>
            </a:pPr>
            <a:r>
              <a:rPr lang="en-US" sz="2400" b="1" dirty="0"/>
              <a:t>The real problem centers in the mind telling us we can drink, rather than in the body that ensures that we can’t drink.</a:t>
            </a:r>
          </a:p>
          <a:p>
            <a:endParaRPr lang="en-US" sz="2400" b="1" dirty="0"/>
          </a:p>
          <a:p>
            <a:pPr marL="342900" indent="-342900">
              <a:buFont typeface="Arial" panose="020B0604020202020204" pitchFamily="34" charset="0"/>
              <a:buChar char="•"/>
            </a:pPr>
            <a:r>
              <a:rPr lang="en-US" sz="2400" b="1" dirty="0"/>
              <a:t>The mind destroying the body, and the body destroying the mind!</a:t>
            </a:r>
          </a:p>
        </p:txBody>
      </p:sp>
      <p:pic>
        <p:nvPicPr>
          <p:cNvPr id="5" name="W2-20 The mind">
            <a:hlinkClick r:id="" action="ppaction://media"/>
            <a:extLst>
              <a:ext uri="{FF2B5EF4-FFF2-40B4-BE49-F238E27FC236}">
                <a16:creationId xmlns:a16="http://schemas.microsoft.com/office/drawing/2014/main" id="{B0A9D1B0-C590-2C85-ED74-7A1F7C4621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97829" y="5548347"/>
            <a:ext cx="487363" cy="487363"/>
          </a:xfrm>
          <a:prstGeom prst="rect">
            <a:avLst/>
          </a:prstGeom>
        </p:spPr>
      </p:pic>
    </p:spTree>
    <p:extLst>
      <p:ext uri="{BB962C8B-B14F-4D97-AF65-F5344CB8AC3E}">
        <p14:creationId xmlns:p14="http://schemas.microsoft.com/office/powerpoint/2010/main" val="268780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5284-752D-CB59-ECAD-7FA7FA1CFCDA}"/>
              </a:ext>
            </a:extLst>
          </p:cNvPr>
          <p:cNvSpPr txBox="1">
            <a:spLocks/>
          </p:cNvSpPr>
          <p:nvPr/>
        </p:nvSpPr>
        <p:spPr>
          <a:xfrm>
            <a:off x="296333" y="270434"/>
            <a:ext cx="11633200"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spcAft>
                <a:spcPts val="600"/>
              </a:spcAft>
            </a:pPr>
            <a:r>
              <a:rPr lang="en-US" b="1"/>
              <a:t>The Doctor’s Opinion – Will Power - Powerless </a:t>
            </a:r>
            <a:endParaRPr lang="en-US" b="1" dirty="0"/>
          </a:p>
        </p:txBody>
      </p:sp>
      <p:sp>
        <p:nvSpPr>
          <p:cNvPr id="4" name="TextBox 3">
            <a:extLst>
              <a:ext uri="{FF2B5EF4-FFF2-40B4-BE49-F238E27FC236}">
                <a16:creationId xmlns:a16="http://schemas.microsoft.com/office/drawing/2014/main" id="{D945B20D-91FB-AE04-E596-B50F4B118667}"/>
              </a:ext>
            </a:extLst>
          </p:cNvPr>
          <p:cNvSpPr txBox="1"/>
          <p:nvPr/>
        </p:nvSpPr>
        <p:spPr>
          <a:xfrm>
            <a:off x="4159102" y="805472"/>
            <a:ext cx="7857597" cy="5816977"/>
          </a:xfrm>
          <a:prstGeom prst="rect">
            <a:avLst/>
          </a:prstGeom>
          <a:noFill/>
        </p:spPr>
        <p:txBody>
          <a:bodyPr wrap="square">
            <a:spAutoFit/>
          </a:bodyPr>
          <a:lstStyle/>
          <a:p>
            <a:r>
              <a:rPr lang="en-US" sz="2000" b="1" i="1" dirty="0">
                <a:effectLst/>
                <a:latin typeface="Times New Roman" panose="02020603050405020304" pitchFamily="18" charset="0"/>
                <a:ea typeface="Times New Roman" panose="02020603050405020304" pitchFamily="18" charset="0"/>
                <a:hlinkClick r:id="rId4"/>
              </a:rPr>
              <a:t>Big Book</a:t>
            </a:r>
            <a:r>
              <a:rPr lang="en-US" sz="2000" b="1" i="1" spc="200" dirty="0">
                <a:effectLst/>
                <a:latin typeface="Times New Roman" panose="02020603050405020304" pitchFamily="18" charset="0"/>
                <a:ea typeface="Times New Roman" panose="02020603050405020304" pitchFamily="18" charset="0"/>
                <a:hlinkClick r:id="rId4"/>
              </a:rPr>
              <a:t> “The Doctor’s Opinion” </a:t>
            </a:r>
            <a:endParaRPr lang="en-US" sz="2000" b="1" i="1" spc="200" dirty="0">
              <a:effectLst/>
              <a:latin typeface="Times New Roman" panose="02020603050405020304" pitchFamily="18" charset="0"/>
              <a:ea typeface="Times New Roman" panose="02020603050405020304" pitchFamily="18" charset="0"/>
            </a:endParaRPr>
          </a:p>
          <a:p>
            <a:pPr lvl="1"/>
            <a:r>
              <a:rPr lang="en-US" sz="2000" b="1" i="1" dirty="0"/>
              <a:t>“On the other hand—and strange as this may seem to those who do not understand—once a psychic change has occurred, the very same person who seemed doomed, who had so many problems he despaired of ever solving them, suddenly finds himself easily able to control his desire for alcohol, the only effort necessary being that required to follow a few simple rules.”</a:t>
            </a:r>
          </a:p>
          <a:p>
            <a:endParaRPr lang="en-US" sz="1200" dirty="0"/>
          </a:p>
          <a:p>
            <a:r>
              <a:rPr lang="en-US" sz="2000" dirty="0"/>
              <a:t>So the first thing we alcoholics do, to do something about our drinking is,</a:t>
            </a:r>
          </a:p>
          <a:p>
            <a:pPr marL="457200" indent="-457200">
              <a:buFont typeface="+mj-lt"/>
              <a:buAutoNum type="arabicPeriod"/>
            </a:pPr>
            <a:r>
              <a:rPr lang="en-US" sz="2000" dirty="0"/>
              <a:t>We decide we’re going to control our drinking while drinking.</a:t>
            </a:r>
          </a:p>
          <a:p>
            <a:pPr marL="457200" indent="-457200">
              <a:buFont typeface="+mj-lt"/>
              <a:buAutoNum type="arabicPeriod"/>
            </a:pPr>
            <a:endParaRPr lang="en-US" sz="2000" dirty="0"/>
          </a:p>
          <a:p>
            <a:pPr marL="457200" indent="-457200">
              <a:buFont typeface="+mj-lt"/>
              <a:buAutoNum type="arabicPeriod"/>
            </a:pPr>
            <a:r>
              <a:rPr lang="en-US" sz="2000" dirty="0"/>
              <a:t>We trot out the most useful tool we have and we put it right there, and it’s called WILLPOWER.</a:t>
            </a:r>
          </a:p>
          <a:p>
            <a:pPr marL="342900" indent="-342900">
              <a:buAutoNum type="arabicParenR" startAt="2"/>
            </a:pPr>
            <a:endParaRPr lang="en-US" sz="2000" dirty="0"/>
          </a:p>
          <a:p>
            <a:r>
              <a:rPr lang="en-US" sz="2000" dirty="0"/>
              <a:t>The body destroying the body over here (left hand side), the mind over here causing us to drink more and more (right hand side).</a:t>
            </a:r>
          </a:p>
          <a:p>
            <a:endParaRPr lang="en-US" sz="2000" dirty="0"/>
          </a:p>
          <a:p>
            <a:r>
              <a:rPr lang="en-US" sz="2000" dirty="0"/>
              <a:t>If you can’t safely drink because of the body and if you can't quit because of the mind, then you’ve become absolutely powerless over alcohol.</a:t>
            </a:r>
          </a:p>
        </p:txBody>
      </p:sp>
      <p:pic>
        <p:nvPicPr>
          <p:cNvPr id="21506" name="Picture 2" descr="Image result for will power food">
            <a:extLst>
              <a:ext uri="{FF2B5EF4-FFF2-40B4-BE49-F238E27FC236}">
                <a16:creationId xmlns:a16="http://schemas.microsoft.com/office/drawing/2014/main" id="{CE48D7E0-6CC7-CCD8-0834-C829011A0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33" y="1024933"/>
            <a:ext cx="3732301" cy="4381080"/>
          </a:xfrm>
          <a:prstGeom prst="rect">
            <a:avLst/>
          </a:prstGeom>
          <a:noFill/>
          <a:extLst>
            <a:ext uri="{909E8E84-426E-40DD-AFC4-6F175D3DCCD1}">
              <a14:hiddenFill xmlns:a14="http://schemas.microsoft.com/office/drawing/2010/main">
                <a:solidFill>
                  <a:srgbClr val="FFFFFF"/>
                </a:solidFill>
              </a14:hiddenFill>
            </a:ext>
          </a:extLst>
        </p:spPr>
      </p:pic>
      <p:pic>
        <p:nvPicPr>
          <p:cNvPr id="3" name="W2-22 Last Slide">
            <a:hlinkClick r:id="" action="ppaction://media"/>
            <a:extLst>
              <a:ext uri="{FF2B5EF4-FFF2-40B4-BE49-F238E27FC236}">
                <a16:creationId xmlns:a16="http://schemas.microsoft.com/office/drawing/2014/main" id="{201B43EE-9725-BCBC-E9A6-43DC08C6AC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51025" y="5589385"/>
            <a:ext cx="487363" cy="487363"/>
          </a:xfrm>
          <a:prstGeom prst="rect">
            <a:avLst/>
          </a:prstGeom>
        </p:spPr>
      </p:pic>
    </p:spTree>
    <p:extLst>
      <p:ext uri="{BB962C8B-B14F-4D97-AF65-F5344CB8AC3E}">
        <p14:creationId xmlns:p14="http://schemas.microsoft.com/office/powerpoint/2010/main" val="224703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EB3-34B5-C347-AE7B-DF5788AC619C}"/>
              </a:ext>
            </a:extLst>
          </p:cNvPr>
          <p:cNvSpPr>
            <a:spLocks noGrp="1"/>
          </p:cNvSpPr>
          <p:nvPr>
            <p:ph type="title"/>
          </p:nvPr>
        </p:nvSpPr>
        <p:spPr/>
        <p:txBody>
          <a:bodyPr/>
          <a:lstStyle/>
          <a:p>
            <a:pPr algn="ctr"/>
            <a:r>
              <a:rPr lang="en-US"/>
              <a:t>SERENITY PRAYER</a:t>
            </a:r>
          </a:p>
        </p:txBody>
      </p:sp>
      <p:sp>
        <p:nvSpPr>
          <p:cNvPr id="5" name="TextBox 4">
            <a:extLst>
              <a:ext uri="{FF2B5EF4-FFF2-40B4-BE49-F238E27FC236}">
                <a16:creationId xmlns:a16="http://schemas.microsoft.com/office/drawing/2014/main" id="{9C79B3A6-8BC9-45A3-6532-42DEC2971A9C}"/>
              </a:ext>
            </a:extLst>
          </p:cNvPr>
          <p:cNvSpPr txBox="1"/>
          <p:nvPr/>
        </p:nvSpPr>
        <p:spPr>
          <a:xfrm>
            <a:off x="672565" y="1843950"/>
            <a:ext cx="10816389" cy="2800767"/>
          </a:xfrm>
          <a:prstGeom prst="rect">
            <a:avLst/>
          </a:prstGeom>
          <a:noFill/>
        </p:spPr>
        <p:txBody>
          <a:bodyPr wrap="square" rtlCol="0">
            <a:spAutoFit/>
          </a:bodyPr>
          <a:lstStyle/>
          <a:p>
            <a:r>
              <a:rPr lang="en-US" sz="4400">
                <a:solidFill>
                  <a:schemeClr val="accent1"/>
                </a:solidFill>
                <a:latin typeface="+mj-lt"/>
                <a:ea typeface="+mj-ea"/>
                <a:cs typeface="+mj-cs"/>
              </a:rPr>
              <a:t>God grant me the serenity to accept the things I can not change, the courage to change the things I can and the wisdom to know the difference.</a:t>
            </a:r>
          </a:p>
        </p:txBody>
      </p:sp>
    </p:spTree>
    <p:extLst>
      <p:ext uri="{BB962C8B-B14F-4D97-AF65-F5344CB8AC3E}">
        <p14:creationId xmlns:p14="http://schemas.microsoft.com/office/powerpoint/2010/main" val="2958328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3EB3-34B5-C347-AE7B-DF5788AC619C}"/>
              </a:ext>
            </a:extLst>
          </p:cNvPr>
          <p:cNvSpPr>
            <a:spLocks noGrp="1"/>
          </p:cNvSpPr>
          <p:nvPr>
            <p:ph type="title"/>
          </p:nvPr>
        </p:nvSpPr>
        <p:spPr/>
        <p:txBody>
          <a:bodyPr/>
          <a:lstStyle/>
          <a:p>
            <a:pPr algn="ctr"/>
            <a:r>
              <a:rPr lang="en-US" dirty="0"/>
              <a:t>SET ASIDE PRAYER</a:t>
            </a:r>
          </a:p>
        </p:txBody>
      </p:sp>
      <p:sp>
        <p:nvSpPr>
          <p:cNvPr id="5" name="TextBox 4">
            <a:extLst>
              <a:ext uri="{FF2B5EF4-FFF2-40B4-BE49-F238E27FC236}">
                <a16:creationId xmlns:a16="http://schemas.microsoft.com/office/drawing/2014/main" id="{9C79B3A6-8BC9-45A3-6532-42DEC2971A9C}"/>
              </a:ext>
            </a:extLst>
          </p:cNvPr>
          <p:cNvSpPr txBox="1"/>
          <p:nvPr/>
        </p:nvSpPr>
        <p:spPr>
          <a:xfrm>
            <a:off x="672565" y="1843950"/>
            <a:ext cx="10816389" cy="3477875"/>
          </a:xfrm>
          <a:prstGeom prst="rect">
            <a:avLst/>
          </a:prstGeom>
          <a:noFill/>
        </p:spPr>
        <p:txBody>
          <a:bodyPr wrap="square" rtlCol="0">
            <a:spAutoFit/>
          </a:bodyPr>
          <a:lstStyle/>
          <a:p>
            <a:r>
              <a:rPr lang="en-US" sz="4400" dirty="0">
                <a:solidFill>
                  <a:schemeClr val="accent1"/>
                </a:solidFill>
                <a:latin typeface="+mj-lt"/>
                <a:ea typeface="+mj-ea"/>
                <a:cs typeface="+mj-cs"/>
              </a:rPr>
              <a:t>God, please set aside everything I think I know about myself, my emotional sobriety, the 12 Steps and You; for an open mind and a new experience of myself, my emotional sobriety, the 12 Steps and especially You!</a:t>
            </a:r>
          </a:p>
        </p:txBody>
      </p:sp>
    </p:spTree>
    <p:extLst>
      <p:ext uri="{BB962C8B-B14F-4D97-AF65-F5344CB8AC3E}">
        <p14:creationId xmlns:p14="http://schemas.microsoft.com/office/powerpoint/2010/main" val="1712249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p:txBody>
          <a:bodyPr/>
          <a:lstStyle/>
          <a:p>
            <a:r>
              <a:rPr lang="en-US"/>
              <a:t>Moderator, please stop the recording</a:t>
            </a:r>
          </a:p>
        </p:txBody>
      </p:sp>
      <p:sp>
        <p:nvSpPr>
          <p:cNvPr id="3" name="Subtitle 2">
            <a:extLst>
              <a:ext uri="{FF2B5EF4-FFF2-40B4-BE49-F238E27FC236}">
                <a16:creationId xmlns:a16="http://schemas.microsoft.com/office/drawing/2014/main" id="{EC041828-7062-BBD7-CB00-D490B8829371}"/>
              </a:ext>
            </a:extLst>
          </p:cNvPr>
          <p:cNvSpPr>
            <a:spLocks noGrp="1"/>
          </p:cNvSpPr>
          <p:nvPr>
            <p:ph type="subTitle" idx="1"/>
          </p:nvPr>
        </p:nvSpPr>
        <p:spPr/>
        <p:txBody>
          <a:bodyPr/>
          <a:lstStyle/>
          <a:p>
            <a:r>
              <a:rPr lang="en-US"/>
              <a:t>Surrender School Closing Announcements</a:t>
            </a:r>
          </a:p>
        </p:txBody>
      </p:sp>
    </p:spTree>
    <p:extLst>
      <p:ext uri="{BB962C8B-B14F-4D97-AF65-F5344CB8AC3E}">
        <p14:creationId xmlns:p14="http://schemas.microsoft.com/office/powerpoint/2010/main" val="1845239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p:txBody>
          <a:bodyPr/>
          <a:lstStyle/>
          <a:p>
            <a:r>
              <a:rPr lang="en-US"/>
              <a:t>Questions</a:t>
            </a:r>
          </a:p>
        </p:txBody>
      </p:sp>
    </p:spTree>
    <p:extLst>
      <p:ext uri="{BB962C8B-B14F-4D97-AF65-F5344CB8AC3E}">
        <p14:creationId xmlns:p14="http://schemas.microsoft.com/office/powerpoint/2010/main" val="2560210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AA79B-9AC2-A022-157C-F0FC7F1F6C9F}"/>
              </a:ext>
            </a:extLst>
          </p:cNvPr>
          <p:cNvSpPr>
            <a:spLocks noGrp="1"/>
          </p:cNvSpPr>
          <p:nvPr>
            <p:ph type="title"/>
          </p:nvPr>
        </p:nvSpPr>
        <p:spPr>
          <a:xfrm>
            <a:off x="1329852" y="315377"/>
            <a:ext cx="9875520" cy="1356360"/>
          </a:xfrm>
        </p:spPr>
        <p:txBody>
          <a:bodyPr>
            <a:normAutofit/>
          </a:bodyPr>
          <a:lstStyle/>
          <a:p>
            <a:pPr algn="ctr"/>
            <a:r>
              <a:rPr lang="en-US" dirty="0"/>
              <a:t>Joe and Charlie Big Book Study</a:t>
            </a:r>
            <a:br>
              <a:rPr lang="en-US" dirty="0"/>
            </a:br>
            <a:r>
              <a:rPr lang="en-US" dirty="0"/>
              <a:t>September 1 – November 3</a:t>
            </a:r>
          </a:p>
        </p:txBody>
      </p:sp>
      <p:sp>
        <p:nvSpPr>
          <p:cNvPr id="7" name="Content Placeholder 6">
            <a:extLst>
              <a:ext uri="{FF2B5EF4-FFF2-40B4-BE49-F238E27FC236}">
                <a16:creationId xmlns:a16="http://schemas.microsoft.com/office/drawing/2014/main" id="{459218C5-8748-314C-4B93-6A494192C3B0}"/>
              </a:ext>
            </a:extLst>
          </p:cNvPr>
          <p:cNvSpPr>
            <a:spLocks noGrp="1"/>
          </p:cNvSpPr>
          <p:nvPr>
            <p:ph sz="half" idx="1"/>
          </p:nvPr>
        </p:nvSpPr>
        <p:spPr>
          <a:xfrm>
            <a:off x="1143000" y="2057399"/>
            <a:ext cx="4754880" cy="2532648"/>
          </a:xfrm>
        </p:spPr>
        <p:txBody>
          <a:bodyPr>
            <a:normAutofit/>
          </a:bodyPr>
          <a:lstStyle/>
          <a:p>
            <a:r>
              <a:rPr lang="en-US" sz="18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AA History</a:t>
            </a:r>
            <a:endParaRPr lang="en-US" sz="1800" dirty="0">
              <a:solidFill>
                <a:schemeClr val="bg1">
                  <a:lumMod val="85000"/>
                </a:schemeClr>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cs typeface="Times New Roman" panose="02020603050405020304" pitchFamily="18" charset="0"/>
                <a:hlinkClick r:id="rId3"/>
              </a:rPr>
              <a:t>The Doctor’s Opinion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hlinkClick r:id="rId4"/>
              </a:rPr>
              <a:t>Bill’s Story</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latin typeface="Calibri" panose="020F0502020204030204" pitchFamily="34" charset="0"/>
                <a:ea typeface="Calibri" panose="020F0502020204030204" pitchFamily="34" charset="0"/>
                <a:cs typeface="Times New Roman" panose="02020603050405020304" pitchFamily="18" charset="0"/>
                <a:hlinkClick r:id="rId5"/>
              </a:rPr>
              <a:t>There is a Solution</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hlinkClick r:id="rId6"/>
              </a:rPr>
              <a:t>More About Alcoholism</a:t>
            </a:r>
            <a:r>
              <a:rPr lang="en-US" sz="1800" dirty="0">
                <a:latin typeface="Calibri" panose="020F0502020204030204" pitchFamily="34" charset="0"/>
                <a:ea typeface="Calibri" panose="020F0502020204030204" pitchFamily="34" charset="0"/>
                <a:cs typeface="Times New Roman" panose="02020603050405020304" pitchFamily="18" charset="0"/>
              </a:rPr>
              <a:t> and </a:t>
            </a:r>
            <a:r>
              <a:rPr lang="en-US" sz="1800" dirty="0">
                <a:latin typeface="Calibri" panose="020F0502020204030204" pitchFamily="34" charset="0"/>
                <a:ea typeface="Calibri" panose="020F0502020204030204" pitchFamily="34" charset="0"/>
                <a:cs typeface="Times New Roman" panose="02020603050405020304" pitchFamily="18" charset="0"/>
                <a:hlinkClick r:id="rId7"/>
              </a:rPr>
              <a:t>We Agnostics</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Content Placeholder 7">
            <a:extLst>
              <a:ext uri="{FF2B5EF4-FFF2-40B4-BE49-F238E27FC236}">
                <a16:creationId xmlns:a16="http://schemas.microsoft.com/office/drawing/2014/main" id="{8C24CB9B-572C-C983-EDDB-8A4BC60370B0}"/>
              </a:ext>
            </a:extLst>
          </p:cNvPr>
          <p:cNvSpPr>
            <a:spLocks noGrp="1"/>
          </p:cNvSpPr>
          <p:nvPr>
            <p:ph sz="half" idx="2"/>
          </p:nvPr>
        </p:nvSpPr>
        <p:spPr>
          <a:xfrm>
            <a:off x="6267612" y="2057400"/>
            <a:ext cx="4750908" cy="2532647"/>
          </a:xfrm>
        </p:spPr>
        <p:txBody>
          <a:bodyPr>
            <a:normAutofit/>
          </a:bodyPr>
          <a:lstStyle/>
          <a:p>
            <a:r>
              <a:rPr lang="en-US" sz="1800" dirty="0">
                <a:latin typeface="Calibri" panose="020F0502020204030204" pitchFamily="34" charset="0"/>
                <a:ea typeface="Calibri" panose="020F0502020204030204" pitchFamily="34" charset="0"/>
                <a:cs typeface="Times New Roman" panose="02020603050405020304" pitchFamily="18" charset="0"/>
                <a:hlinkClick r:id="rId8"/>
              </a:rPr>
              <a:t>Step 1, Step 2</a:t>
            </a:r>
            <a:r>
              <a:rPr lang="en-US" sz="1800" dirty="0">
                <a:latin typeface="Calibri" panose="020F0502020204030204" pitchFamily="34" charset="0"/>
                <a:ea typeface="Calibri" panose="020F0502020204030204" pitchFamily="34" charset="0"/>
                <a:cs typeface="Times New Roman" panose="02020603050405020304" pitchFamily="18" charset="0"/>
              </a:rPr>
              <a:t>, and </a:t>
            </a:r>
            <a:r>
              <a:rPr lang="en-US" sz="1800" dirty="0">
                <a:latin typeface="Calibri" panose="020F0502020204030204" pitchFamily="34" charset="0"/>
                <a:ea typeface="Calibri" panose="020F0502020204030204" pitchFamily="34" charset="0"/>
                <a:cs typeface="Times New Roman" panose="02020603050405020304" pitchFamily="18" charset="0"/>
                <a:hlinkClick r:id="rId9"/>
              </a:rPr>
              <a:t>Step 3</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Calibri" panose="020F0502020204030204" pitchFamily="34" charset="0"/>
                <a:ea typeface="Calibri" panose="020F0502020204030204" pitchFamily="34" charset="0"/>
                <a:cs typeface="Times New Roman" panose="02020603050405020304" pitchFamily="18" charset="0"/>
                <a:hlinkClick r:id="rId10"/>
              </a:rPr>
              <a:t>Step 4</a:t>
            </a:r>
            <a:r>
              <a:rPr lang="en-US" sz="1800" dirty="0">
                <a:latin typeface="Calibri" panose="020F0502020204030204" pitchFamily="34" charset="0"/>
                <a:ea typeface="Calibri" panose="020F0502020204030204" pitchFamily="34" charset="0"/>
                <a:cs typeface="Times New Roman" panose="02020603050405020304" pitchFamily="18" charset="0"/>
              </a:rPr>
              <a:t> – Part 1</a:t>
            </a:r>
          </a:p>
          <a:p>
            <a:r>
              <a:rPr lang="en-US" sz="1800" dirty="0">
                <a:latin typeface="Calibri" panose="020F0502020204030204" pitchFamily="34" charset="0"/>
                <a:ea typeface="Calibri" panose="020F0502020204030204" pitchFamily="34" charset="0"/>
                <a:cs typeface="Times New Roman" panose="02020603050405020304" pitchFamily="18" charset="0"/>
                <a:hlinkClick r:id="rId10"/>
              </a:rPr>
              <a:t>Step 4</a:t>
            </a:r>
            <a:r>
              <a:rPr lang="en-US" sz="1800" dirty="0">
                <a:latin typeface="Calibri" panose="020F0502020204030204" pitchFamily="34" charset="0"/>
                <a:ea typeface="Calibri" panose="020F0502020204030204" pitchFamily="34" charset="0"/>
                <a:cs typeface="Times New Roman" panose="02020603050405020304" pitchFamily="18" charset="0"/>
              </a:rPr>
              <a:t> – Part 2</a:t>
            </a:r>
            <a:endParaRPr lang="en-US" sz="1800" dirty="0"/>
          </a:p>
          <a:p>
            <a:r>
              <a:rPr lang="en-US" sz="1800" dirty="0">
                <a:hlinkClick r:id="rId11"/>
              </a:rPr>
              <a:t>Step 5</a:t>
            </a:r>
            <a:r>
              <a:rPr lang="en-US" sz="1800" dirty="0"/>
              <a:t>, </a:t>
            </a:r>
            <a:r>
              <a:rPr lang="en-US" sz="1800" dirty="0">
                <a:hlinkClick r:id="rId12"/>
              </a:rPr>
              <a:t>Step 6, and Step 7</a:t>
            </a:r>
            <a:endParaRPr lang="en-US" sz="1800" dirty="0"/>
          </a:p>
          <a:p>
            <a:r>
              <a:rPr lang="en-US" sz="1800" dirty="0">
                <a:hlinkClick r:id="rId13"/>
              </a:rPr>
              <a:t>Step 8, Step 9</a:t>
            </a:r>
            <a:r>
              <a:rPr lang="en-US" sz="1800" dirty="0"/>
              <a:t>, </a:t>
            </a:r>
            <a:r>
              <a:rPr lang="en-US" sz="1800" dirty="0">
                <a:hlinkClick r:id="rId14"/>
              </a:rPr>
              <a:t>Step 10</a:t>
            </a:r>
            <a:r>
              <a:rPr lang="en-US" sz="1800" dirty="0"/>
              <a:t>, </a:t>
            </a:r>
            <a:r>
              <a:rPr lang="en-US" sz="1800" dirty="0">
                <a:hlinkClick r:id="rId15"/>
              </a:rPr>
              <a:t>Step 11</a:t>
            </a:r>
            <a:r>
              <a:rPr lang="en-US" sz="1800" dirty="0"/>
              <a:t>, </a:t>
            </a:r>
            <a:r>
              <a:rPr lang="en-US" sz="1800" dirty="0">
                <a:hlinkClick r:id="rId16"/>
              </a:rPr>
              <a:t>Step 12</a:t>
            </a:r>
            <a:endParaRPr lang="en-US" sz="1800" dirty="0"/>
          </a:p>
        </p:txBody>
      </p:sp>
      <p:sp>
        <p:nvSpPr>
          <p:cNvPr id="10" name="TextBox 9">
            <a:extLst>
              <a:ext uri="{FF2B5EF4-FFF2-40B4-BE49-F238E27FC236}">
                <a16:creationId xmlns:a16="http://schemas.microsoft.com/office/drawing/2014/main" id="{0F07A9B2-707D-7EFB-9E2E-AE968E673A70}"/>
              </a:ext>
            </a:extLst>
          </p:cNvPr>
          <p:cNvSpPr txBox="1"/>
          <p:nvPr/>
        </p:nvSpPr>
        <p:spPr>
          <a:xfrm>
            <a:off x="3136441" y="5097879"/>
            <a:ext cx="5919117" cy="1200329"/>
          </a:xfrm>
          <a:prstGeom prst="rect">
            <a:avLst/>
          </a:prstGeom>
          <a:noFill/>
          <a:ln w="19050">
            <a:solidFill>
              <a:srgbClr val="92D050"/>
            </a:solidFill>
          </a:ln>
        </p:spPr>
        <p:txBody>
          <a:bodyPr wrap="square" rtlCol="0">
            <a:spAutoFit/>
          </a:bodyPr>
          <a:lstStyle/>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YOUTUBE: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7"/>
              </a:rPr>
              <a:t>12 Step Retro Speakers</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AA Big Book Online PDF -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8"/>
              </a:rPr>
              <a:t>AA Netherlands</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Link to Handout Source -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19"/>
              </a:rPr>
              <a:t>Take The 12</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Links to Joe and Charlie biography – </a:t>
            </a:r>
            <a:r>
              <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hlinkClick r:id="rId20"/>
              </a:rPr>
              <a:t>The Big Book Seminar</a:t>
            </a:r>
            <a:endParaRPr lang="en-US"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881544F-7ED2-0270-B915-24A379F31910}"/>
              </a:ext>
            </a:extLst>
          </p:cNvPr>
          <p:cNvSpPr txBox="1"/>
          <p:nvPr/>
        </p:nvSpPr>
        <p:spPr>
          <a:xfrm>
            <a:off x="2898895" y="4437261"/>
            <a:ext cx="6367702" cy="646331"/>
          </a:xfrm>
          <a:prstGeom prst="rect">
            <a:avLst/>
          </a:prstGeom>
          <a:noFill/>
        </p:spPr>
        <p:txBody>
          <a:bodyPr wrap="square" rtlCol="0">
            <a:spAutoFit/>
          </a:bodyPr>
          <a:lstStyle/>
          <a:p>
            <a:pPr algn="ctr"/>
            <a:r>
              <a:rPr lang="en-US" sz="3600" dirty="0">
                <a:solidFill>
                  <a:schemeClr val="accent1"/>
                </a:solidFill>
                <a:latin typeface="Calibri" panose="020F0502020204030204" pitchFamily="34" charset="0"/>
                <a:ea typeface="Calibri" panose="020F0502020204030204" pitchFamily="34" charset="0"/>
                <a:cs typeface="Times New Roman" panose="02020603050405020304" pitchFamily="18" charset="0"/>
              </a:rPr>
              <a:t>Source Credits:</a:t>
            </a:r>
          </a:p>
        </p:txBody>
      </p:sp>
    </p:spTree>
    <p:extLst>
      <p:ext uri="{BB962C8B-B14F-4D97-AF65-F5344CB8AC3E}">
        <p14:creationId xmlns:p14="http://schemas.microsoft.com/office/powerpoint/2010/main" val="277636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1CBF-67E1-C266-4D5E-8D06CA45586E}"/>
              </a:ext>
            </a:extLst>
          </p:cNvPr>
          <p:cNvSpPr>
            <a:spLocks noGrp="1"/>
          </p:cNvSpPr>
          <p:nvPr>
            <p:ph type="ctrTitle"/>
          </p:nvPr>
        </p:nvSpPr>
        <p:spPr/>
        <p:txBody>
          <a:bodyPr/>
          <a:lstStyle/>
          <a:p>
            <a:r>
              <a:rPr lang="en-US" dirty="0"/>
              <a:t>Moderator, please start the recording</a:t>
            </a:r>
          </a:p>
        </p:txBody>
      </p:sp>
      <p:sp>
        <p:nvSpPr>
          <p:cNvPr id="3" name="Subtitle 2">
            <a:extLst>
              <a:ext uri="{FF2B5EF4-FFF2-40B4-BE49-F238E27FC236}">
                <a16:creationId xmlns:a16="http://schemas.microsoft.com/office/drawing/2014/main" id="{EC041828-7062-BBD7-CB00-D490B882937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49488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16FA8-4C7D-4706-36C1-9462849CDE15}"/>
              </a:ext>
            </a:extLst>
          </p:cNvPr>
          <p:cNvSpPr>
            <a:spLocks noGrp="1"/>
          </p:cNvSpPr>
          <p:nvPr>
            <p:ph type="title"/>
          </p:nvPr>
        </p:nvSpPr>
        <p:spPr/>
        <p:txBody>
          <a:bodyPr/>
          <a:lstStyle/>
          <a:p>
            <a:pPr algn="ctr"/>
            <a:r>
              <a:rPr lang="en-US" dirty="0"/>
              <a:t>REVIEW</a:t>
            </a:r>
          </a:p>
        </p:txBody>
      </p:sp>
      <p:sp>
        <p:nvSpPr>
          <p:cNvPr id="3" name="Content Placeholder 2">
            <a:extLst>
              <a:ext uri="{FF2B5EF4-FFF2-40B4-BE49-F238E27FC236}">
                <a16:creationId xmlns:a16="http://schemas.microsoft.com/office/drawing/2014/main" id="{CE95AF91-AC11-CB5A-590E-6D1635BA9F6B}"/>
              </a:ext>
            </a:extLst>
          </p:cNvPr>
          <p:cNvSpPr>
            <a:spLocks noGrp="1"/>
          </p:cNvSpPr>
          <p:nvPr>
            <p:ph sz="half" idx="1"/>
          </p:nvPr>
        </p:nvSpPr>
        <p:spPr/>
        <p:txBody>
          <a:bodyPr/>
          <a:lstStyle/>
          <a:p>
            <a:r>
              <a:rPr lang="en-US" dirty="0"/>
              <a:t>Introduction to Joe M and Charlie P</a:t>
            </a:r>
          </a:p>
          <a:p>
            <a:r>
              <a:rPr lang="en-US" dirty="0"/>
              <a:t>AA History</a:t>
            </a:r>
          </a:p>
          <a:p>
            <a:r>
              <a:rPr lang="en-US" dirty="0"/>
              <a:t>Bill W.</a:t>
            </a:r>
          </a:p>
          <a:p>
            <a:r>
              <a:rPr lang="en-US" dirty="0"/>
              <a:t>Ebby </a:t>
            </a:r>
            <a:r>
              <a:rPr lang="en-US" dirty="0" err="1"/>
              <a:t>Thacher</a:t>
            </a:r>
            <a:endParaRPr lang="en-US" dirty="0"/>
          </a:p>
          <a:p>
            <a:r>
              <a:rPr lang="en-US" dirty="0"/>
              <a:t>Vital Spiritual Experience</a:t>
            </a:r>
          </a:p>
          <a:p>
            <a:r>
              <a:rPr lang="en-US" dirty="0"/>
              <a:t>Dr. Silkworth</a:t>
            </a:r>
          </a:p>
          <a:p>
            <a:r>
              <a:rPr lang="en-US" dirty="0"/>
              <a:t>The Oxford Group</a:t>
            </a:r>
          </a:p>
          <a:p>
            <a:pPr lvl="1"/>
            <a:endParaRPr lang="en-US" dirty="0"/>
          </a:p>
          <a:p>
            <a:endParaRPr lang="en-US" dirty="0"/>
          </a:p>
        </p:txBody>
      </p:sp>
      <p:sp>
        <p:nvSpPr>
          <p:cNvPr id="4" name="Content Placeholder 3">
            <a:extLst>
              <a:ext uri="{FF2B5EF4-FFF2-40B4-BE49-F238E27FC236}">
                <a16:creationId xmlns:a16="http://schemas.microsoft.com/office/drawing/2014/main" id="{D57CD249-1DA8-3498-F4A9-26657E4B64DE}"/>
              </a:ext>
            </a:extLst>
          </p:cNvPr>
          <p:cNvSpPr>
            <a:spLocks noGrp="1"/>
          </p:cNvSpPr>
          <p:nvPr>
            <p:ph sz="half" idx="2"/>
          </p:nvPr>
        </p:nvSpPr>
        <p:spPr/>
        <p:txBody>
          <a:bodyPr/>
          <a:lstStyle/>
          <a:p>
            <a:r>
              <a:rPr lang="en-US" dirty="0"/>
              <a:t>Spiritual Matters</a:t>
            </a:r>
          </a:p>
          <a:p>
            <a:r>
              <a:rPr lang="en-US" dirty="0"/>
              <a:t>Dr. Bob</a:t>
            </a:r>
          </a:p>
          <a:p>
            <a:r>
              <a:rPr lang="en-US" dirty="0"/>
              <a:t>Bill Dodson (AA #3)</a:t>
            </a:r>
          </a:p>
          <a:p>
            <a:r>
              <a:rPr lang="en-US" dirty="0"/>
              <a:t>How Alcoholic Anonymous got its name</a:t>
            </a:r>
          </a:p>
          <a:p>
            <a:r>
              <a:rPr lang="en-US" dirty="0"/>
              <a:t>AA Big Book Layout</a:t>
            </a:r>
          </a:p>
          <a:p>
            <a:r>
              <a:rPr lang="en-US" dirty="0"/>
              <a:t>Step Review</a:t>
            </a:r>
          </a:p>
        </p:txBody>
      </p:sp>
    </p:spTree>
    <p:extLst>
      <p:ext uri="{BB962C8B-B14F-4D97-AF65-F5344CB8AC3E}">
        <p14:creationId xmlns:p14="http://schemas.microsoft.com/office/powerpoint/2010/main" val="1121788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612F0-E40B-D229-60A7-39D908877968}"/>
              </a:ext>
            </a:extLst>
          </p:cNvPr>
          <p:cNvSpPr>
            <a:spLocks noGrp="1"/>
          </p:cNvSpPr>
          <p:nvPr>
            <p:ph type="title"/>
          </p:nvPr>
        </p:nvSpPr>
        <p:spPr>
          <a:xfrm>
            <a:off x="4268983" y="243840"/>
            <a:ext cx="6693061" cy="670560"/>
          </a:xfrm>
        </p:spPr>
        <p:txBody>
          <a:bodyPr vert="horz" lIns="91440" tIns="45720" rIns="91440" bIns="45720" rtlCol="0" anchor="ctr">
            <a:normAutofit fontScale="90000"/>
          </a:bodyPr>
          <a:lstStyle/>
          <a:p>
            <a:pPr algn="ctr"/>
            <a:r>
              <a:rPr lang="en-US" b="1"/>
              <a:t>AA History – Introduction</a:t>
            </a:r>
          </a:p>
        </p:txBody>
      </p:sp>
      <p:pic>
        <p:nvPicPr>
          <p:cNvPr id="10" name="Picture 9" descr="A person in a suit&#10;&#10;Description automatically generated">
            <a:extLst>
              <a:ext uri="{FF2B5EF4-FFF2-40B4-BE49-F238E27FC236}">
                <a16:creationId xmlns:a16="http://schemas.microsoft.com/office/drawing/2014/main" id="{08C9C963-9748-BD5B-ED27-09E2D4E950A3}"/>
              </a:ext>
            </a:extLst>
          </p:cNvPr>
          <p:cNvPicPr>
            <a:picLocks noChangeAspect="1"/>
          </p:cNvPicPr>
          <p:nvPr/>
        </p:nvPicPr>
        <p:blipFill>
          <a:blip r:embed="rId4"/>
          <a:srcRect t="9814" r="-2" b="23480"/>
          <a:stretch/>
        </p:blipFill>
        <p:spPr>
          <a:xfrm>
            <a:off x="231140" y="243840"/>
            <a:ext cx="3646837" cy="2785436"/>
          </a:xfrm>
          <a:prstGeom prst="rect">
            <a:avLst/>
          </a:prstGeom>
        </p:spPr>
      </p:pic>
      <p:pic>
        <p:nvPicPr>
          <p:cNvPr id="8" name="Picture 7" descr="An old person wearing glasses and a blue shirt&#10;&#10;Description automatically generated">
            <a:extLst>
              <a:ext uri="{FF2B5EF4-FFF2-40B4-BE49-F238E27FC236}">
                <a16:creationId xmlns:a16="http://schemas.microsoft.com/office/drawing/2014/main" id="{BAF58A30-4FEE-D906-38FF-B39FDC3CBC64}"/>
              </a:ext>
            </a:extLst>
          </p:cNvPr>
          <p:cNvPicPr>
            <a:picLocks noChangeAspect="1"/>
          </p:cNvPicPr>
          <p:nvPr/>
        </p:nvPicPr>
        <p:blipFill>
          <a:blip r:embed="rId5"/>
          <a:srcRect t="1553" r="-2" b="30234"/>
          <a:stretch/>
        </p:blipFill>
        <p:spPr>
          <a:xfrm>
            <a:off x="223336" y="3347312"/>
            <a:ext cx="3646837" cy="3274467"/>
          </a:xfrm>
          <a:prstGeom prst="rect">
            <a:avLst/>
          </a:prstGeom>
        </p:spPr>
      </p:pic>
      <p:sp>
        <p:nvSpPr>
          <p:cNvPr id="4" name="TextBox 3">
            <a:extLst>
              <a:ext uri="{FF2B5EF4-FFF2-40B4-BE49-F238E27FC236}">
                <a16:creationId xmlns:a16="http://schemas.microsoft.com/office/drawing/2014/main" id="{63A162AA-92CA-3233-6AD8-8831514087F7}"/>
              </a:ext>
            </a:extLst>
          </p:cNvPr>
          <p:cNvSpPr txBox="1"/>
          <p:nvPr/>
        </p:nvSpPr>
        <p:spPr>
          <a:xfrm>
            <a:off x="3885781" y="1870179"/>
            <a:ext cx="2299217" cy="707886"/>
          </a:xfrm>
          <a:prstGeom prst="rect">
            <a:avLst/>
          </a:prstGeom>
          <a:noFill/>
        </p:spPr>
        <p:txBody>
          <a:bodyPr wrap="square">
            <a:spAutoFit/>
          </a:bodyPr>
          <a:lstStyle/>
          <a:p>
            <a:r>
              <a:rPr lang="en-US" sz="4000" b="1">
                <a:solidFill>
                  <a:schemeClr val="accent1"/>
                </a:solidFill>
                <a:latin typeface="+mj-lt"/>
                <a:ea typeface="+mj-ea"/>
                <a:cs typeface="+mj-cs"/>
              </a:rPr>
              <a:t>Joe McQ, </a:t>
            </a:r>
          </a:p>
        </p:txBody>
      </p:sp>
      <p:sp>
        <p:nvSpPr>
          <p:cNvPr id="5" name="TextBox 4">
            <a:extLst>
              <a:ext uri="{FF2B5EF4-FFF2-40B4-BE49-F238E27FC236}">
                <a16:creationId xmlns:a16="http://schemas.microsoft.com/office/drawing/2014/main" id="{BFC0A067-24B3-69DC-36B5-0C991CF2E583}"/>
              </a:ext>
            </a:extLst>
          </p:cNvPr>
          <p:cNvSpPr txBox="1"/>
          <p:nvPr/>
        </p:nvSpPr>
        <p:spPr>
          <a:xfrm>
            <a:off x="3838541" y="5327594"/>
            <a:ext cx="2393696" cy="707886"/>
          </a:xfrm>
          <a:prstGeom prst="rect">
            <a:avLst/>
          </a:prstGeom>
          <a:noFill/>
        </p:spPr>
        <p:txBody>
          <a:bodyPr wrap="square">
            <a:spAutoFit/>
          </a:bodyPr>
          <a:lstStyle/>
          <a:p>
            <a:r>
              <a:rPr lang="en-US" sz="4000" b="1">
                <a:solidFill>
                  <a:schemeClr val="accent1"/>
                </a:solidFill>
                <a:latin typeface="+mj-lt"/>
                <a:ea typeface="+mj-ea"/>
                <a:cs typeface="+mj-cs"/>
              </a:rPr>
              <a:t>Charlie P.</a:t>
            </a:r>
          </a:p>
        </p:txBody>
      </p:sp>
      <p:sp>
        <p:nvSpPr>
          <p:cNvPr id="7" name="TextBox 6">
            <a:extLst>
              <a:ext uri="{FF2B5EF4-FFF2-40B4-BE49-F238E27FC236}">
                <a16:creationId xmlns:a16="http://schemas.microsoft.com/office/drawing/2014/main" id="{9760E5B8-69E8-0BF5-B9D6-27E833CBCFA8}"/>
              </a:ext>
            </a:extLst>
          </p:cNvPr>
          <p:cNvSpPr txBox="1"/>
          <p:nvPr/>
        </p:nvSpPr>
        <p:spPr>
          <a:xfrm>
            <a:off x="3885781" y="5907425"/>
            <a:ext cx="6094800" cy="646331"/>
          </a:xfrm>
          <a:prstGeom prst="rect">
            <a:avLst/>
          </a:prstGeom>
          <a:noFill/>
        </p:spPr>
        <p:txBody>
          <a:bodyPr wrap="square">
            <a:spAutoFit/>
          </a:bodyPr>
          <a:lstStyle/>
          <a:p>
            <a:pPr algn="just"/>
            <a:r>
              <a:rPr lang="en-US" b="1" i="0">
                <a:solidFill>
                  <a:srgbClr val="000000"/>
                </a:solidFill>
                <a:effectLst/>
                <a:highlight>
                  <a:srgbClr val="FFFFFF"/>
                </a:highlight>
                <a:latin typeface="Source Sans Pro" panose="020B0503030403020204" pitchFamily="34" charset="0"/>
              </a:rPr>
              <a:t>Charlie </a:t>
            </a:r>
            <a:r>
              <a:rPr lang="en-US" b="1" i="0" err="1">
                <a:solidFill>
                  <a:srgbClr val="000000"/>
                </a:solidFill>
                <a:effectLst/>
                <a:highlight>
                  <a:srgbClr val="FFFFFF"/>
                </a:highlight>
                <a:latin typeface="Source Sans Pro" panose="020B0503030403020204" pitchFamily="34" charset="0"/>
              </a:rPr>
              <a:t>Parmley</a:t>
            </a:r>
            <a:r>
              <a:rPr lang="en-US" b="1" i="0">
                <a:solidFill>
                  <a:srgbClr val="000000"/>
                </a:solidFill>
                <a:effectLst/>
                <a:highlight>
                  <a:srgbClr val="FFFFFF"/>
                </a:highlight>
                <a:latin typeface="Source Sans Pro" panose="020B0503030403020204" pitchFamily="34" charset="0"/>
              </a:rPr>
              <a:t> - (AA) of Maysville, Arkansas (1929-2011, 82 years old) Sober: 1970 - 2011</a:t>
            </a:r>
          </a:p>
        </p:txBody>
      </p:sp>
      <p:sp>
        <p:nvSpPr>
          <p:cNvPr id="11" name="TextBox 10">
            <a:extLst>
              <a:ext uri="{FF2B5EF4-FFF2-40B4-BE49-F238E27FC236}">
                <a16:creationId xmlns:a16="http://schemas.microsoft.com/office/drawing/2014/main" id="{773A3C47-F129-213D-D00E-F052B1D70F65}"/>
              </a:ext>
            </a:extLst>
          </p:cNvPr>
          <p:cNvSpPr txBox="1"/>
          <p:nvPr/>
        </p:nvSpPr>
        <p:spPr>
          <a:xfrm>
            <a:off x="3885781" y="2417497"/>
            <a:ext cx="6094800" cy="646331"/>
          </a:xfrm>
          <a:prstGeom prst="rect">
            <a:avLst/>
          </a:prstGeom>
          <a:noFill/>
        </p:spPr>
        <p:txBody>
          <a:bodyPr wrap="square">
            <a:spAutoFit/>
          </a:bodyPr>
          <a:lstStyle/>
          <a:p>
            <a:pPr algn="just"/>
            <a:r>
              <a:rPr lang="en-US" b="1" i="0">
                <a:solidFill>
                  <a:srgbClr val="000000"/>
                </a:solidFill>
                <a:effectLst/>
                <a:highlight>
                  <a:srgbClr val="FFFFFF"/>
                </a:highlight>
                <a:latin typeface="Source Sans Pro" panose="020B0503030403020204" pitchFamily="34" charset="0"/>
              </a:rPr>
              <a:t>Joe </a:t>
            </a:r>
            <a:r>
              <a:rPr lang="en-US" b="1" i="0" err="1">
                <a:solidFill>
                  <a:srgbClr val="000000"/>
                </a:solidFill>
                <a:effectLst/>
                <a:highlight>
                  <a:srgbClr val="FFFFFF"/>
                </a:highlight>
                <a:latin typeface="Source Sans Pro" panose="020B0503030403020204" pitchFamily="34" charset="0"/>
              </a:rPr>
              <a:t>McQuany</a:t>
            </a:r>
            <a:r>
              <a:rPr lang="en-US" b="1" i="0">
                <a:solidFill>
                  <a:srgbClr val="000000"/>
                </a:solidFill>
                <a:effectLst/>
                <a:highlight>
                  <a:srgbClr val="FFFFFF"/>
                </a:highlight>
                <a:latin typeface="Source Sans Pro" panose="020B0503030403020204" pitchFamily="34" charset="0"/>
              </a:rPr>
              <a:t> - (AA) from Little Rock, Arkansas. (1928-2007, 78 years old) Sober: 1962 - 2007</a:t>
            </a:r>
          </a:p>
        </p:txBody>
      </p:sp>
      <p:pic>
        <p:nvPicPr>
          <p:cNvPr id="3" name="Joe And Charlie Introduction">
            <a:hlinkClick r:id="" action="ppaction://media"/>
            <a:extLst>
              <a:ext uri="{FF2B5EF4-FFF2-40B4-BE49-F238E27FC236}">
                <a16:creationId xmlns:a16="http://schemas.microsoft.com/office/drawing/2014/main" id="{584B09BF-6F12-6089-63F6-EA41CF16FD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27295" y="934904"/>
            <a:ext cx="487363" cy="487363"/>
          </a:xfrm>
          <a:prstGeom prst="rect">
            <a:avLst/>
          </a:prstGeom>
        </p:spPr>
      </p:pic>
    </p:spTree>
    <p:extLst>
      <p:ext uri="{BB962C8B-B14F-4D97-AF65-F5344CB8AC3E}">
        <p14:creationId xmlns:p14="http://schemas.microsoft.com/office/powerpoint/2010/main" val="341988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8B888B-4046-642C-4239-6AC33A60C1E8}"/>
              </a:ext>
            </a:extLst>
          </p:cNvPr>
          <p:cNvSpPr>
            <a:spLocks noGrp="1"/>
          </p:cNvSpPr>
          <p:nvPr>
            <p:ph type="title"/>
          </p:nvPr>
        </p:nvSpPr>
        <p:spPr>
          <a:xfrm>
            <a:off x="1143000" y="199724"/>
            <a:ext cx="9875520" cy="577516"/>
          </a:xfrm>
        </p:spPr>
        <p:txBody>
          <a:bodyPr>
            <a:normAutofit fontScale="90000"/>
          </a:bodyPr>
          <a:lstStyle/>
          <a:p>
            <a:pPr algn="ctr"/>
            <a:r>
              <a:rPr lang="en-US" dirty="0">
                <a:hlinkClick r:id="rId2"/>
              </a:rPr>
              <a:t>AA History</a:t>
            </a:r>
            <a:endParaRPr lang="en-US" dirty="0"/>
          </a:p>
        </p:txBody>
      </p:sp>
      <p:sp>
        <p:nvSpPr>
          <p:cNvPr id="7" name="Content Placeholder 6">
            <a:extLst>
              <a:ext uri="{FF2B5EF4-FFF2-40B4-BE49-F238E27FC236}">
                <a16:creationId xmlns:a16="http://schemas.microsoft.com/office/drawing/2014/main" id="{FF14D3D5-42C0-428C-6A1D-3C0D8D0A9FC8}"/>
              </a:ext>
            </a:extLst>
          </p:cNvPr>
          <p:cNvSpPr>
            <a:spLocks noGrp="1"/>
          </p:cNvSpPr>
          <p:nvPr>
            <p:ph sz="half" idx="2"/>
          </p:nvPr>
        </p:nvSpPr>
        <p:spPr>
          <a:xfrm>
            <a:off x="4231354" y="977265"/>
            <a:ext cx="3698812" cy="2180564"/>
          </a:xfrm>
        </p:spPr>
        <p:txBody>
          <a:bodyPr>
            <a:normAutofit fontScale="92500" lnSpcReduction="10000"/>
          </a:bodyPr>
          <a:lstStyle/>
          <a:p>
            <a:r>
              <a:rPr lang="en-US" dirty="0">
                <a:hlinkClick r:id="rId3"/>
              </a:rPr>
              <a:t>Preface – Video Link</a:t>
            </a:r>
            <a:endParaRPr lang="en-US" dirty="0"/>
          </a:p>
          <a:p>
            <a:pPr lvl="1"/>
            <a:r>
              <a:rPr lang="en-US" dirty="0">
                <a:hlinkClick r:id="rId4"/>
              </a:rPr>
              <a:t>Preface - AA Big Book</a:t>
            </a:r>
            <a:endParaRPr lang="en-US" dirty="0"/>
          </a:p>
          <a:p>
            <a:r>
              <a:rPr lang="en-US" dirty="0">
                <a:hlinkClick r:id="rId5"/>
              </a:rPr>
              <a:t>Algebra Problem - Video Link</a:t>
            </a:r>
            <a:endParaRPr lang="en-US" dirty="0"/>
          </a:p>
          <a:p>
            <a:pPr lvl="1"/>
            <a:r>
              <a:rPr lang="en-US" dirty="0">
                <a:hlinkClick r:id="rId4"/>
              </a:rPr>
              <a:t>Preface - AA Big Book</a:t>
            </a:r>
            <a:endParaRPr lang="en-US" dirty="0"/>
          </a:p>
          <a:p>
            <a:r>
              <a:rPr lang="en-US" dirty="0">
                <a:hlinkClick r:id="rId6"/>
              </a:rPr>
              <a:t>Recovery Section</a:t>
            </a:r>
            <a:endParaRPr lang="en-US" dirty="0"/>
          </a:p>
          <a:p>
            <a:pPr lvl="1"/>
            <a:r>
              <a:rPr lang="en-US" dirty="0">
                <a:hlinkClick r:id="rId7"/>
              </a:rPr>
              <a:t>Foreword to the First Edition</a:t>
            </a:r>
            <a:endParaRPr lang="en-US" dirty="0"/>
          </a:p>
          <a:p>
            <a:endParaRPr lang="en-US" dirty="0"/>
          </a:p>
          <a:p>
            <a:endParaRPr lang="en-US" dirty="0"/>
          </a:p>
        </p:txBody>
      </p:sp>
      <p:sp>
        <p:nvSpPr>
          <p:cNvPr id="2" name="Title 4">
            <a:extLst>
              <a:ext uri="{FF2B5EF4-FFF2-40B4-BE49-F238E27FC236}">
                <a16:creationId xmlns:a16="http://schemas.microsoft.com/office/drawing/2014/main" id="{371B2EF1-EFAB-AEF0-37CA-4DAC72142AA7}"/>
              </a:ext>
            </a:extLst>
          </p:cNvPr>
          <p:cNvSpPr txBox="1">
            <a:spLocks/>
          </p:cNvSpPr>
          <p:nvPr/>
        </p:nvSpPr>
        <p:spPr>
          <a:xfrm>
            <a:off x="1158240" y="3935289"/>
            <a:ext cx="9875520" cy="21805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lgn="ctr"/>
            <a:r>
              <a:rPr lang="en-US" dirty="0"/>
              <a:t>Week 2 – The Doctors Opinion</a:t>
            </a:r>
          </a:p>
          <a:p>
            <a:pPr algn="ctr"/>
            <a:r>
              <a:rPr lang="en-US" dirty="0">
                <a:hlinkClick r:id="rId8"/>
              </a:rPr>
              <a:t>Link to Video  </a:t>
            </a:r>
            <a:br>
              <a:rPr lang="en-US" dirty="0"/>
            </a:br>
            <a:r>
              <a:rPr lang="en-US" dirty="0"/>
              <a:t>Link to </a:t>
            </a:r>
            <a:r>
              <a:rPr lang="en-US" dirty="0">
                <a:hlinkClick r:id="rId9"/>
              </a:rPr>
              <a:t>AA Big Book Online</a:t>
            </a:r>
            <a:endParaRPr lang="en-US" dirty="0"/>
          </a:p>
          <a:p>
            <a:pPr algn="ctr"/>
            <a:endParaRPr lang="en-US" dirty="0"/>
          </a:p>
        </p:txBody>
      </p:sp>
    </p:spTree>
    <p:extLst>
      <p:ext uri="{BB962C8B-B14F-4D97-AF65-F5344CB8AC3E}">
        <p14:creationId xmlns:p14="http://schemas.microsoft.com/office/powerpoint/2010/main" val="2566082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9A6A9-AE13-4949-CA35-1D44BE4040CE}"/>
              </a:ext>
            </a:extLst>
          </p:cNvPr>
          <p:cNvSpPr txBox="1">
            <a:spLocks/>
          </p:cNvSpPr>
          <p:nvPr/>
        </p:nvSpPr>
        <p:spPr>
          <a:xfrm>
            <a:off x="3237213" y="370576"/>
            <a:ext cx="5717574" cy="66932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pPr>
              <a:spcAft>
                <a:spcPts val="600"/>
              </a:spcAft>
            </a:pPr>
            <a:r>
              <a:rPr lang="en-US" b="1" dirty="0"/>
              <a:t>AA History – Preface</a:t>
            </a:r>
          </a:p>
        </p:txBody>
      </p:sp>
      <p:sp>
        <p:nvSpPr>
          <p:cNvPr id="6" name="TextBox 5">
            <a:extLst>
              <a:ext uri="{FF2B5EF4-FFF2-40B4-BE49-F238E27FC236}">
                <a16:creationId xmlns:a16="http://schemas.microsoft.com/office/drawing/2014/main" id="{ED1E2127-753B-2735-1316-2904EB429DB7}"/>
              </a:ext>
            </a:extLst>
          </p:cNvPr>
          <p:cNvSpPr txBox="1"/>
          <p:nvPr/>
        </p:nvSpPr>
        <p:spPr>
          <a:xfrm>
            <a:off x="2783739" y="1874728"/>
            <a:ext cx="9053465" cy="3108543"/>
          </a:xfrm>
          <a:prstGeom prst="rect">
            <a:avLst/>
          </a:prstGeom>
          <a:noFill/>
        </p:spPr>
        <p:txBody>
          <a:bodyPr wrap="square">
            <a:spAutoFit/>
          </a:bodyPr>
          <a:lstStyle/>
          <a:p>
            <a:r>
              <a:rPr lang="en-US" sz="2800" dirty="0">
                <a:hlinkClick r:id="rId3"/>
              </a:rPr>
              <a:t>AA Big Book (Preface) – pp. xi</a:t>
            </a:r>
            <a:endParaRPr lang="en-US" sz="2800" dirty="0"/>
          </a:p>
          <a:p>
            <a:pPr marL="457200" indent="-457200">
              <a:buFont typeface="Arial" panose="020B0604020202020204" pitchFamily="34" charset="0"/>
              <a:buChar char="•"/>
            </a:pPr>
            <a:r>
              <a:rPr lang="en-US" sz="2800" i="1" dirty="0">
                <a:solidFill>
                  <a:schemeClr val="accent6">
                    <a:lumMod val="75000"/>
                  </a:schemeClr>
                </a:solidFill>
              </a:rPr>
              <a:t>“Because this book has become </a:t>
            </a:r>
            <a:r>
              <a:rPr lang="en-US" sz="2800" b="1" i="1" dirty="0">
                <a:solidFill>
                  <a:schemeClr val="accent6">
                    <a:lumMod val="75000"/>
                  </a:schemeClr>
                </a:solidFill>
              </a:rPr>
              <a:t>the basic text </a:t>
            </a:r>
            <a:r>
              <a:rPr lang="en-US" sz="2800" i="1" dirty="0">
                <a:solidFill>
                  <a:schemeClr val="accent6">
                    <a:lumMod val="75000"/>
                  </a:schemeClr>
                </a:solidFill>
              </a:rPr>
              <a:t>for our Society and has helped such large numbers of alcoholic men and women to recovery, </a:t>
            </a:r>
            <a:r>
              <a:rPr lang="en-US" sz="2800" b="1" i="1" dirty="0">
                <a:solidFill>
                  <a:schemeClr val="accent6">
                    <a:lumMod val="75000"/>
                  </a:schemeClr>
                </a:solidFill>
              </a:rPr>
              <a:t>there exists a sentiment against any radical changes being made in it</a:t>
            </a:r>
            <a:r>
              <a:rPr lang="en-US" sz="2800" i="1" dirty="0">
                <a:solidFill>
                  <a:schemeClr val="accent6">
                    <a:lumMod val="75000"/>
                  </a:schemeClr>
                </a:solidFill>
              </a:rPr>
              <a:t>. Therefore, the first portion of this volume, describing the A.A. recovery program, has been left largely untouched…”</a:t>
            </a:r>
          </a:p>
        </p:txBody>
      </p:sp>
      <p:sp>
        <p:nvSpPr>
          <p:cNvPr id="9" name="AutoShape 4" descr="AA Big Book Audio Files MP3">
            <a:extLst>
              <a:ext uri="{FF2B5EF4-FFF2-40B4-BE49-F238E27FC236}">
                <a16:creationId xmlns:a16="http://schemas.microsoft.com/office/drawing/2014/main" id="{F0EED06D-852A-BE13-4167-79D889A5A6A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a:extLst>
              <a:ext uri="{FF2B5EF4-FFF2-40B4-BE49-F238E27FC236}">
                <a16:creationId xmlns:a16="http://schemas.microsoft.com/office/drawing/2014/main" id="{A880A6AE-9088-D629-00FD-644003F1ED74}"/>
              </a:ext>
            </a:extLst>
          </p:cNvPr>
          <p:cNvPicPr>
            <a:picLocks noChangeAspect="1"/>
          </p:cNvPicPr>
          <p:nvPr/>
        </p:nvPicPr>
        <p:blipFill>
          <a:blip r:embed="rId4"/>
          <a:stretch>
            <a:fillRect/>
          </a:stretch>
        </p:blipFill>
        <p:spPr>
          <a:xfrm>
            <a:off x="354796" y="1876774"/>
            <a:ext cx="2007404" cy="3030633"/>
          </a:xfrm>
          <a:prstGeom prst="rect">
            <a:avLst/>
          </a:prstGeom>
        </p:spPr>
      </p:pic>
    </p:spTree>
    <p:extLst>
      <p:ext uri="{BB962C8B-B14F-4D97-AF65-F5344CB8AC3E}">
        <p14:creationId xmlns:p14="http://schemas.microsoft.com/office/powerpoint/2010/main" val="3203550026"/>
      </p:ext>
    </p:extLst>
  </p:cSld>
  <p:clrMapOvr>
    <a:masterClrMapping/>
  </p:clrMapOvr>
</p:sld>
</file>

<file path=ppt/theme/theme1.xml><?xml version="1.0" encoding="utf-8"?>
<a:theme xmlns:a="http://schemas.openxmlformats.org/drawingml/2006/main" name="Basis">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TM03457444[[fn=Basis]]</Template>
  <TotalTime>19429</TotalTime>
  <Words>4529</Words>
  <Application>Microsoft Office PowerPoint</Application>
  <PresentationFormat>Widescreen</PresentationFormat>
  <Paragraphs>269</Paragraphs>
  <Slides>31</Slides>
  <Notes>13</Notes>
  <HiddenSlides>0</HiddenSlides>
  <MMClips>19</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Basis</vt:lpstr>
      <vt:lpstr>Surrender School Presents Joe &amp; Charlie Big Book Study Week 2</vt:lpstr>
      <vt:lpstr>messages from the surrender school Board</vt:lpstr>
      <vt:lpstr>SET ASIDE PRAYER</vt:lpstr>
      <vt:lpstr>Joe and Charlie Big Book Study September 1 – November 3</vt:lpstr>
      <vt:lpstr>Moderator, please start the recording</vt:lpstr>
      <vt:lpstr>REVIEW</vt:lpstr>
      <vt:lpstr>AA History – Introduction</vt:lpstr>
      <vt:lpstr>AA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SERENITY PRAYER</vt:lpstr>
      <vt:lpstr>Moderator, please stop the recording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Surrender School Presents Joe &amp; Charlie Big Book Study</dc:title>
  <dc:creator>Karen Hardy</dc:creator>
  <cp:lastModifiedBy>Karen Hardy</cp:lastModifiedBy>
  <cp:revision>12</cp:revision>
  <dcterms:created xsi:type="dcterms:W3CDTF">2024-08-11T17:27:36Z</dcterms:created>
  <dcterms:modified xsi:type="dcterms:W3CDTF">2024-09-08T17:23:30Z</dcterms:modified>
</cp:coreProperties>
</file>