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4"/>
  </p:sldMasterIdLst>
  <p:notesMasterIdLst>
    <p:notesMasterId r:id="rId43"/>
  </p:notesMasterIdLst>
  <p:sldIdLst>
    <p:sldId id="256" r:id="rId5"/>
    <p:sldId id="277" r:id="rId6"/>
    <p:sldId id="259" r:id="rId7"/>
    <p:sldId id="258" r:id="rId8"/>
    <p:sldId id="261" r:id="rId9"/>
    <p:sldId id="257" r:id="rId10"/>
    <p:sldId id="279" r:id="rId11"/>
    <p:sldId id="262" r:id="rId12"/>
    <p:sldId id="280" r:id="rId13"/>
    <p:sldId id="264" r:id="rId14"/>
    <p:sldId id="265" r:id="rId15"/>
    <p:sldId id="270" r:id="rId16"/>
    <p:sldId id="269" r:id="rId17"/>
    <p:sldId id="272" r:id="rId18"/>
    <p:sldId id="268" r:id="rId19"/>
    <p:sldId id="281" r:id="rId20"/>
    <p:sldId id="267" r:id="rId21"/>
    <p:sldId id="282" r:id="rId22"/>
    <p:sldId id="266" r:id="rId23"/>
    <p:sldId id="283" r:id="rId24"/>
    <p:sldId id="284" r:id="rId25"/>
    <p:sldId id="271" r:id="rId26"/>
    <p:sldId id="285" r:id="rId27"/>
    <p:sldId id="286" r:id="rId28"/>
    <p:sldId id="287" r:id="rId29"/>
    <p:sldId id="288" r:id="rId30"/>
    <p:sldId id="289" r:id="rId31"/>
    <p:sldId id="290" r:id="rId32"/>
    <p:sldId id="291" r:id="rId33"/>
    <p:sldId id="292" r:id="rId34"/>
    <p:sldId id="293" r:id="rId35"/>
    <p:sldId id="294" r:id="rId36"/>
    <p:sldId id="295" r:id="rId37"/>
    <p:sldId id="300" r:id="rId38"/>
    <p:sldId id="301" r:id="rId39"/>
    <p:sldId id="296" r:id="rId40"/>
    <p:sldId id="297" r:id="rId41"/>
    <p:sldId id="298"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and Logistics" id="{DB14EE41-DC4E-4FC9-AD0D-09982886BDDE}">
          <p14:sldIdLst>
            <p14:sldId id="256"/>
            <p14:sldId id="277"/>
            <p14:sldId id="259"/>
            <p14:sldId id="258"/>
            <p14:sldId id="261"/>
          </p14:sldIdLst>
        </p14:section>
        <p14:section name="Prayers and Opening" id="{D8471CA8-107F-4D40-90A7-F385EB0DA846}">
          <p14:sldIdLst>
            <p14:sldId id="257"/>
          </p14:sldIdLst>
        </p14:section>
        <p14:section name="About Joe and Charlie" id="{DD5C8117-6749-467B-B148-591C2B3E67CB}">
          <p14:sldIdLst>
            <p14:sldId id="279"/>
            <p14:sldId id="262"/>
          </p14:sldIdLst>
        </p14:section>
        <p14:section name="AA History and Big Book Study" id="{8CB25F2F-EA9E-4BA5-B251-29489DBB319F}">
          <p14:sldIdLst>
            <p14:sldId id="280"/>
            <p14:sldId id="264"/>
            <p14:sldId id="265"/>
            <p14:sldId id="270"/>
            <p14:sldId id="269"/>
            <p14:sldId id="272"/>
            <p14:sldId id="268"/>
            <p14:sldId id="281"/>
            <p14:sldId id="267"/>
            <p14:sldId id="282"/>
            <p14:sldId id="266"/>
            <p14:sldId id="283"/>
            <p14:sldId id="284"/>
            <p14:sldId id="271"/>
            <p14:sldId id="285"/>
            <p14:sldId id="286"/>
            <p14:sldId id="287"/>
            <p14:sldId id="288"/>
            <p14:sldId id="289"/>
            <p14:sldId id="290"/>
            <p14:sldId id="291"/>
            <p14:sldId id="292"/>
            <p14:sldId id="293"/>
            <p14:sldId id="294"/>
            <p14:sldId id="295"/>
            <p14:sldId id="300"/>
            <p14:sldId id="301"/>
            <p14:sldId id="296"/>
            <p14:sldId id="297"/>
            <p14:sldId id="29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51F8E0-18EA-498C-8685-C84AE5B227E7}" v="5" dt="2024-09-01T13:42:27.6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en Hardy" userId="46a1c3a604329330" providerId="LiveId" clId="{0351F8E0-18EA-498C-8685-C84AE5B227E7}"/>
    <pc:docChg chg="undo custSel addSld delSld modSld sldOrd modSection">
      <pc:chgData name="Karen Hardy" userId="46a1c3a604329330" providerId="LiveId" clId="{0351F8E0-18EA-498C-8685-C84AE5B227E7}" dt="2024-09-01T14:00:48.104" v="371" actId="313"/>
      <pc:docMkLst>
        <pc:docMk/>
      </pc:docMkLst>
      <pc:sldChg chg="modSp mod">
        <pc:chgData name="Karen Hardy" userId="46a1c3a604329330" providerId="LiveId" clId="{0351F8E0-18EA-498C-8685-C84AE5B227E7}" dt="2024-09-01T12:22:13.396" v="115" actId="6549"/>
        <pc:sldMkLst>
          <pc:docMk/>
          <pc:sldMk cId="2460845970" sldId="259"/>
        </pc:sldMkLst>
        <pc:spChg chg="mod">
          <ac:chgData name="Karen Hardy" userId="46a1c3a604329330" providerId="LiveId" clId="{0351F8E0-18EA-498C-8685-C84AE5B227E7}" dt="2024-09-01T12:22:13.396" v="115" actId="6549"/>
          <ac:spMkLst>
            <pc:docMk/>
            <pc:sldMk cId="2460845970" sldId="259"/>
            <ac:spMk id="4" creationId="{9C012881-AF11-7FC7-66D4-DED89E5FCD92}"/>
          </ac:spMkLst>
        </pc:spChg>
        <pc:spChg chg="mod">
          <ac:chgData name="Karen Hardy" userId="46a1c3a604329330" providerId="LiveId" clId="{0351F8E0-18EA-498C-8685-C84AE5B227E7}" dt="2024-09-01T12:20:48.084" v="77" actId="27636"/>
          <ac:spMkLst>
            <pc:docMk/>
            <pc:sldMk cId="2460845970" sldId="259"/>
            <ac:spMk id="5" creationId="{20D65CB5-16E2-12BD-9E0B-886BCC646582}"/>
          </ac:spMkLst>
        </pc:spChg>
      </pc:sldChg>
      <pc:sldChg chg="modSp mod">
        <pc:chgData name="Karen Hardy" userId="46a1c3a604329330" providerId="LiveId" clId="{0351F8E0-18EA-498C-8685-C84AE5B227E7}" dt="2024-09-01T13:48:04.677" v="337" actId="20577"/>
        <pc:sldMkLst>
          <pc:docMk/>
          <pc:sldMk cId="2566082229" sldId="264"/>
        </pc:sldMkLst>
        <pc:spChg chg="mod">
          <ac:chgData name="Karen Hardy" userId="46a1c3a604329330" providerId="LiveId" clId="{0351F8E0-18EA-498C-8685-C84AE5B227E7}" dt="2024-09-01T13:48:04.677" v="337" actId="20577"/>
          <ac:spMkLst>
            <pc:docMk/>
            <pc:sldMk cId="2566082229" sldId="264"/>
            <ac:spMk id="7" creationId="{FF14D3D5-42C0-428C-6A1D-3C0D8D0A9FC8}"/>
          </ac:spMkLst>
        </pc:spChg>
      </pc:sldChg>
      <pc:sldChg chg="modSp mod">
        <pc:chgData name="Karen Hardy" userId="46a1c3a604329330" providerId="LiveId" clId="{0351F8E0-18EA-498C-8685-C84AE5B227E7}" dt="2024-09-01T12:39:23.784" v="157" actId="20577"/>
        <pc:sldMkLst>
          <pc:docMk/>
          <pc:sldMk cId="705906849" sldId="265"/>
        </pc:sldMkLst>
        <pc:spChg chg="mod">
          <ac:chgData name="Karen Hardy" userId="46a1c3a604329330" providerId="LiveId" clId="{0351F8E0-18EA-498C-8685-C84AE5B227E7}" dt="2024-09-01T12:39:23.784" v="157" actId="20577"/>
          <ac:spMkLst>
            <pc:docMk/>
            <pc:sldMk cId="705906849" sldId="265"/>
            <ac:spMk id="7" creationId="{9760E5B8-69E8-0BF5-B9D6-27E833CBCFA8}"/>
          </ac:spMkLst>
        </pc:spChg>
        <pc:spChg chg="mod">
          <ac:chgData name="Karen Hardy" userId="46a1c3a604329330" providerId="LiveId" clId="{0351F8E0-18EA-498C-8685-C84AE5B227E7}" dt="2024-09-01T12:39:05.752" v="138" actId="20577"/>
          <ac:spMkLst>
            <pc:docMk/>
            <pc:sldMk cId="705906849" sldId="265"/>
            <ac:spMk id="11" creationId="{773A3C47-F129-213D-D00E-F052B1D70F65}"/>
          </ac:spMkLst>
        </pc:spChg>
      </pc:sldChg>
      <pc:sldChg chg="modSp mod">
        <pc:chgData name="Karen Hardy" userId="46a1c3a604329330" providerId="LiveId" clId="{0351F8E0-18EA-498C-8685-C84AE5B227E7}" dt="2024-09-01T13:45:52.011" v="320" actId="20577"/>
        <pc:sldMkLst>
          <pc:docMk/>
          <pc:sldMk cId="1828232334" sldId="295"/>
        </pc:sldMkLst>
        <pc:graphicFrameChg chg="mod modGraphic">
          <ac:chgData name="Karen Hardy" userId="46a1c3a604329330" providerId="LiveId" clId="{0351F8E0-18EA-498C-8685-C84AE5B227E7}" dt="2024-09-01T13:45:52.011" v="320" actId="20577"/>
          <ac:graphicFrameMkLst>
            <pc:docMk/>
            <pc:sldMk cId="1828232334" sldId="295"/>
            <ac:graphicFrameMk id="6" creationId="{DC8F6D99-6732-E381-8A22-3DEAAAEE2199}"/>
          </ac:graphicFrameMkLst>
        </pc:graphicFrameChg>
      </pc:sldChg>
      <pc:sldChg chg="modSp mod">
        <pc:chgData name="Karen Hardy" userId="46a1c3a604329330" providerId="LiveId" clId="{0351F8E0-18EA-498C-8685-C84AE5B227E7}" dt="2024-09-01T14:00:48.104" v="371" actId="313"/>
        <pc:sldMkLst>
          <pc:docMk/>
          <pc:sldMk cId="1845239908" sldId="297"/>
        </pc:sldMkLst>
        <pc:spChg chg="mod">
          <ac:chgData name="Karen Hardy" userId="46a1c3a604329330" providerId="LiveId" clId="{0351F8E0-18EA-498C-8685-C84AE5B227E7}" dt="2024-09-01T14:00:48.104" v="371" actId="313"/>
          <ac:spMkLst>
            <pc:docMk/>
            <pc:sldMk cId="1845239908" sldId="297"/>
            <ac:spMk id="2" creationId="{D9FF1CBF-67E1-C266-4D5E-8D06CA45586E}"/>
          </ac:spMkLst>
        </pc:spChg>
        <pc:spChg chg="mod">
          <ac:chgData name="Karen Hardy" userId="46a1c3a604329330" providerId="LiveId" clId="{0351F8E0-18EA-498C-8685-C84AE5B227E7}" dt="2024-09-01T14:00:32.854" v="370" actId="20577"/>
          <ac:spMkLst>
            <pc:docMk/>
            <pc:sldMk cId="1845239908" sldId="297"/>
            <ac:spMk id="3" creationId="{EC041828-7062-BBD7-CB00-D490B8829371}"/>
          </ac:spMkLst>
        </pc:spChg>
      </pc:sldChg>
      <pc:sldChg chg="new del">
        <pc:chgData name="Karen Hardy" userId="46a1c3a604329330" providerId="LiveId" clId="{0351F8E0-18EA-498C-8685-C84AE5B227E7}" dt="2024-09-01T13:46:50.120" v="325" actId="47"/>
        <pc:sldMkLst>
          <pc:docMk/>
          <pc:sldMk cId="3253665679" sldId="299"/>
        </pc:sldMkLst>
      </pc:sldChg>
      <pc:sldChg chg="modSp add mod ord">
        <pc:chgData name="Karen Hardy" userId="46a1c3a604329330" providerId="LiveId" clId="{0351F8E0-18EA-498C-8685-C84AE5B227E7}" dt="2024-09-01T13:49:36.418" v="355" actId="20577"/>
        <pc:sldMkLst>
          <pc:docMk/>
          <pc:sldMk cId="1555150839" sldId="300"/>
        </pc:sldMkLst>
        <pc:spChg chg="mod">
          <ac:chgData name="Karen Hardy" userId="46a1c3a604329330" providerId="LiveId" clId="{0351F8E0-18EA-498C-8685-C84AE5B227E7}" dt="2024-09-01T13:48:38.404" v="345" actId="20577"/>
          <ac:spMkLst>
            <pc:docMk/>
            <pc:sldMk cId="1555150839" sldId="300"/>
            <ac:spMk id="5" creationId="{308B888B-4046-642C-4239-6AC33A60C1E8}"/>
          </ac:spMkLst>
        </pc:spChg>
        <pc:spChg chg="mod">
          <ac:chgData name="Karen Hardy" userId="46a1c3a604329330" providerId="LiveId" clId="{0351F8E0-18EA-498C-8685-C84AE5B227E7}" dt="2024-09-01T13:49:36.418" v="355" actId="20577"/>
          <ac:spMkLst>
            <pc:docMk/>
            <pc:sldMk cId="1555150839" sldId="300"/>
            <ac:spMk id="6" creationId="{7B057C8C-BDFD-F288-A642-653848B51D78}"/>
          </ac:spMkLst>
        </pc:spChg>
        <pc:spChg chg="mod">
          <ac:chgData name="Karen Hardy" userId="46a1c3a604329330" providerId="LiveId" clId="{0351F8E0-18EA-498C-8685-C84AE5B227E7}" dt="2024-09-01T13:47:41.652" v="334" actId="20577"/>
          <ac:spMkLst>
            <pc:docMk/>
            <pc:sldMk cId="1555150839" sldId="300"/>
            <ac:spMk id="7" creationId="{FF14D3D5-42C0-428C-6A1D-3C0D8D0A9FC8}"/>
          </ac:spMkLst>
        </pc:spChg>
      </pc:sldChg>
      <pc:sldChg chg="addSp delSp new mod modClrScheme chgLayout">
        <pc:chgData name="Karen Hardy" userId="46a1c3a604329330" providerId="LiveId" clId="{0351F8E0-18EA-498C-8685-C84AE5B227E7}" dt="2024-09-01T13:56:52.911" v="358" actId="700"/>
        <pc:sldMkLst>
          <pc:docMk/>
          <pc:sldMk cId="1078799242" sldId="301"/>
        </pc:sldMkLst>
        <pc:spChg chg="del">
          <ac:chgData name="Karen Hardy" userId="46a1c3a604329330" providerId="LiveId" clId="{0351F8E0-18EA-498C-8685-C84AE5B227E7}" dt="2024-09-01T13:56:52.911" v="358" actId="700"/>
          <ac:spMkLst>
            <pc:docMk/>
            <pc:sldMk cId="1078799242" sldId="301"/>
            <ac:spMk id="2" creationId="{BC756481-81B3-6D18-836F-400365CDCAC9}"/>
          </ac:spMkLst>
        </pc:spChg>
        <pc:spChg chg="del">
          <ac:chgData name="Karen Hardy" userId="46a1c3a604329330" providerId="LiveId" clId="{0351F8E0-18EA-498C-8685-C84AE5B227E7}" dt="2024-09-01T13:56:52.911" v="358" actId="700"/>
          <ac:spMkLst>
            <pc:docMk/>
            <pc:sldMk cId="1078799242" sldId="301"/>
            <ac:spMk id="3" creationId="{557E1F63-374F-BB65-413E-2380D8C09EB8}"/>
          </ac:spMkLst>
        </pc:spChg>
        <pc:spChg chg="del">
          <ac:chgData name="Karen Hardy" userId="46a1c3a604329330" providerId="LiveId" clId="{0351F8E0-18EA-498C-8685-C84AE5B227E7}" dt="2024-09-01T13:56:52.911" v="358" actId="700"/>
          <ac:spMkLst>
            <pc:docMk/>
            <pc:sldMk cId="1078799242" sldId="301"/>
            <ac:spMk id="4" creationId="{922F7AC1-5D2E-64A8-71A0-7B29AB2FC9C2}"/>
          </ac:spMkLst>
        </pc:spChg>
        <pc:picChg chg="add">
          <ac:chgData name="Karen Hardy" userId="46a1c3a604329330" providerId="LiveId" clId="{0351F8E0-18EA-498C-8685-C84AE5B227E7}" dt="2024-09-01T13:56:43.046" v="357" actId="22"/>
          <ac:picMkLst>
            <pc:docMk/>
            <pc:sldMk cId="1078799242" sldId="301"/>
            <ac:picMk id="6" creationId="{09ED9164-4144-28E2-50B9-B12C646DFBCD}"/>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D36AEF-B7FA-42D4-B0CF-5B0FB2E4D62A}"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E01BB983-57CA-43CD-A0E9-262F43DC1F32}">
      <dgm:prSet/>
      <dgm:spPr/>
      <dgm:t>
        <a:bodyPr/>
        <a:lstStyle/>
        <a:p>
          <a:r>
            <a:rPr lang="en-US"/>
            <a:t>Logistics and Introductions</a:t>
          </a:r>
        </a:p>
      </dgm:t>
    </dgm:pt>
    <dgm:pt modelId="{1267CEA4-F439-4BC3-95AB-6C884F4387CF}" type="parTrans" cxnId="{A7A703FB-D4D3-4023-B8F9-55392A1612E4}">
      <dgm:prSet/>
      <dgm:spPr/>
      <dgm:t>
        <a:bodyPr/>
        <a:lstStyle/>
        <a:p>
          <a:endParaRPr lang="en-US"/>
        </a:p>
      </dgm:t>
    </dgm:pt>
    <dgm:pt modelId="{91BFA288-A447-486C-9EB8-99489B1BE179}" type="sibTrans" cxnId="{A7A703FB-D4D3-4023-B8F9-55392A1612E4}">
      <dgm:prSet/>
      <dgm:spPr/>
      <dgm:t>
        <a:bodyPr/>
        <a:lstStyle/>
        <a:p>
          <a:endParaRPr lang="en-US"/>
        </a:p>
      </dgm:t>
    </dgm:pt>
    <dgm:pt modelId="{2C25F294-60CC-4F42-AD32-360176A48B1F}">
      <dgm:prSet/>
      <dgm:spPr/>
      <dgm:t>
        <a:bodyPr/>
        <a:lstStyle/>
        <a:p>
          <a:r>
            <a:rPr lang="en-US"/>
            <a:t>Prayers and Opening</a:t>
          </a:r>
        </a:p>
      </dgm:t>
    </dgm:pt>
    <dgm:pt modelId="{42502A9A-13CF-4FCD-BAFF-780DC82CFB33}" type="parTrans" cxnId="{259CD455-D5B5-4B2F-A280-1AF2FB6DDD4F}">
      <dgm:prSet/>
      <dgm:spPr/>
      <dgm:t>
        <a:bodyPr/>
        <a:lstStyle/>
        <a:p>
          <a:endParaRPr lang="en-US"/>
        </a:p>
      </dgm:t>
    </dgm:pt>
    <dgm:pt modelId="{500B5FBB-104F-4E8B-995C-3120123C8800}" type="sibTrans" cxnId="{259CD455-D5B5-4B2F-A280-1AF2FB6DDD4F}">
      <dgm:prSet/>
      <dgm:spPr/>
      <dgm:t>
        <a:bodyPr/>
        <a:lstStyle/>
        <a:p>
          <a:endParaRPr lang="en-US"/>
        </a:p>
      </dgm:t>
    </dgm:pt>
    <dgm:pt modelId="{E5D6E842-E28F-4CA0-B56A-CA409C9A84DA}">
      <dgm:prSet/>
      <dgm:spPr/>
      <dgm:t>
        <a:bodyPr/>
        <a:lstStyle/>
        <a:p>
          <a:r>
            <a:rPr lang="en-US"/>
            <a:t>About Joe and Charlie</a:t>
          </a:r>
        </a:p>
      </dgm:t>
    </dgm:pt>
    <dgm:pt modelId="{9CB93818-F59D-4298-B472-8E57DD80DE67}" type="parTrans" cxnId="{75EB3519-7E9D-4937-A8A4-7BE6CEAEB81C}">
      <dgm:prSet/>
      <dgm:spPr/>
      <dgm:t>
        <a:bodyPr/>
        <a:lstStyle/>
        <a:p>
          <a:endParaRPr lang="en-US"/>
        </a:p>
      </dgm:t>
    </dgm:pt>
    <dgm:pt modelId="{349CA78B-E09D-4FBF-B05B-900B6C9AFBB4}" type="sibTrans" cxnId="{75EB3519-7E9D-4937-A8A4-7BE6CEAEB81C}">
      <dgm:prSet/>
      <dgm:spPr/>
      <dgm:t>
        <a:bodyPr/>
        <a:lstStyle/>
        <a:p>
          <a:endParaRPr lang="en-US"/>
        </a:p>
      </dgm:t>
    </dgm:pt>
    <dgm:pt modelId="{1416803B-9D91-4210-AC54-FF7F0766BFB7}">
      <dgm:prSet/>
      <dgm:spPr/>
      <dgm:t>
        <a:bodyPr/>
        <a:lstStyle/>
        <a:p>
          <a:r>
            <a:rPr lang="en-US"/>
            <a:t>AA History and Big Book Study</a:t>
          </a:r>
        </a:p>
      </dgm:t>
    </dgm:pt>
    <dgm:pt modelId="{F0862164-07BD-4958-B52D-A1FDE8E8C380}" type="parTrans" cxnId="{E7D617F5-1975-4E19-80BA-D4FD17C64D19}">
      <dgm:prSet/>
      <dgm:spPr/>
      <dgm:t>
        <a:bodyPr/>
        <a:lstStyle/>
        <a:p>
          <a:endParaRPr lang="en-US"/>
        </a:p>
      </dgm:t>
    </dgm:pt>
    <dgm:pt modelId="{B3C681F2-39B8-44BF-8D8C-AF73B7DCD243}" type="sibTrans" cxnId="{E7D617F5-1975-4E19-80BA-D4FD17C64D19}">
      <dgm:prSet/>
      <dgm:spPr/>
      <dgm:t>
        <a:bodyPr/>
        <a:lstStyle/>
        <a:p>
          <a:endParaRPr lang="en-US"/>
        </a:p>
      </dgm:t>
    </dgm:pt>
    <dgm:pt modelId="{B4DF4013-BA8B-40EA-9209-CA1C9A591A8E}" type="pres">
      <dgm:prSet presAssocID="{98D36AEF-B7FA-42D4-B0CF-5B0FB2E4D62A}" presName="linear" presStyleCnt="0">
        <dgm:presLayoutVars>
          <dgm:animLvl val="lvl"/>
          <dgm:resizeHandles val="exact"/>
        </dgm:presLayoutVars>
      </dgm:prSet>
      <dgm:spPr/>
    </dgm:pt>
    <dgm:pt modelId="{B297200B-2BEC-4578-8C83-0E21753F16D1}" type="pres">
      <dgm:prSet presAssocID="{E01BB983-57CA-43CD-A0E9-262F43DC1F32}" presName="parentText" presStyleLbl="node1" presStyleIdx="0" presStyleCnt="4" custLinFactY="-60581" custLinFactNeighborY="-100000">
        <dgm:presLayoutVars>
          <dgm:chMax val="0"/>
          <dgm:bulletEnabled val="1"/>
        </dgm:presLayoutVars>
      </dgm:prSet>
      <dgm:spPr/>
    </dgm:pt>
    <dgm:pt modelId="{A89E4B44-32B1-4446-9CD8-F1A927FBE788}" type="pres">
      <dgm:prSet presAssocID="{91BFA288-A447-486C-9EB8-99489B1BE179}" presName="spacer" presStyleCnt="0"/>
      <dgm:spPr/>
    </dgm:pt>
    <dgm:pt modelId="{FE2BF62C-0828-4B06-AC16-AD1718E59F46}" type="pres">
      <dgm:prSet presAssocID="{2C25F294-60CC-4F42-AD32-360176A48B1F}" presName="parentText" presStyleLbl="node1" presStyleIdx="1" presStyleCnt="4" custLinFactY="-70840" custLinFactNeighborY="-100000">
        <dgm:presLayoutVars>
          <dgm:chMax val="0"/>
          <dgm:bulletEnabled val="1"/>
        </dgm:presLayoutVars>
      </dgm:prSet>
      <dgm:spPr/>
    </dgm:pt>
    <dgm:pt modelId="{E1FF7C0D-6E9E-4286-A365-2FAFE3BE1800}" type="pres">
      <dgm:prSet presAssocID="{500B5FBB-104F-4E8B-995C-3120123C8800}" presName="spacer" presStyleCnt="0"/>
      <dgm:spPr/>
    </dgm:pt>
    <dgm:pt modelId="{DF1E1119-8A9A-478F-8643-F5FA7BA194F4}" type="pres">
      <dgm:prSet presAssocID="{E5D6E842-E28F-4CA0-B56A-CA409C9A84DA}" presName="parentText" presStyleLbl="node1" presStyleIdx="2" presStyleCnt="4" custLinFactY="-81979" custLinFactNeighborY="-100000">
        <dgm:presLayoutVars>
          <dgm:chMax val="0"/>
          <dgm:bulletEnabled val="1"/>
        </dgm:presLayoutVars>
      </dgm:prSet>
      <dgm:spPr/>
    </dgm:pt>
    <dgm:pt modelId="{411D6F82-B21F-4239-B77D-991B340E32A3}" type="pres">
      <dgm:prSet presAssocID="{349CA78B-E09D-4FBF-B05B-900B6C9AFBB4}" presName="spacer" presStyleCnt="0"/>
      <dgm:spPr/>
    </dgm:pt>
    <dgm:pt modelId="{18959546-390D-4E1F-B89F-A9749D6BE3A5}" type="pres">
      <dgm:prSet presAssocID="{1416803B-9D91-4210-AC54-FF7F0766BFB7}" presName="parentText" presStyleLbl="node1" presStyleIdx="3" presStyleCnt="4" custLinFactY="-93118" custLinFactNeighborY="-100000">
        <dgm:presLayoutVars>
          <dgm:chMax val="0"/>
          <dgm:bulletEnabled val="1"/>
        </dgm:presLayoutVars>
      </dgm:prSet>
      <dgm:spPr/>
    </dgm:pt>
  </dgm:ptLst>
  <dgm:cxnLst>
    <dgm:cxn modelId="{ED6AE217-7F6A-45CF-8FBB-79FE0C90A2A2}" type="presOf" srcId="{E01BB983-57CA-43CD-A0E9-262F43DC1F32}" destId="{B297200B-2BEC-4578-8C83-0E21753F16D1}" srcOrd="0" destOrd="0" presId="urn:microsoft.com/office/officeart/2005/8/layout/vList2"/>
    <dgm:cxn modelId="{75EB3519-7E9D-4937-A8A4-7BE6CEAEB81C}" srcId="{98D36AEF-B7FA-42D4-B0CF-5B0FB2E4D62A}" destId="{E5D6E842-E28F-4CA0-B56A-CA409C9A84DA}" srcOrd="2" destOrd="0" parTransId="{9CB93818-F59D-4298-B472-8E57DD80DE67}" sibTransId="{349CA78B-E09D-4FBF-B05B-900B6C9AFBB4}"/>
    <dgm:cxn modelId="{5037722F-1356-4600-98EE-C0B4F250DB72}" type="presOf" srcId="{2C25F294-60CC-4F42-AD32-360176A48B1F}" destId="{FE2BF62C-0828-4B06-AC16-AD1718E59F46}" srcOrd="0" destOrd="0" presId="urn:microsoft.com/office/officeart/2005/8/layout/vList2"/>
    <dgm:cxn modelId="{9E2F0E67-3ABC-4399-BB79-1EFDE1E1397F}" type="presOf" srcId="{98D36AEF-B7FA-42D4-B0CF-5B0FB2E4D62A}" destId="{B4DF4013-BA8B-40EA-9209-CA1C9A591A8E}" srcOrd="0" destOrd="0" presId="urn:microsoft.com/office/officeart/2005/8/layout/vList2"/>
    <dgm:cxn modelId="{259CD455-D5B5-4B2F-A280-1AF2FB6DDD4F}" srcId="{98D36AEF-B7FA-42D4-B0CF-5B0FB2E4D62A}" destId="{2C25F294-60CC-4F42-AD32-360176A48B1F}" srcOrd="1" destOrd="0" parTransId="{42502A9A-13CF-4FCD-BAFF-780DC82CFB33}" sibTransId="{500B5FBB-104F-4E8B-995C-3120123C8800}"/>
    <dgm:cxn modelId="{1A03A0DC-1ED5-443B-BAFD-4CE80DEEC37F}" type="presOf" srcId="{1416803B-9D91-4210-AC54-FF7F0766BFB7}" destId="{18959546-390D-4E1F-B89F-A9749D6BE3A5}" srcOrd="0" destOrd="0" presId="urn:microsoft.com/office/officeart/2005/8/layout/vList2"/>
    <dgm:cxn modelId="{9EC4B4F4-99C4-4C9E-BC5D-4B61791B13A6}" type="presOf" srcId="{E5D6E842-E28F-4CA0-B56A-CA409C9A84DA}" destId="{DF1E1119-8A9A-478F-8643-F5FA7BA194F4}" srcOrd="0" destOrd="0" presId="urn:microsoft.com/office/officeart/2005/8/layout/vList2"/>
    <dgm:cxn modelId="{E7D617F5-1975-4E19-80BA-D4FD17C64D19}" srcId="{98D36AEF-B7FA-42D4-B0CF-5B0FB2E4D62A}" destId="{1416803B-9D91-4210-AC54-FF7F0766BFB7}" srcOrd="3" destOrd="0" parTransId="{F0862164-07BD-4958-B52D-A1FDE8E8C380}" sibTransId="{B3C681F2-39B8-44BF-8D8C-AF73B7DCD243}"/>
    <dgm:cxn modelId="{A7A703FB-D4D3-4023-B8F9-55392A1612E4}" srcId="{98D36AEF-B7FA-42D4-B0CF-5B0FB2E4D62A}" destId="{E01BB983-57CA-43CD-A0E9-262F43DC1F32}" srcOrd="0" destOrd="0" parTransId="{1267CEA4-F439-4BC3-95AB-6C884F4387CF}" sibTransId="{91BFA288-A447-486C-9EB8-99489B1BE179}"/>
    <dgm:cxn modelId="{C9C78058-8B9C-429C-BA6F-7DFA4EAD5D3D}" type="presParOf" srcId="{B4DF4013-BA8B-40EA-9209-CA1C9A591A8E}" destId="{B297200B-2BEC-4578-8C83-0E21753F16D1}" srcOrd="0" destOrd="0" presId="urn:microsoft.com/office/officeart/2005/8/layout/vList2"/>
    <dgm:cxn modelId="{02F4F35B-289A-4A86-8DBD-93AD281DB9AB}" type="presParOf" srcId="{B4DF4013-BA8B-40EA-9209-CA1C9A591A8E}" destId="{A89E4B44-32B1-4446-9CD8-F1A927FBE788}" srcOrd="1" destOrd="0" presId="urn:microsoft.com/office/officeart/2005/8/layout/vList2"/>
    <dgm:cxn modelId="{0400CBB2-65E9-41E5-BB43-00DD839F833D}" type="presParOf" srcId="{B4DF4013-BA8B-40EA-9209-CA1C9A591A8E}" destId="{FE2BF62C-0828-4B06-AC16-AD1718E59F46}" srcOrd="2" destOrd="0" presId="urn:microsoft.com/office/officeart/2005/8/layout/vList2"/>
    <dgm:cxn modelId="{338E7429-EF48-4F9A-B39F-795CB8B9B97F}" type="presParOf" srcId="{B4DF4013-BA8B-40EA-9209-CA1C9A591A8E}" destId="{E1FF7C0D-6E9E-4286-A365-2FAFE3BE1800}" srcOrd="3" destOrd="0" presId="urn:microsoft.com/office/officeart/2005/8/layout/vList2"/>
    <dgm:cxn modelId="{99ACC964-C305-413C-B616-FF53776AB4F1}" type="presParOf" srcId="{B4DF4013-BA8B-40EA-9209-CA1C9A591A8E}" destId="{DF1E1119-8A9A-478F-8643-F5FA7BA194F4}" srcOrd="4" destOrd="0" presId="urn:microsoft.com/office/officeart/2005/8/layout/vList2"/>
    <dgm:cxn modelId="{C0F7F246-EA57-4BBD-8410-CD7E8AB89C74}" type="presParOf" srcId="{B4DF4013-BA8B-40EA-9209-CA1C9A591A8E}" destId="{411D6F82-B21F-4239-B77D-991B340E32A3}" srcOrd="5" destOrd="0" presId="urn:microsoft.com/office/officeart/2005/8/layout/vList2"/>
    <dgm:cxn modelId="{7865FD78-8905-464F-8157-C271F8734643}" type="presParOf" srcId="{B4DF4013-BA8B-40EA-9209-CA1C9A591A8E}" destId="{18959546-390D-4E1F-B89F-A9749D6BE3A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3A5373-90A3-4865-8175-9FC532D25645}"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13A81614-3248-46EC-B868-9F83E966C305}">
      <dgm:prSet custT="1"/>
      <dgm:spPr/>
      <dgm:t>
        <a:bodyPr/>
        <a:lstStyle/>
        <a:p>
          <a:r>
            <a:rPr lang="en-US" sz="1200"/>
            <a:t>He said Bill, people like you and I who have become </a:t>
          </a:r>
          <a:r>
            <a:rPr lang="en-US" sz="1600" b="1" cap="all" baseline="0">
              <a:solidFill>
                <a:schemeClr val="tx1"/>
              </a:solidFill>
            </a:rPr>
            <a:t>absolutely</a:t>
          </a:r>
          <a:r>
            <a:rPr lang="en-US" sz="1600" b="1">
              <a:solidFill>
                <a:schemeClr val="tx1"/>
              </a:solidFill>
            </a:rPr>
            <a:t> POWERLESS </a:t>
          </a:r>
          <a:r>
            <a:rPr lang="en-US" sz="1200"/>
            <a:t>over alcohol, if we’re going to have to recover from that condition, we’re going to have to have the aid of a power greater than human power.</a:t>
          </a:r>
        </a:p>
      </dgm:t>
    </dgm:pt>
    <dgm:pt modelId="{AC9D865A-EF92-4E40-B2C6-FFB24CC48F52}" type="parTrans" cxnId="{4BC9F944-8AC9-4BDF-B0BB-611AABA98D7D}">
      <dgm:prSet/>
      <dgm:spPr/>
      <dgm:t>
        <a:bodyPr/>
        <a:lstStyle/>
        <a:p>
          <a:endParaRPr lang="en-US"/>
        </a:p>
      </dgm:t>
    </dgm:pt>
    <dgm:pt modelId="{E9DA1601-35AE-452E-A104-D125E9D39FA6}" type="sibTrans" cxnId="{4BC9F944-8AC9-4BDF-B0BB-611AABA98D7D}">
      <dgm:prSet/>
      <dgm:spPr/>
      <dgm:t>
        <a:bodyPr/>
        <a:lstStyle/>
        <a:p>
          <a:endParaRPr lang="en-US"/>
        </a:p>
      </dgm:t>
    </dgm:pt>
    <dgm:pt modelId="{961C3108-99A8-484C-82CE-75E8986E55E1}">
      <dgm:prSet/>
      <dgm:spPr/>
      <dgm:t>
        <a:bodyPr/>
        <a:lstStyle/>
        <a:p>
          <a:r>
            <a:rPr lang="en-US"/>
            <a:t>He said the doctors, and the ministers and the psychiatrists have tried to help people like us but human power doesn’t seem to be able to do the job. And he said, </a:t>
          </a:r>
          <a:r>
            <a:rPr lang="en-US" b="1">
              <a:solidFill>
                <a:schemeClr val="tx1"/>
              </a:solidFill>
            </a:rPr>
            <a:t>we’ll have to have the aid of a power greater than human power. </a:t>
          </a:r>
          <a:r>
            <a:rPr lang="en-US"/>
            <a:t>And he said I’ve been attending meetings with a group of people called the </a:t>
          </a:r>
          <a:r>
            <a:rPr lang="en-US">
              <a:solidFill>
                <a:schemeClr val="bg1"/>
              </a:solidFill>
            </a:rPr>
            <a:t>Oxford Groupers </a:t>
          </a:r>
          <a:r>
            <a:rPr lang="en-US"/>
            <a:t>and they told me </a:t>
          </a:r>
          <a:r>
            <a:rPr lang="en-US" b="1">
              <a:solidFill>
                <a:schemeClr val="tx1"/>
              </a:solidFill>
            </a:rPr>
            <a:t>if I could have a spiritual experience*, that during that spiritual experience I would be able to find that power, and I would be able to recover from alcoholism</a:t>
          </a:r>
          <a:r>
            <a:rPr lang="en-US">
              <a:solidFill>
                <a:schemeClr val="tx1"/>
              </a:solidFill>
            </a:rPr>
            <a:t>. </a:t>
          </a:r>
          <a:r>
            <a:rPr lang="en-US"/>
            <a:t>He said also they have given me a practical program of action (now the 12 Steps).</a:t>
          </a:r>
        </a:p>
      </dgm:t>
    </dgm:pt>
    <dgm:pt modelId="{A8930B7C-F95F-4B6B-A61E-04A50D3BBAE9}" type="parTrans" cxnId="{38010D2B-3DDF-47FC-8FC0-CA9BBE3C62DA}">
      <dgm:prSet/>
      <dgm:spPr/>
      <dgm:t>
        <a:bodyPr/>
        <a:lstStyle/>
        <a:p>
          <a:endParaRPr lang="en-US"/>
        </a:p>
      </dgm:t>
    </dgm:pt>
    <dgm:pt modelId="{CDA845DB-02B5-45EE-B2FF-EAB6D2F2B8BF}" type="sibTrans" cxnId="{38010D2B-3DDF-47FC-8FC0-CA9BBE3C62DA}">
      <dgm:prSet/>
      <dgm:spPr/>
      <dgm:t>
        <a:bodyPr/>
        <a:lstStyle/>
        <a:p>
          <a:endParaRPr lang="en-US"/>
        </a:p>
      </dgm:t>
    </dgm:pt>
    <dgm:pt modelId="{B06F238E-706C-47F8-A0BD-7FE4246B0E3D}">
      <dgm:prSet/>
      <dgm:spPr/>
      <dgm:t>
        <a:bodyPr/>
        <a:lstStyle/>
        <a:p>
          <a:r>
            <a:rPr lang="en-US" sz="1200"/>
            <a:t>They (the Oxford Groupers) GUARANTEED me if I would follow that program of action: </a:t>
          </a:r>
        </a:p>
      </dgm:t>
    </dgm:pt>
    <dgm:pt modelId="{1AFB9751-4486-4A64-AA11-66A9ACD66635}" type="parTrans" cxnId="{FBD0FDEF-4397-459E-8A2F-5C6275F2D2EF}">
      <dgm:prSet/>
      <dgm:spPr/>
      <dgm:t>
        <a:bodyPr/>
        <a:lstStyle/>
        <a:p>
          <a:endParaRPr lang="en-US"/>
        </a:p>
      </dgm:t>
    </dgm:pt>
    <dgm:pt modelId="{2B0C5DE8-688D-4D06-85E1-65E26AB7C983}" type="sibTrans" cxnId="{FBD0FDEF-4397-459E-8A2F-5C6275F2D2EF}">
      <dgm:prSet/>
      <dgm:spPr/>
      <dgm:t>
        <a:bodyPr/>
        <a:lstStyle/>
        <a:p>
          <a:endParaRPr lang="en-US"/>
        </a:p>
      </dgm:t>
    </dgm:pt>
    <dgm:pt modelId="{2FB9908C-A9BF-4D9B-99DC-934390D2587F}">
      <dgm:prSet custT="1"/>
      <dgm:spPr/>
      <dgm:t>
        <a:bodyPr/>
        <a:lstStyle/>
        <a:p>
          <a:r>
            <a:rPr lang="en-US" sz="1800" b="1">
              <a:solidFill>
                <a:schemeClr val="tx1"/>
              </a:solidFill>
            </a:rPr>
            <a:t>I would have the spiritual experience*,</a:t>
          </a:r>
        </a:p>
      </dgm:t>
    </dgm:pt>
    <dgm:pt modelId="{74DB1AB3-C29B-4867-8AA0-9A83B5F53ED4}" type="parTrans" cxnId="{F085F8D0-48B4-4D10-B3E6-199678857D2A}">
      <dgm:prSet/>
      <dgm:spPr/>
      <dgm:t>
        <a:bodyPr/>
        <a:lstStyle/>
        <a:p>
          <a:endParaRPr lang="en-US"/>
        </a:p>
      </dgm:t>
    </dgm:pt>
    <dgm:pt modelId="{8188C7D3-8687-4C97-9F1E-638856FFAD0E}" type="sibTrans" cxnId="{F085F8D0-48B4-4D10-B3E6-199678857D2A}">
      <dgm:prSet/>
      <dgm:spPr/>
      <dgm:t>
        <a:bodyPr/>
        <a:lstStyle/>
        <a:p>
          <a:endParaRPr lang="en-US"/>
        </a:p>
      </dgm:t>
    </dgm:pt>
    <dgm:pt modelId="{09B7A8BF-10C8-4B39-B666-189492834D37}">
      <dgm:prSet custT="1"/>
      <dgm:spPr/>
      <dgm:t>
        <a:bodyPr/>
        <a:lstStyle/>
        <a:p>
          <a:r>
            <a:rPr lang="en-US" sz="1800" b="1">
              <a:solidFill>
                <a:schemeClr val="tx1"/>
              </a:solidFill>
            </a:rPr>
            <a:t>I would find the power and</a:t>
          </a:r>
        </a:p>
      </dgm:t>
    </dgm:pt>
    <dgm:pt modelId="{A7776045-C120-4125-80E6-99BFCE9A26A8}" type="parTrans" cxnId="{5677A118-A4CC-45D3-A1E6-710FE5028719}">
      <dgm:prSet/>
      <dgm:spPr/>
      <dgm:t>
        <a:bodyPr/>
        <a:lstStyle/>
        <a:p>
          <a:endParaRPr lang="en-US"/>
        </a:p>
      </dgm:t>
    </dgm:pt>
    <dgm:pt modelId="{A76F5322-ADFC-49D9-8141-D54D3AEB023C}" type="sibTrans" cxnId="{5677A118-A4CC-45D3-A1E6-710FE5028719}">
      <dgm:prSet/>
      <dgm:spPr/>
      <dgm:t>
        <a:bodyPr/>
        <a:lstStyle/>
        <a:p>
          <a:endParaRPr lang="en-US"/>
        </a:p>
      </dgm:t>
    </dgm:pt>
    <dgm:pt modelId="{C382E6ED-0A09-40D3-B1D2-4E0B58220E6D}">
      <dgm:prSet custT="1"/>
      <dgm:spPr/>
      <dgm:t>
        <a:bodyPr/>
        <a:lstStyle/>
        <a:p>
          <a:r>
            <a:rPr lang="en-US" sz="1800" b="1">
              <a:solidFill>
                <a:schemeClr val="tx1"/>
              </a:solidFill>
            </a:rPr>
            <a:t>I would be able to recover from alcoholism.</a:t>
          </a:r>
        </a:p>
      </dgm:t>
    </dgm:pt>
    <dgm:pt modelId="{48CB6B7C-78A6-4F64-856A-231D095C5BF5}" type="parTrans" cxnId="{F2A6D436-DDE4-4628-96F7-BBA50EAB08D4}">
      <dgm:prSet/>
      <dgm:spPr/>
      <dgm:t>
        <a:bodyPr/>
        <a:lstStyle/>
        <a:p>
          <a:endParaRPr lang="en-US"/>
        </a:p>
      </dgm:t>
    </dgm:pt>
    <dgm:pt modelId="{B6490163-12F2-4344-A26B-7554A16A4E58}" type="sibTrans" cxnId="{F2A6D436-DDE4-4628-96F7-BBA50EAB08D4}">
      <dgm:prSet/>
      <dgm:spPr/>
      <dgm:t>
        <a:bodyPr/>
        <a:lstStyle/>
        <a:p>
          <a:endParaRPr lang="en-US"/>
        </a:p>
      </dgm:t>
    </dgm:pt>
    <dgm:pt modelId="{610A2716-FA80-473B-9A04-E347FE9600A3}" type="pres">
      <dgm:prSet presAssocID="{D13A5373-90A3-4865-8175-9FC532D25645}" presName="linearFlow" presStyleCnt="0">
        <dgm:presLayoutVars>
          <dgm:resizeHandles val="exact"/>
        </dgm:presLayoutVars>
      </dgm:prSet>
      <dgm:spPr/>
    </dgm:pt>
    <dgm:pt modelId="{C44177BA-4E59-4069-954D-52CECDB1B89C}" type="pres">
      <dgm:prSet presAssocID="{13A81614-3248-46EC-B868-9F83E966C305}" presName="node" presStyleLbl="node1" presStyleIdx="0" presStyleCnt="3">
        <dgm:presLayoutVars>
          <dgm:bulletEnabled val="1"/>
        </dgm:presLayoutVars>
      </dgm:prSet>
      <dgm:spPr/>
    </dgm:pt>
    <dgm:pt modelId="{27A2D1E9-140E-4579-9A99-BC762C80C2C6}" type="pres">
      <dgm:prSet presAssocID="{E9DA1601-35AE-452E-A104-D125E9D39FA6}" presName="sibTrans" presStyleLbl="sibTrans2D1" presStyleIdx="0" presStyleCnt="2"/>
      <dgm:spPr/>
    </dgm:pt>
    <dgm:pt modelId="{4C30A579-8BFA-48B2-8AAF-B112932D65B1}" type="pres">
      <dgm:prSet presAssocID="{E9DA1601-35AE-452E-A104-D125E9D39FA6}" presName="connectorText" presStyleLbl="sibTrans2D1" presStyleIdx="0" presStyleCnt="2"/>
      <dgm:spPr/>
    </dgm:pt>
    <dgm:pt modelId="{1D00F1EC-670F-4AA6-968F-CFAA1968F18B}" type="pres">
      <dgm:prSet presAssocID="{961C3108-99A8-484C-82CE-75E8986E55E1}" presName="node" presStyleLbl="node1" presStyleIdx="1" presStyleCnt="3">
        <dgm:presLayoutVars>
          <dgm:bulletEnabled val="1"/>
        </dgm:presLayoutVars>
      </dgm:prSet>
      <dgm:spPr/>
    </dgm:pt>
    <dgm:pt modelId="{545A952A-F66A-48EC-A434-9BCCD5F73ED6}" type="pres">
      <dgm:prSet presAssocID="{CDA845DB-02B5-45EE-B2FF-EAB6D2F2B8BF}" presName="sibTrans" presStyleLbl="sibTrans2D1" presStyleIdx="1" presStyleCnt="2"/>
      <dgm:spPr/>
    </dgm:pt>
    <dgm:pt modelId="{F9BA7E5B-F919-4A50-8E24-3189CC0A8AC7}" type="pres">
      <dgm:prSet presAssocID="{CDA845DB-02B5-45EE-B2FF-EAB6D2F2B8BF}" presName="connectorText" presStyleLbl="sibTrans2D1" presStyleIdx="1" presStyleCnt="2"/>
      <dgm:spPr/>
    </dgm:pt>
    <dgm:pt modelId="{B3068F0B-3398-41DC-9B72-6B26583C2563}" type="pres">
      <dgm:prSet presAssocID="{B06F238E-706C-47F8-A0BD-7FE4246B0E3D}" presName="node" presStyleLbl="node1" presStyleIdx="2" presStyleCnt="3">
        <dgm:presLayoutVars>
          <dgm:bulletEnabled val="1"/>
        </dgm:presLayoutVars>
      </dgm:prSet>
      <dgm:spPr/>
    </dgm:pt>
  </dgm:ptLst>
  <dgm:cxnLst>
    <dgm:cxn modelId="{28137512-AEB5-4DE0-8A05-F555742664C9}" type="presOf" srcId="{E9DA1601-35AE-452E-A104-D125E9D39FA6}" destId="{27A2D1E9-140E-4579-9A99-BC762C80C2C6}" srcOrd="0" destOrd="0" presId="urn:microsoft.com/office/officeart/2005/8/layout/process2"/>
    <dgm:cxn modelId="{5677A118-A4CC-45D3-A1E6-710FE5028719}" srcId="{B06F238E-706C-47F8-A0BD-7FE4246B0E3D}" destId="{09B7A8BF-10C8-4B39-B666-189492834D37}" srcOrd="1" destOrd="0" parTransId="{A7776045-C120-4125-80E6-99BFCE9A26A8}" sibTransId="{A76F5322-ADFC-49D9-8141-D54D3AEB023C}"/>
    <dgm:cxn modelId="{613EE020-241D-4D1F-909B-2856F3071777}" type="presOf" srcId="{09B7A8BF-10C8-4B39-B666-189492834D37}" destId="{B3068F0B-3398-41DC-9B72-6B26583C2563}" srcOrd="0" destOrd="2" presId="urn:microsoft.com/office/officeart/2005/8/layout/process2"/>
    <dgm:cxn modelId="{E0CA6026-700E-4FDF-BDB0-3A3E1251AFA3}" type="presOf" srcId="{D13A5373-90A3-4865-8175-9FC532D25645}" destId="{610A2716-FA80-473B-9A04-E347FE9600A3}" srcOrd="0" destOrd="0" presId="urn:microsoft.com/office/officeart/2005/8/layout/process2"/>
    <dgm:cxn modelId="{38010D2B-3DDF-47FC-8FC0-CA9BBE3C62DA}" srcId="{D13A5373-90A3-4865-8175-9FC532D25645}" destId="{961C3108-99A8-484C-82CE-75E8986E55E1}" srcOrd="1" destOrd="0" parTransId="{A8930B7C-F95F-4B6B-A61E-04A50D3BBAE9}" sibTransId="{CDA845DB-02B5-45EE-B2FF-EAB6D2F2B8BF}"/>
    <dgm:cxn modelId="{F2A6D436-DDE4-4628-96F7-BBA50EAB08D4}" srcId="{B06F238E-706C-47F8-A0BD-7FE4246B0E3D}" destId="{C382E6ED-0A09-40D3-B1D2-4E0B58220E6D}" srcOrd="2" destOrd="0" parTransId="{48CB6B7C-78A6-4F64-856A-231D095C5BF5}" sibTransId="{B6490163-12F2-4344-A26B-7554A16A4E58}"/>
    <dgm:cxn modelId="{4BC9F944-8AC9-4BDF-B0BB-611AABA98D7D}" srcId="{D13A5373-90A3-4865-8175-9FC532D25645}" destId="{13A81614-3248-46EC-B868-9F83E966C305}" srcOrd="0" destOrd="0" parTransId="{AC9D865A-EF92-4E40-B2C6-FFB24CC48F52}" sibTransId="{E9DA1601-35AE-452E-A104-D125E9D39FA6}"/>
    <dgm:cxn modelId="{29F51A69-16F8-4E34-AD68-DE79493429E4}" type="presOf" srcId="{C382E6ED-0A09-40D3-B1D2-4E0B58220E6D}" destId="{B3068F0B-3398-41DC-9B72-6B26583C2563}" srcOrd="0" destOrd="3" presId="urn:microsoft.com/office/officeart/2005/8/layout/process2"/>
    <dgm:cxn modelId="{FB0F1750-E58C-4900-9AA7-79B77B7A1D5D}" type="presOf" srcId="{961C3108-99A8-484C-82CE-75E8986E55E1}" destId="{1D00F1EC-670F-4AA6-968F-CFAA1968F18B}" srcOrd="0" destOrd="0" presId="urn:microsoft.com/office/officeart/2005/8/layout/process2"/>
    <dgm:cxn modelId="{55DB6F7A-9C2C-4D8E-B816-01AA1603DB68}" type="presOf" srcId="{2FB9908C-A9BF-4D9B-99DC-934390D2587F}" destId="{B3068F0B-3398-41DC-9B72-6B26583C2563}" srcOrd="0" destOrd="1" presId="urn:microsoft.com/office/officeart/2005/8/layout/process2"/>
    <dgm:cxn modelId="{3B9E9397-AAEA-493D-9B33-486A943C15D7}" type="presOf" srcId="{E9DA1601-35AE-452E-A104-D125E9D39FA6}" destId="{4C30A579-8BFA-48B2-8AAF-B112932D65B1}" srcOrd="1" destOrd="0" presId="urn:microsoft.com/office/officeart/2005/8/layout/process2"/>
    <dgm:cxn modelId="{7D4252BB-EEA0-4337-A9F9-C4BCF56C80C2}" type="presOf" srcId="{B06F238E-706C-47F8-A0BD-7FE4246B0E3D}" destId="{B3068F0B-3398-41DC-9B72-6B26583C2563}" srcOrd="0" destOrd="0" presId="urn:microsoft.com/office/officeart/2005/8/layout/process2"/>
    <dgm:cxn modelId="{F085F8D0-48B4-4D10-B3E6-199678857D2A}" srcId="{B06F238E-706C-47F8-A0BD-7FE4246B0E3D}" destId="{2FB9908C-A9BF-4D9B-99DC-934390D2587F}" srcOrd="0" destOrd="0" parTransId="{74DB1AB3-C29B-4867-8AA0-9A83B5F53ED4}" sibTransId="{8188C7D3-8687-4C97-9F1E-638856FFAD0E}"/>
    <dgm:cxn modelId="{A2D993E1-7D51-43DA-9FF8-A08F3CEA3BDD}" type="presOf" srcId="{13A81614-3248-46EC-B868-9F83E966C305}" destId="{C44177BA-4E59-4069-954D-52CECDB1B89C}" srcOrd="0" destOrd="0" presId="urn:microsoft.com/office/officeart/2005/8/layout/process2"/>
    <dgm:cxn modelId="{AB7589E7-B398-41B6-B13C-580DD784F033}" type="presOf" srcId="{CDA845DB-02B5-45EE-B2FF-EAB6D2F2B8BF}" destId="{545A952A-F66A-48EC-A434-9BCCD5F73ED6}" srcOrd="0" destOrd="0" presId="urn:microsoft.com/office/officeart/2005/8/layout/process2"/>
    <dgm:cxn modelId="{FBD0FDEF-4397-459E-8A2F-5C6275F2D2EF}" srcId="{D13A5373-90A3-4865-8175-9FC532D25645}" destId="{B06F238E-706C-47F8-A0BD-7FE4246B0E3D}" srcOrd="2" destOrd="0" parTransId="{1AFB9751-4486-4A64-AA11-66A9ACD66635}" sibTransId="{2B0C5DE8-688D-4D06-85E1-65E26AB7C983}"/>
    <dgm:cxn modelId="{A55A0EF9-F098-461D-A25C-9C2B90D4B824}" type="presOf" srcId="{CDA845DB-02B5-45EE-B2FF-EAB6D2F2B8BF}" destId="{F9BA7E5B-F919-4A50-8E24-3189CC0A8AC7}" srcOrd="1" destOrd="0" presId="urn:microsoft.com/office/officeart/2005/8/layout/process2"/>
    <dgm:cxn modelId="{5E2E13BF-DA1F-4C6C-BEFA-BED430292C27}" type="presParOf" srcId="{610A2716-FA80-473B-9A04-E347FE9600A3}" destId="{C44177BA-4E59-4069-954D-52CECDB1B89C}" srcOrd="0" destOrd="0" presId="urn:microsoft.com/office/officeart/2005/8/layout/process2"/>
    <dgm:cxn modelId="{58C12A90-B933-4A14-94B8-95750E36AFE0}" type="presParOf" srcId="{610A2716-FA80-473B-9A04-E347FE9600A3}" destId="{27A2D1E9-140E-4579-9A99-BC762C80C2C6}" srcOrd="1" destOrd="0" presId="urn:microsoft.com/office/officeart/2005/8/layout/process2"/>
    <dgm:cxn modelId="{F195D432-082E-4A7B-BD70-5A1BCD3E294C}" type="presParOf" srcId="{27A2D1E9-140E-4579-9A99-BC762C80C2C6}" destId="{4C30A579-8BFA-48B2-8AAF-B112932D65B1}" srcOrd="0" destOrd="0" presId="urn:microsoft.com/office/officeart/2005/8/layout/process2"/>
    <dgm:cxn modelId="{B4F71903-15F4-4B6E-9DCF-F8E7D5D32194}" type="presParOf" srcId="{610A2716-FA80-473B-9A04-E347FE9600A3}" destId="{1D00F1EC-670F-4AA6-968F-CFAA1968F18B}" srcOrd="2" destOrd="0" presId="urn:microsoft.com/office/officeart/2005/8/layout/process2"/>
    <dgm:cxn modelId="{66C36F51-F05A-4CA6-B40C-DF7E081EE8E7}" type="presParOf" srcId="{610A2716-FA80-473B-9A04-E347FE9600A3}" destId="{545A952A-F66A-48EC-A434-9BCCD5F73ED6}" srcOrd="3" destOrd="0" presId="urn:microsoft.com/office/officeart/2005/8/layout/process2"/>
    <dgm:cxn modelId="{7B97CF1C-7ABA-408C-84E9-9A363CD40C04}" type="presParOf" srcId="{545A952A-F66A-48EC-A434-9BCCD5F73ED6}" destId="{F9BA7E5B-F919-4A50-8E24-3189CC0A8AC7}" srcOrd="0" destOrd="0" presId="urn:microsoft.com/office/officeart/2005/8/layout/process2"/>
    <dgm:cxn modelId="{0688FBC6-2F94-4EDD-8431-C756BB7C9B03}" type="presParOf" srcId="{610A2716-FA80-473B-9A04-E347FE9600A3}" destId="{B3068F0B-3398-41DC-9B72-6B26583C2563}" srcOrd="4"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70B753-454A-4D09-BEB9-65AB5189F81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B8E6F98-3A24-42F2-A3DD-158E145FACA0}">
      <dgm:prSet/>
      <dgm:spPr/>
      <dgm:t>
        <a:bodyPr/>
        <a:lstStyle/>
        <a:p>
          <a:pPr>
            <a:buNone/>
          </a:pPr>
          <a:r>
            <a:rPr lang="en-US"/>
            <a:t>He said Bill; every alcoholic I know has two questions: </a:t>
          </a:r>
        </a:p>
      </dgm:t>
    </dgm:pt>
    <dgm:pt modelId="{17750810-09B9-4536-9EE2-3473E7B82E15}" type="parTrans" cxnId="{20C7DF6F-A8EB-420B-86D8-091A6C26721E}">
      <dgm:prSet/>
      <dgm:spPr/>
      <dgm:t>
        <a:bodyPr/>
        <a:lstStyle/>
        <a:p>
          <a:endParaRPr lang="en-US"/>
        </a:p>
      </dgm:t>
    </dgm:pt>
    <dgm:pt modelId="{D9F0644A-6905-421C-A5BC-53CD8BD9E7E6}" type="sibTrans" cxnId="{20C7DF6F-A8EB-420B-86D8-091A6C26721E}">
      <dgm:prSet/>
      <dgm:spPr/>
      <dgm:t>
        <a:bodyPr/>
        <a:lstStyle/>
        <a:p>
          <a:endParaRPr lang="en-US"/>
        </a:p>
      </dgm:t>
    </dgm:pt>
    <dgm:pt modelId="{7E8A1F5D-A32E-48BF-A600-6E52F729832A}">
      <dgm:prSet/>
      <dgm:spPr/>
      <dgm:t>
        <a:bodyPr/>
        <a:lstStyle/>
        <a:p>
          <a:pPr>
            <a:buFont typeface="+mj-lt"/>
            <a:buAutoNum type="arabicPeriod"/>
          </a:pPr>
          <a:r>
            <a:rPr lang="en-US" b="1">
              <a:solidFill>
                <a:schemeClr val="tx1"/>
              </a:solidFill>
            </a:rPr>
            <a:t>Why can’t I drink like I used to without getting drunk all the time, </a:t>
          </a:r>
        </a:p>
      </dgm:t>
    </dgm:pt>
    <dgm:pt modelId="{B6184C5A-8D37-45D7-AD20-D2A17FFD49F1}" type="parTrans" cxnId="{F034E7F3-4C50-4327-97DA-C1889DC9867F}">
      <dgm:prSet/>
      <dgm:spPr/>
      <dgm:t>
        <a:bodyPr/>
        <a:lstStyle/>
        <a:p>
          <a:endParaRPr lang="en-US"/>
        </a:p>
      </dgm:t>
    </dgm:pt>
    <dgm:pt modelId="{AEAA7ADC-3433-4DC9-8328-E33512313F53}" type="sibTrans" cxnId="{F034E7F3-4C50-4327-97DA-C1889DC9867F}">
      <dgm:prSet/>
      <dgm:spPr/>
      <dgm:t>
        <a:bodyPr/>
        <a:lstStyle/>
        <a:p>
          <a:endParaRPr lang="en-US"/>
        </a:p>
      </dgm:t>
    </dgm:pt>
    <dgm:pt modelId="{77FB14B5-216B-4EDD-8FC6-1B08653C3375}">
      <dgm:prSet/>
      <dgm:spPr/>
      <dgm:t>
        <a:bodyPr/>
        <a:lstStyle/>
        <a:p>
          <a:r>
            <a:rPr lang="en-US"/>
            <a:t>Explain to them the </a:t>
          </a:r>
          <a:r>
            <a:rPr lang="en-US" b="1">
              <a:solidFill>
                <a:schemeClr val="tx1"/>
              </a:solidFill>
            </a:rPr>
            <a:t>exact nature of the illness</a:t>
          </a:r>
          <a:r>
            <a:rPr lang="en-US"/>
            <a:t>,</a:t>
          </a:r>
        </a:p>
      </dgm:t>
    </dgm:pt>
    <dgm:pt modelId="{C2F2BB89-7A0A-4B1B-B507-52BAD9A9C151}" type="parTrans" cxnId="{1C26BE77-421C-45D5-8450-F559305CF474}">
      <dgm:prSet/>
      <dgm:spPr/>
      <dgm:t>
        <a:bodyPr/>
        <a:lstStyle/>
        <a:p>
          <a:endParaRPr lang="en-US"/>
        </a:p>
      </dgm:t>
    </dgm:pt>
    <dgm:pt modelId="{25D80018-7365-441D-A73A-A18BA3B9A4C6}" type="sibTrans" cxnId="{1C26BE77-421C-45D5-8450-F559305CF474}">
      <dgm:prSet/>
      <dgm:spPr/>
      <dgm:t>
        <a:bodyPr/>
        <a:lstStyle/>
        <a:p>
          <a:endParaRPr lang="en-US"/>
        </a:p>
      </dgm:t>
    </dgm:pt>
    <dgm:pt modelId="{2C6EED41-A216-4842-90B8-A4ECBAAD3757}">
      <dgm:prSet/>
      <dgm:spPr/>
      <dgm:t>
        <a:bodyPr/>
        <a:lstStyle/>
        <a:p>
          <a:r>
            <a:rPr lang="en-US" b="1">
              <a:solidFill>
                <a:schemeClr val="tx1"/>
              </a:solidFill>
            </a:rPr>
            <a:t>tell them about the physical allergy of the body </a:t>
          </a:r>
          <a:r>
            <a:rPr lang="en-US"/>
            <a:t>and </a:t>
          </a:r>
          <a:r>
            <a:rPr lang="en-US" b="1">
              <a:solidFill>
                <a:schemeClr val="tx1"/>
              </a:solidFill>
            </a:rPr>
            <a:t>the obsession of the mind </a:t>
          </a:r>
          <a:r>
            <a:rPr lang="en-US"/>
            <a:t>(two-fold illness), you’ll get their attention.</a:t>
          </a:r>
        </a:p>
      </dgm:t>
    </dgm:pt>
    <dgm:pt modelId="{47C93CAF-BF3D-4611-AA38-79DBB491786D}" type="parTrans" cxnId="{60FF034B-FBBD-4FB4-A42F-92FBBDBDBE9E}">
      <dgm:prSet/>
      <dgm:spPr/>
      <dgm:t>
        <a:bodyPr/>
        <a:lstStyle/>
        <a:p>
          <a:endParaRPr lang="en-US"/>
        </a:p>
      </dgm:t>
    </dgm:pt>
    <dgm:pt modelId="{609C29B7-4F80-4499-A607-5BFD4119328A}" type="sibTrans" cxnId="{60FF034B-FBBD-4FB4-A42F-92FBBDBDBE9E}">
      <dgm:prSet/>
      <dgm:spPr/>
      <dgm:t>
        <a:bodyPr/>
        <a:lstStyle/>
        <a:p>
          <a:endParaRPr lang="en-US"/>
        </a:p>
      </dgm:t>
    </dgm:pt>
    <dgm:pt modelId="{E80AF769-AB00-4ACB-86E0-74BD21A72666}">
      <dgm:prSet/>
      <dgm:spPr/>
      <dgm:t>
        <a:bodyPr/>
        <a:lstStyle/>
        <a:p>
          <a:r>
            <a:rPr lang="en-US"/>
            <a:t>Then </a:t>
          </a:r>
          <a:r>
            <a:rPr lang="en-US" u="sng"/>
            <a:t>after you get their attention</a:t>
          </a:r>
          <a:r>
            <a:rPr lang="en-US"/>
            <a:t> you can talk to them about spirituality.</a:t>
          </a:r>
        </a:p>
      </dgm:t>
    </dgm:pt>
    <dgm:pt modelId="{FCA9AA82-8825-4FF6-B97B-DDF286A63CA2}" type="parTrans" cxnId="{042F84D0-CE9F-4428-B4CE-3551C92A6C78}">
      <dgm:prSet/>
      <dgm:spPr/>
      <dgm:t>
        <a:bodyPr/>
        <a:lstStyle/>
        <a:p>
          <a:endParaRPr lang="en-US"/>
        </a:p>
      </dgm:t>
    </dgm:pt>
    <dgm:pt modelId="{9F08F7A2-8F9A-4D1B-BBB5-C4648F31E208}" type="sibTrans" cxnId="{042F84D0-CE9F-4428-B4CE-3551C92A6C78}">
      <dgm:prSet/>
      <dgm:spPr/>
      <dgm:t>
        <a:bodyPr/>
        <a:lstStyle/>
        <a:p>
          <a:endParaRPr lang="en-US"/>
        </a:p>
      </dgm:t>
    </dgm:pt>
    <dgm:pt modelId="{5FA339F4-E4EB-4144-B7A6-161BF1C89410}">
      <dgm:prSet/>
      <dgm:spPr/>
      <dgm:t>
        <a:bodyPr/>
        <a:lstStyle/>
        <a:p>
          <a:r>
            <a:rPr lang="en-US" b="1"/>
            <a:t>TELL THEM WHAT THE PROBLEM IS FIRST</a:t>
          </a:r>
          <a:endParaRPr lang="en-US"/>
        </a:p>
      </dgm:t>
    </dgm:pt>
    <dgm:pt modelId="{A88DFDE0-D372-4A7B-B40B-A35DBA973175}" type="parTrans" cxnId="{60BE1B31-36D7-480F-A7E0-39E7EAE83CD0}">
      <dgm:prSet/>
      <dgm:spPr/>
      <dgm:t>
        <a:bodyPr/>
        <a:lstStyle/>
        <a:p>
          <a:endParaRPr lang="en-US"/>
        </a:p>
      </dgm:t>
    </dgm:pt>
    <dgm:pt modelId="{A1C5594A-DB0C-445F-8730-9E8687C441E9}" type="sibTrans" cxnId="{60BE1B31-36D7-480F-A7E0-39E7EAE83CD0}">
      <dgm:prSet/>
      <dgm:spPr/>
      <dgm:t>
        <a:bodyPr/>
        <a:lstStyle/>
        <a:p>
          <a:endParaRPr lang="en-US"/>
        </a:p>
      </dgm:t>
    </dgm:pt>
    <dgm:pt modelId="{B201F893-F5E2-46C0-B0B6-62A9743371B9}">
      <dgm:prSet/>
      <dgm:spPr/>
      <dgm:t>
        <a:bodyPr/>
        <a:lstStyle/>
        <a:p>
          <a:pPr>
            <a:buFont typeface="+mj-lt"/>
            <a:buAutoNum type="arabicPeriod"/>
          </a:pPr>
          <a:r>
            <a:rPr lang="en-US" b="1">
              <a:solidFill>
                <a:schemeClr val="tx1"/>
              </a:solidFill>
            </a:rPr>
            <a:t>Why can’t I quit drinking now that I want to?</a:t>
          </a:r>
        </a:p>
      </dgm:t>
    </dgm:pt>
    <dgm:pt modelId="{B7D70D49-A5AF-418C-84E4-A19DB0239633}" type="parTrans" cxnId="{A285CE36-F624-4437-8A2C-53B66EAA520C}">
      <dgm:prSet/>
      <dgm:spPr/>
    </dgm:pt>
    <dgm:pt modelId="{2DEC2F86-6679-4773-BDB1-D44B186DF0CB}" type="sibTrans" cxnId="{A285CE36-F624-4437-8A2C-53B66EAA520C}">
      <dgm:prSet/>
      <dgm:spPr/>
    </dgm:pt>
    <dgm:pt modelId="{37349A73-4B6C-4C08-BD53-DA99F0601D2C}" type="pres">
      <dgm:prSet presAssocID="{3870B753-454A-4D09-BEB9-65AB5189F812}" presName="diagram" presStyleCnt="0">
        <dgm:presLayoutVars>
          <dgm:dir/>
          <dgm:resizeHandles val="exact"/>
        </dgm:presLayoutVars>
      </dgm:prSet>
      <dgm:spPr/>
    </dgm:pt>
    <dgm:pt modelId="{E6289E5E-1AFF-43CB-9613-F1B096D80B34}" type="pres">
      <dgm:prSet presAssocID="{1B8E6F98-3A24-42F2-A3DD-158E145FACA0}" presName="node" presStyleLbl="node1" presStyleIdx="0" presStyleCnt="5">
        <dgm:presLayoutVars>
          <dgm:bulletEnabled val="1"/>
        </dgm:presLayoutVars>
      </dgm:prSet>
      <dgm:spPr/>
    </dgm:pt>
    <dgm:pt modelId="{FD004CAA-4A1F-4419-9CC3-AE94902464C6}" type="pres">
      <dgm:prSet presAssocID="{D9F0644A-6905-421C-A5BC-53CD8BD9E7E6}" presName="sibTrans" presStyleCnt="0"/>
      <dgm:spPr/>
    </dgm:pt>
    <dgm:pt modelId="{4FB46168-4ABA-446A-996A-CCF5DD9874B9}" type="pres">
      <dgm:prSet presAssocID="{77FB14B5-216B-4EDD-8FC6-1B08653C3375}" presName="node" presStyleLbl="node1" presStyleIdx="1" presStyleCnt="5">
        <dgm:presLayoutVars>
          <dgm:bulletEnabled val="1"/>
        </dgm:presLayoutVars>
      </dgm:prSet>
      <dgm:spPr/>
    </dgm:pt>
    <dgm:pt modelId="{8881550A-02AA-42FD-963B-0FE33A57F652}" type="pres">
      <dgm:prSet presAssocID="{25D80018-7365-441D-A73A-A18BA3B9A4C6}" presName="sibTrans" presStyleCnt="0"/>
      <dgm:spPr/>
    </dgm:pt>
    <dgm:pt modelId="{5D9DD97D-8F5D-4B51-8E83-158428D76FFE}" type="pres">
      <dgm:prSet presAssocID="{2C6EED41-A216-4842-90B8-A4ECBAAD3757}" presName="node" presStyleLbl="node1" presStyleIdx="2" presStyleCnt="5">
        <dgm:presLayoutVars>
          <dgm:bulletEnabled val="1"/>
        </dgm:presLayoutVars>
      </dgm:prSet>
      <dgm:spPr/>
    </dgm:pt>
    <dgm:pt modelId="{3DCFEE4F-6D1A-4D32-8FF1-F204FBADBA55}" type="pres">
      <dgm:prSet presAssocID="{609C29B7-4F80-4499-A607-5BFD4119328A}" presName="sibTrans" presStyleCnt="0"/>
      <dgm:spPr/>
    </dgm:pt>
    <dgm:pt modelId="{7D168332-CA60-47AB-815B-9A254B8386A4}" type="pres">
      <dgm:prSet presAssocID="{E80AF769-AB00-4ACB-86E0-74BD21A72666}" presName="node" presStyleLbl="node1" presStyleIdx="3" presStyleCnt="5">
        <dgm:presLayoutVars>
          <dgm:bulletEnabled val="1"/>
        </dgm:presLayoutVars>
      </dgm:prSet>
      <dgm:spPr/>
    </dgm:pt>
    <dgm:pt modelId="{B5BB736F-5459-4B86-BD14-A7690131279E}" type="pres">
      <dgm:prSet presAssocID="{9F08F7A2-8F9A-4D1B-BBB5-C4648F31E208}" presName="sibTrans" presStyleCnt="0"/>
      <dgm:spPr/>
    </dgm:pt>
    <dgm:pt modelId="{384C274E-C218-4FC2-A740-A111628645FA}" type="pres">
      <dgm:prSet presAssocID="{5FA339F4-E4EB-4144-B7A6-161BF1C89410}" presName="node" presStyleLbl="node1" presStyleIdx="4" presStyleCnt="5">
        <dgm:presLayoutVars>
          <dgm:bulletEnabled val="1"/>
        </dgm:presLayoutVars>
      </dgm:prSet>
      <dgm:spPr/>
    </dgm:pt>
  </dgm:ptLst>
  <dgm:cxnLst>
    <dgm:cxn modelId="{6C138A10-8DAC-48CA-AE76-D276FDB93470}" type="presOf" srcId="{7E8A1F5D-A32E-48BF-A600-6E52F729832A}" destId="{E6289E5E-1AFF-43CB-9613-F1B096D80B34}" srcOrd="0" destOrd="1" presId="urn:microsoft.com/office/officeart/2005/8/layout/default"/>
    <dgm:cxn modelId="{05DEE123-8D5E-46E5-AF2B-C0076BC48813}" type="presOf" srcId="{3870B753-454A-4D09-BEB9-65AB5189F812}" destId="{37349A73-4B6C-4C08-BD53-DA99F0601D2C}" srcOrd="0" destOrd="0" presId="urn:microsoft.com/office/officeart/2005/8/layout/default"/>
    <dgm:cxn modelId="{60BE1B31-36D7-480F-A7E0-39E7EAE83CD0}" srcId="{3870B753-454A-4D09-BEB9-65AB5189F812}" destId="{5FA339F4-E4EB-4144-B7A6-161BF1C89410}" srcOrd="4" destOrd="0" parTransId="{A88DFDE0-D372-4A7B-B40B-A35DBA973175}" sibTransId="{A1C5594A-DB0C-445F-8730-9E8687C441E9}"/>
    <dgm:cxn modelId="{A285CE36-F624-4437-8A2C-53B66EAA520C}" srcId="{1B8E6F98-3A24-42F2-A3DD-158E145FACA0}" destId="{B201F893-F5E2-46C0-B0B6-62A9743371B9}" srcOrd="1" destOrd="0" parTransId="{B7D70D49-A5AF-418C-84E4-A19DB0239633}" sibTransId="{2DEC2F86-6679-4773-BDB1-D44B186DF0CB}"/>
    <dgm:cxn modelId="{60FF034B-FBBD-4FB4-A42F-92FBBDBDBE9E}" srcId="{3870B753-454A-4D09-BEB9-65AB5189F812}" destId="{2C6EED41-A216-4842-90B8-A4ECBAAD3757}" srcOrd="2" destOrd="0" parTransId="{47C93CAF-BF3D-4611-AA38-79DBB491786D}" sibTransId="{609C29B7-4F80-4499-A607-5BFD4119328A}"/>
    <dgm:cxn modelId="{20C7DF6F-A8EB-420B-86D8-091A6C26721E}" srcId="{3870B753-454A-4D09-BEB9-65AB5189F812}" destId="{1B8E6F98-3A24-42F2-A3DD-158E145FACA0}" srcOrd="0" destOrd="0" parTransId="{17750810-09B9-4536-9EE2-3473E7B82E15}" sibTransId="{D9F0644A-6905-421C-A5BC-53CD8BD9E7E6}"/>
    <dgm:cxn modelId="{1C26BE77-421C-45D5-8450-F559305CF474}" srcId="{3870B753-454A-4D09-BEB9-65AB5189F812}" destId="{77FB14B5-216B-4EDD-8FC6-1B08653C3375}" srcOrd="1" destOrd="0" parTransId="{C2F2BB89-7A0A-4B1B-B507-52BAD9A9C151}" sibTransId="{25D80018-7365-441D-A73A-A18BA3B9A4C6}"/>
    <dgm:cxn modelId="{6993A781-34D9-4895-8923-E3C96269B1B4}" type="presOf" srcId="{77FB14B5-216B-4EDD-8FC6-1B08653C3375}" destId="{4FB46168-4ABA-446A-996A-CCF5DD9874B9}" srcOrd="0" destOrd="0" presId="urn:microsoft.com/office/officeart/2005/8/layout/default"/>
    <dgm:cxn modelId="{E47FE9B4-ED54-4766-9790-9359E37B820F}" type="presOf" srcId="{E80AF769-AB00-4ACB-86E0-74BD21A72666}" destId="{7D168332-CA60-47AB-815B-9A254B8386A4}" srcOrd="0" destOrd="0" presId="urn:microsoft.com/office/officeart/2005/8/layout/default"/>
    <dgm:cxn modelId="{D18AFABE-0391-48D3-A859-FBDF6FB509A6}" type="presOf" srcId="{B201F893-F5E2-46C0-B0B6-62A9743371B9}" destId="{E6289E5E-1AFF-43CB-9613-F1B096D80B34}" srcOrd="0" destOrd="2" presId="urn:microsoft.com/office/officeart/2005/8/layout/default"/>
    <dgm:cxn modelId="{4BDC02C3-BFC0-4C0F-B92B-920BA5743D7E}" type="presOf" srcId="{5FA339F4-E4EB-4144-B7A6-161BF1C89410}" destId="{384C274E-C218-4FC2-A740-A111628645FA}" srcOrd="0" destOrd="0" presId="urn:microsoft.com/office/officeart/2005/8/layout/default"/>
    <dgm:cxn modelId="{042F84D0-CE9F-4428-B4CE-3551C92A6C78}" srcId="{3870B753-454A-4D09-BEB9-65AB5189F812}" destId="{E80AF769-AB00-4ACB-86E0-74BD21A72666}" srcOrd="3" destOrd="0" parTransId="{FCA9AA82-8825-4FF6-B97B-DDF286A63CA2}" sibTransId="{9F08F7A2-8F9A-4D1B-BBB5-C4648F31E208}"/>
    <dgm:cxn modelId="{6837DAD7-96CF-43AC-8CED-0C8B05F9415E}" type="presOf" srcId="{2C6EED41-A216-4842-90B8-A4ECBAAD3757}" destId="{5D9DD97D-8F5D-4B51-8E83-158428D76FFE}" srcOrd="0" destOrd="0" presId="urn:microsoft.com/office/officeart/2005/8/layout/default"/>
    <dgm:cxn modelId="{808E07EF-ED3F-452D-AC24-33C520EE51B4}" type="presOf" srcId="{1B8E6F98-3A24-42F2-A3DD-158E145FACA0}" destId="{E6289E5E-1AFF-43CB-9613-F1B096D80B34}" srcOrd="0" destOrd="0" presId="urn:microsoft.com/office/officeart/2005/8/layout/default"/>
    <dgm:cxn modelId="{F034E7F3-4C50-4327-97DA-C1889DC9867F}" srcId="{1B8E6F98-3A24-42F2-A3DD-158E145FACA0}" destId="{7E8A1F5D-A32E-48BF-A600-6E52F729832A}" srcOrd="0" destOrd="0" parTransId="{B6184C5A-8D37-45D7-AD20-D2A17FFD49F1}" sibTransId="{AEAA7ADC-3433-4DC9-8328-E33512313F53}"/>
    <dgm:cxn modelId="{87E98DB7-9A34-41A1-8773-AA6A42D3F986}" type="presParOf" srcId="{37349A73-4B6C-4C08-BD53-DA99F0601D2C}" destId="{E6289E5E-1AFF-43CB-9613-F1B096D80B34}" srcOrd="0" destOrd="0" presId="urn:microsoft.com/office/officeart/2005/8/layout/default"/>
    <dgm:cxn modelId="{CD87B7A1-2739-4EDC-A925-AC431BA13CA8}" type="presParOf" srcId="{37349A73-4B6C-4C08-BD53-DA99F0601D2C}" destId="{FD004CAA-4A1F-4419-9CC3-AE94902464C6}" srcOrd="1" destOrd="0" presId="urn:microsoft.com/office/officeart/2005/8/layout/default"/>
    <dgm:cxn modelId="{F487A834-7E7B-4955-BF85-0397A0208258}" type="presParOf" srcId="{37349A73-4B6C-4C08-BD53-DA99F0601D2C}" destId="{4FB46168-4ABA-446A-996A-CCF5DD9874B9}" srcOrd="2" destOrd="0" presId="urn:microsoft.com/office/officeart/2005/8/layout/default"/>
    <dgm:cxn modelId="{1888BD2F-160D-49D8-A56E-2D35A0299109}" type="presParOf" srcId="{37349A73-4B6C-4C08-BD53-DA99F0601D2C}" destId="{8881550A-02AA-42FD-963B-0FE33A57F652}" srcOrd="3" destOrd="0" presId="urn:microsoft.com/office/officeart/2005/8/layout/default"/>
    <dgm:cxn modelId="{7752743E-BA24-4D7D-BB26-0DB4EFE8404F}" type="presParOf" srcId="{37349A73-4B6C-4C08-BD53-DA99F0601D2C}" destId="{5D9DD97D-8F5D-4B51-8E83-158428D76FFE}" srcOrd="4" destOrd="0" presId="urn:microsoft.com/office/officeart/2005/8/layout/default"/>
    <dgm:cxn modelId="{4418F6A4-FE4E-4E4B-BCDD-444ACE8F0EC1}" type="presParOf" srcId="{37349A73-4B6C-4C08-BD53-DA99F0601D2C}" destId="{3DCFEE4F-6D1A-4D32-8FF1-F204FBADBA55}" srcOrd="5" destOrd="0" presId="urn:microsoft.com/office/officeart/2005/8/layout/default"/>
    <dgm:cxn modelId="{22DABBC1-F6A8-4EE8-9E5A-33ED8D2458BD}" type="presParOf" srcId="{37349A73-4B6C-4C08-BD53-DA99F0601D2C}" destId="{7D168332-CA60-47AB-815B-9A254B8386A4}" srcOrd="6" destOrd="0" presId="urn:microsoft.com/office/officeart/2005/8/layout/default"/>
    <dgm:cxn modelId="{3E5DA0AA-E5DE-4C77-B3C2-0737355DB1D1}" type="presParOf" srcId="{37349A73-4B6C-4C08-BD53-DA99F0601D2C}" destId="{B5BB736F-5459-4B86-BD14-A7690131279E}" srcOrd="7" destOrd="0" presId="urn:microsoft.com/office/officeart/2005/8/layout/default"/>
    <dgm:cxn modelId="{E06917F4-64A8-45AA-B5D1-AEEFDB599441}" type="presParOf" srcId="{37349A73-4B6C-4C08-BD53-DA99F0601D2C}" destId="{384C274E-C218-4FC2-A740-A111628645FA}" srcOrd="8"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B4BBAF9-3517-4809-9363-7D870287FA5B}"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D4771855-D7CA-4E40-8DEE-A00F9F433F60}">
      <dgm:prSet/>
      <dgm:spPr/>
      <dgm:t>
        <a:bodyPr/>
        <a:lstStyle/>
        <a:p>
          <a:r>
            <a:rPr lang="en-US"/>
            <a:t>GOALS OF THE BIG BOOK:</a:t>
          </a:r>
        </a:p>
      </dgm:t>
    </dgm:pt>
    <dgm:pt modelId="{D6980F49-C49D-453E-8496-B8E914C24971}" type="parTrans" cxnId="{648F1129-D2E1-46B4-8F92-1641981D9FAE}">
      <dgm:prSet/>
      <dgm:spPr/>
      <dgm:t>
        <a:bodyPr/>
        <a:lstStyle/>
        <a:p>
          <a:endParaRPr lang="en-US"/>
        </a:p>
      </dgm:t>
    </dgm:pt>
    <dgm:pt modelId="{D2BE9034-4ABC-430D-B4C7-375CC933D5FB}" type="sibTrans" cxnId="{648F1129-D2E1-46B4-8F92-1641981D9FAE}">
      <dgm:prSet/>
      <dgm:spPr/>
      <dgm:t>
        <a:bodyPr/>
        <a:lstStyle/>
        <a:p>
          <a:endParaRPr lang="en-US"/>
        </a:p>
      </dgm:t>
    </dgm:pt>
    <dgm:pt modelId="{7FC761DB-AF89-42C7-B5E9-C0B56DA46796}">
      <dgm:prSet/>
      <dgm:spPr/>
      <dgm:t>
        <a:bodyPr/>
        <a:lstStyle/>
        <a:p>
          <a:r>
            <a:rPr lang="en-US" b="1"/>
            <a:t>1st GOAL -  THE PROBLEM</a:t>
          </a:r>
          <a:endParaRPr lang="en-US"/>
        </a:p>
      </dgm:t>
    </dgm:pt>
    <dgm:pt modelId="{9B049506-EC70-4FC6-B843-348A5ABB2FF1}" type="parTrans" cxnId="{3E56B2A7-5CDD-460C-A042-1C6C3FCAEDE6}">
      <dgm:prSet/>
      <dgm:spPr/>
      <dgm:t>
        <a:bodyPr/>
        <a:lstStyle/>
        <a:p>
          <a:endParaRPr lang="en-US"/>
        </a:p>
      </dgm:t>
    </dgm:pt>
    <dgm:pt modelId="{7240D792-EB26-4EF6-9B43-8D0E40D78D66}" type="sibTrans" cxnId="{3E56B2A7-5CDD-460C-A042-1C6C3FCAEDE6}">
      <dgm:prSet/>
      <dgm:spPr/>
      <dgm:t>
        <a:bodyPr/>
        <a:lstStyle/>
        <a:p>
          <a:endParaRPr lang="en-US"/>
        </a:p>
      </dgm:t>
    </dgm:pt>
    <dgm:pt modelId="{BC815C98-2670-4B0F-B90B-B9637B741F5B}">
      <dgm:prSet/>
      <dgm:spPr/>
      <dgm:t>
        <a:bodyPr/>
        <a:lstStyle/>
        <a:p>
          <a:r>
            <a:rPr lang="en-US" i="1"/>
            <a:t>The Dr.’s Opinion </a:t>
          </a:r>
          <a:endParaRPr lang="en-US"/>
        </a:p>
      </dgm:t>
    </dgm:pt>
    <dgm:pt modelId="{90AB14A8-8935-4740-99BA-9B6155782839}" type="parTrans" cxnId="{5D905276-016E-4FDE-9A5D-6D236AD832F2}">
      <dgm:prSet/>
      <dgm:spPr/>
      <dgm:t>
        <a:bodyPr/>
        <a:lstStyle/>
        <a:p>
          <a:endParaRPr lang="en-US"/>
        </a:p>
      </dgm:t>
    </dgm:pt>
    <dgm:pt modelId="{B4A496C8-87E0-419D-A7AC-DBC99A63DA3C}" type="sibTrans" cxnId="{5D905276-016E-4FDE-9A5D-6D236AD832F2}">
      <dgm:prSet/>
      <dgm:spPr/>
      <dgm:t>
        <a:bodyPr/>
        <a:lstStyle/>
        <a:p>
          <a:endParaRPr lang="en-US"/>
        </a:p>
      </dgm:t>
    </dgm:pt>
    <dgm:pt modelId="{E2726FCB-7520-49EB-B42C-C5C5410D2EDB}">
      <dgm:prSet/>
      <dgm:spPr/>
      <dgm:t>
        <a:bodyPr/>
        <a:lstStyle/>
        <a:p>
          <a:r>
            <a:rPr lang="en-US" i="1"/>
            <a:t>Chapter 1 - Bill’s Story</a:t>
          </a:r>
          <a:endParaRPr lang="en-US"/>
        </a:p>
      </dgm:t>
    </dgm:pt>
    <dgm:pt modelId="{14CC5B34-C28A-4C76-A37D-09654BC36D8E}" type="parTrans" cxnId="{A820362A-646F-4260-AC1B-F8D36F23D6F1}">
      <dgm:prSet/>
      <dgm:spPr/>
      <dgm:t>
        <a:bodyPr/>
        <a:lstStyle/>
        <a:p>
          <a:endParaRPr lang="en-US"/>
        </a:p>
      </dgm:t>
    </dgm:pt>
    <dgm:pt modelId="{7197B2E6-5192-4B1A-8EE5-E4D0F0E52735}" type="sibTrans" cxnId="{A820362A-646F-4260-AC1B-F8D36F23D6F1}">
      <dgm:prSet/>
      <dgm:spPr/>
      <dgm:t>
        <a:bodyPr/>
        <a:lstStyle/>
        <a:p>
          <a:endParaRPr lang="en-US"/>
        </a:p>
      </dgm:t>
    </dgm:pt>
    <dgm:pt modelId="{F7A7DE8E-6097-407F-8DE1-5F523B2FCEC3}">
      <dgm:prSet/>
      <dgm:spPr/>
      <dgm:t>
        <a:bodyPr/>
        <a:lstStyle/>
        <a:p>
          <a:r>
            <a:rPr lang="en-US" b="1"/>
            <a:t>2nd GOAL -  THE SOLUTION</a:t>
          </a:r>
          <a:r>
            <a:rPr lang="en-US"/>
            <a:t> </a:t>
          </a:r>
        </a:p>
      </dgm:t>
    </dgm:pt>
    <dgm:pt modelId="{A493153C-0D1B-46FB-B62D-6BDFCA5581FC}" type="parTrans" cxnId="{41050425-6F8A-4891-823D-5A67F8FBE61A}">
      <dgm:prSet/>
      <dgm:spPr/>
      <dgm:t>
        <a:bodyPr/>
        <a:lstStyle/>
        <a:p>
          <a:endParaRPr lang="en-US"/>
        </a:p>
      </dgm:t>
    </dgm:pt>
    <dgm:pt modelId="{DB12CD3C-7B77-46F0-B743-49B09CD15663}" type="sibTrans" cxnId="{41050425-6F8A-4891-823D-5A67F8FBE61A}">
      <dgm:prSet/>
      <dgm:spPr/>
      <dgm:t>
        <a:bodyPr/>
        <a:lstStyle/>
        <a:p>
          <a:endParaRPr lang="en-US"/>
        </a:p>
      </dgm:t>
    </dgm:pt>
    <dgm:pt modelId="{8A6A27A3-9919-4E24-A595-BA9165234C4A}">
      <dgm:prSet/>
      <dgm:spPr/>
      <dgm:t>
        <a:bodyPr/>
        <a:lstStyle/>
        <a:p>
          <a:r>
            <a:rPr lang="en-US" i="1"/>
            <a:t>Chapter 2: There Is A Solution </a:t>
          </a:r>
          <a:endParaRPr lang="en-US"/>
        </a:p>
      </dgm:t>
    </dgm:pt>
    <dgm:pt modelId="{87FF99B8-EE17-4877-8CD7-8A0B8C6682D5}" type="parTrans" cxnId="{A341144D-A946-4524-A571-1AF24FFB5405}">
      <dgm:prSet/>
      <dgm:spPr/>
      <dgm:t>
        <a:bodyPr/>
        <a:lstStyle/>
        <a:p>
          <a:endParaRPr lang="en-US"/>
        </a:p>
      </dgm:t>
    </dgm:pt>
    <dgm:pt modelId="{89E15FCF-5EA7-4FD9-9DDD-F06F1CA77124}" type="sibTrans" cxnId="{A341144D-A946-4524-A571-1AF24FFB5405}">
      <dgm:prSet/>
      <dgm:spPr/>
      <dgm:t>
        <a:bodyPr/>
        <a:lstStyle/>
        <a:p>
          <a:endParaRPr lang="en-US"/>
        </a:p>
      </dgm:t>
    </dgm:pt>
    <dgm:pt modelId="{2A79AFAD-5B4E-4899-A695-378D4E518BAD}">
      <dgm:prSet/>
      <dgm:spPr/>
      <dgm:t>
        <a:bodyPr/>
        <a:lstStyle/>
        <a:p>
          <a:r>
            <a:rPr lang="en-US" i="1"/>
            <a:t>Chapter 3: More About Alcoholism</a:t>
          </a:r>
          <a:endParaRPr lang="en-US"/>
        </a:p>
      </dgm:t>
    </dgm:pt>
    <dgm:pt modelId="{965A7ECE-85CF-4086-A11A-C64A62F4C502}" type="parTrans" cxnId="{666EBE83-3DA1-48C1-965C-C68E772225FA}">
      <dgm:prSet/>
      <dgm:spPr/>
      <dgm:t>
        <a:bodyPr/>
        <a:lstStyle/>
        <a:p>
          <a:endParaRPr lang="en-US"/>
        </a:p>
      </dgm:t>
    </dgm:pt>
    <dgm:pt modelId="{7A7756CB-301D-4DB0-8DA1-E94793B8C20D}" type="sibTrans" cxnId="{666EBE83-3DA1-48C1-965C-C68E772225FA}">
      <dgm:prSet/>
      <dgm:spPr/>
      <dgm:t>
        <a:bodyPr/>
        <a:lstStyle/>
        <a:p>
          <a:endParaRPr lang="en-US"/>
        </a:p>
      </dgm:t>
    </dgm:pt>
    <dgm:pt modelId="{DB370564-09F5-48B7-B383-B2BF74B18CE8}">
      <dgm:prSet/>
      <dgm:spPr/>
      <dgm:t>
        <a:bodyPr/>
        <a:lstStyle/>
        <a:p>
          <a:r>
            <a:rPr lang="en-US" i="1"/>
            <a:t>Chapter 4: We Agnostics</a:t>
          </a:r>
          <a:endParaRPr lang="en-US"/>
        </a:p>
      </dgm:t>
    </dgm:pt>
    <dgm:pt modelId="{EADEAA2C-427B-4375-8841-04D97F20BAC1}" type="parTrans" cxnId="{9F348289-BEA8-434E-97B1-CEC9F1974620}">
      <dgm:prSet/>
      <dgm:spPr/>
      <dgm:t>
        <a:bodyPr/>
        <a:lstStyle/>
        <a:p>
          <a:endParaRPr lang="en-US"/>
        </a:p>
      </dgm:t>
    </dgm:pt>
    <dgm:pt modelId="{7A6A2301-2D6D-464A-9AB6-A02ADBEE99EA}" type="sibTrans" cxnId="{9F348289-BEA8-434E-97B1-CEC9F1974620}">
      <dgm:prSet/>
      <dgm:spPr/>
      <dgm:t>
        <a:bodyPr/>
        <a:lstStyle/>
        <a:p>
          <a:endParaRPr lang="en-US"/>
        </a:p>
      </dgm:t>
    </dgm:pt>
    <dgm:pt modelId="{30F3F754-E5D9-4D69-8703-F8C123606089}">
      <dgm:prSet/>
      <dgm:spPr/>
      <dgm:t>
        <a:bodyPr/>
        <a:lstStyle/>
        <a:p>
          <a:r>
            <a:rPr lang="en-US" b="1"/>
            <a:t>3rd GOAL – ACTION</a:t>
          </a:r>
          <a:endParaRPr lang="en-US"/>
        </a:p>
      </dgm:t>
    </dgm:pt>
    <dgm:pt modelId="{52371735-1A10-4688-8BAA-0DB75DA93963}" type="parTrans" cxnId="{95A0E1AA-B5B4-42AA-B9E2-64F40AFF84E4}">
      <dgm:prSet/>
      <dgm:spPr/>
      <dgm:t>
        <a:bodyPr/>
        <a:lstStyle/>
        <a:p>
          <a:endParaRPr lang="en-US"/>
        </a:p>
      </dgm:t>
    </dgm:pt>
    <dgm:pt modelId="{11658133-4BF1-4520-830E-A148FDCA846C}" type="sibTrans" cxnId="{95A0E1AA-B5B4-42AA-B9E2-64F40AFF84E4}">
      <dgm:prSet/>
      <dgm:spPr/>
      <dgm:t>
        <a:bodyPr/>
        <a:lstStyle/>
        <a:p>
          <a:endParaRPr lang="en-US"/>
        </a:p>
      </dgm:t>
    </dgm:pt>
    <dgm:pt modelId="{CA8FF3FF-03D4-4FFA-8A9C-F5995E04D538}">
      <dgm:prSet/>
      <dgm:spPr/>
      <dgm:t>
        <a:bodyPr/>
        <a:lstStyle/>
        <a:p>
          <a:r>
            <a:rPr lang="en-US" i="1"/>
            <a:t>Chapter 5: How It Works</a:t>
          </a:r>
          <a:endParaRPr lang="en-US"/>
        </a:p>
      </dgm:t>
    </dgm:pt>
    <dgm:pt modelId="{56AFF127-A832-40C3-9807-6514DF8FE7D6}" type="parTrans" cxnId="{A2BCC5C5-622F-4D43-8C24-B21AFAC66DF9}">
      <dgm:prSet/>
      <dgm:spPr/>
      <dgm:t>
        <a:bodyPr/>
        <a:lstStyle/>
        <a:p>
          <a:endParaRPr lang="en-US"/>
        </a:p>
      </dgm:t>
    </dgm:pt>
    <dgm:pt modelId="{BFFDF071-06E4-4CE9-9AEA-7FB5AE10B54A}" type="sibTrans" cxnId="{A2BCC5C5-622F-4D43-8C24-B21AFAC66DF9}">
      <dgm:prSet/>
      <dgm:spPr/>
      <dgm:t>
        <a:bodyPr/>
        <a:lstStyle/>
        <a:p>
          <a:endParaRPr lang="en-US"/>
        </a:p>
      </dgm:t>
    </dgm:pt>
    <dgm:pt modelId="{7725518D-292F-43D3-84E5-BB2FDB3E028E}">
      <dgm:prSet/>
      <dgm:spPr/>
      <dgm:t>
        <a:bodyPr/>
        <a:lstStyle/>
        <a:p>
          <a:r>
            <a:rPr lang="en-US" i="1"/>
            <a:t>Chapter 6: Into Action</a:t>
          </a:r>
          <a:endParaRPr lang="en-US"/>
        </a:p>
      </dgm:t>
    </dgm:pt>
    <dgm:pt modelId="{800F2EE8-4BDC-487A-A2C0-1C9E894586F7}" type="parTrans" cxnId="{3902A7F2-4CC7-4100-B0B1-6C5E07A6E9F4}">
      <dgm:prSet/>
      <dgm:spPr/>
      <dgm:t>
        <a:bodyPr/>
        <a:lstStyle/>
        <a:p>
          <a:endParaRPr lang="en-US"/>
        </a:p>
      </dgm:t>
    </dgm:pt>
    <dgm:pt modelId="{D381CA1B-395E-43ED-ABED-3D5495E48BA5}" type="sibTrans" cxnId="{3902A7F2-4CC7-4100-B0B1-6C5E07A6E9F4}">
      <dgm:prSet/>
      <dgm:spPr/>
      <dgm:t>
        <a:bodyPr/>
        <a:lstStyle/>
        <a:p>
          <a:endParaRPr lang="en-US"/>
        </a:p>
      </dgm:t>
    </dgm:pt>
    <dgm:pt modelId="{1865BD46-D725-4C59-A6CD-9068C2FF940A}">
      <dgm:prSet/>
      <dgm:spPr/>
      <dgm:t>
        <a:bodyPr/>
        <a:lstStyle/>
        <a:p>
          <a:r>
            <a:rPr lang="en-US" i="1"/>
            <a:t>Chapter 7: Working with Others</a:t>
          </a:r>
          <a:endParaRPr lang="en-US"/>
        </a:p>
      </dgm:t>
    </dgm:pt>
    <dgm:pt modelId="{9D81ADD1-028B-4A1E-BD7B-90B06DFC391C}" type="parTrans" cxnId="{311C97BB-421E-4CB2-BF7D-B9755F8066BA}">
      <dgm:prSet/>
      <dgm:spPr/>
      <dgm:t>
        <a:bodyPr/>
        <a:lstStyle/>
        <a:p>
          <a:endParaRPr lang="en-US"/>
        </a:p>
      </dgm:t>
    </dgm:pt>
    <dgm:pt modelId="{671630C6-EDE1-4391-8CFB-64792E56EE4C}" type="sibTrans" cxnId="{311C97BB-421E-4CB2-BF7D-B9755F8066BA}">
      <dgm:prSet/>
      <dgm:spPr/>
      <dgm:t>
        <a:bodyPr/>
        <a:lstStyle/>
        <a:p>
          <a:endParaRPr lang="en-US"/>
        </a:p>
      </dgm:t>
    </dgm:pt>
    <dgm:pt modelId="{BAA687ED-1448-4469-B8C6-E9E22C345B0F}" type="pres">
      <dgm:prSet presAssocID="{4B4BBAF9-3517-4809-9363-7D870287FA5B}" presName="linear" presStyleCnt="0">
        <dgm:presLayoutVars>
          <dgm:dir/>
          <dgm:animLvl val="lvl"/>
          <dgm:resizeHandles val="exact"/>
        </dgm:presLayoutVars>
      </dgm:prSet>
      <dgm:spPr/>
    </dgm:pt>
    <dgm:pt modelId="{90C9894C-B254-4134-8190-4D676B00D118}" type="pres">
      <dgm:prSet presAssocID="{D4771855-D7CA-4E40-8DEE-A00F9F433F60}" presName="parentLin" presStyleCnt="0"/>
      <dgm:spPr/>
    </dgm:pt>
    <dgm:pt modelId="{DE0D7E19-2CC2-4379-9295-6348384B18F5}" type="pres">
      <dgm:prSet presAssocID="{D4771855-D7CA-4E40-8DEE-A00F9F433F60}" presName="parentLeftMargin" presStyleLbl="node1" presStyleIdx="0" presStyleCnt="1"/>
      <dgm:spPr/>
    </dgm:pt>
    <dgm:pt modelId="{6E7D6727-9589-421F-AB1B-5A8A92A2AF3A}" type="pres">
      <dgm:prSet presAssocID="{D4771855-D7CA-4E40-8DEE-A00F9F433F60}" presName="parentText" presStyleLbl="node1" presStyleIdx="0" presStyleCnt="1">
        <dgm:presLayoutVars>
          <dgm:chMax val="0"/>
          <dgm:bulletEnabled val="1"/>
        </dgm:presLayoutVars>
      </dgm:prSet>
      <dgm:spPr/>
    </dgm:pt>
    <dgm:pt modelId="{E26DAFB6-A103-4769-BD1E-0E2D7715F630}" type="pres">
      <dgm:prSet presAssocID="{D4771855-D7CA-4E40-8DEE-A00F9F433F60}" presName="negativeSpace" presStyleCnt="0"/>
      <dgm:spPr/>
    </dgm:pt>
    <dgm:pt modelId="{6D1F6143-14FD-45CD-9F58-EA0DC3347BD8}" type="pres">
      <dgm:prSet presAssocID="{D4771855-D7CA-4E40-8DEE-A00F9F433F60}" presName="childText" presStyleLbl="conFgAcc1" presStyleIdx="0" presStyleCnt="1">
        <dgm:presLayoutVars>
          <dgm:bulletEnabled val="1"/>
        </dgm:presLayoutVars>
      </dgm:prSet>
      <dgm:spPr/>
    </dgm:pt>
  </dgm:ptLst>
  <dgm:cxnLst>
    <dgm:cxn modelId="{EA4D5808-549A-49FE-BFD3-682379E072F6}" type="presOf" srcId="{D4771855-D7CA-4E40-8DEE-A00F9F433F60}" destId="{6E7D6727-9589-421F-AB1B-5A8A92A2AF3A}" srcOrd="1" destOrd="0" presId="urn:microsoft.com/office/officeart/2005/8/layout/list1"/>
    <dgm:cxn modelId="{AD1D040B-AC38-40A2-9019-6CEE7CC149A0}" type="presOf" srcId="{E2726FCB-7520-49EB-B42C-C5C5410D2EDB}" destId="{6D1F6143-14FD-45CD-9F58-EA0DC3347BD8}" srcOrd="0" destOrd="2" presId="urn:microsoft.com/office/officeart/2005/8/layout/list1"/>
    <dgm:cxn modelId="{41050425-6F8A-4891-823D-5A67F8FBE61A}" srcId="{D4771855-D7CA-4E40-8DEE-A00F9F433F60}" destId="{F7A7DE8E-6097-407F-8DE1-5F523B2FCEC3}" srcOrd="1" destOrd="0" parTransId="{A493153C-0D1B-46FB-B62D-6BDFCA5581FC}" sibTransId="{DB12CD3C-7B77-46F0-B743-49B09CD15663}"/>
    <dgm:cxn modelId="{648F1129-D2E1-46B4-8F92-1641981D9FAE}" srcId="{4B4BBAF9-3517-4809-9363-7D870287FA5B}" destId="{D4771855-D7CA-4E40-8DEE-A00F9F433F60}" srcOrd="0" destOrd="0" parTransId="{D6980F49-C49D-453E-8496-B8E914C24971}" sibTransId="{D2BE9034-4ABC-430D-B4C7-375CC933D5FB}"/>
    <dgm:cxn modelId="{2D90242A-017E-4F01-9656-D99C3348BA44}" type="presOf" srcId="{7FC761DB-AF89-42C7-B5E9-C0B56DA46796}" destId="{6D1F6143-14FD-45CD-9F58-EA0DC3347BD8}" srcOrd="0" destOrd="0" presId="urn:microsoft.com/office/officeart/2005/8/layout/list1"/>
    <dgm:cxn modelId="{A820362A-646F-4260-AC1B-F8D36F23D6F1}" srcId="{7FC761DB-AF89-42C7-B5E9-C0B56DA46796}" destId="{E2726FCB-7520-49EB-B42C-C5C5410D2EDB}" srcOrd="1" destOrd="0" parTransId="{14CC5B34-C28A-4C76-A37D-09654BC36D8E}" sibTransId="{7197B2E6-5192-4B1A-8EE5-E4D0F0E52735}"/>
    <dgm:cxn modelId="{154A643A-C725-4B7A-859F-E946D2F26E93}" type="presOf" srcId="{DB370564-09F5-48B7-B383-B2BF74B18CE8}" destId="{6D1F6143-14FD-45CD-9F58-EA0DC3347BD8}" srcOrd="0" destOrd="6" presId="urn:microsoft.com/office/officeart/2005/8/layout/list1"/>
    <dgm:cxn modelId="{3D580463-3CB5-4723-A408-A36C4355BDFB}" type="presOf" srcId="{2A79AFAD-5B4E-4899-A695-378D4E518BAD}" destId="{6D1F6143-14FD-45CD-9F58-EA0DC3347BD8}" srcOrd="0" destOrd="5" presId="urn:microsoft.com/office/officeart/2005/8/layout/list1"/>
    <dgm:cxn modelId="{E4E2B869-AD3D-4F3A-916F-AC37433267D3}" type="presOf" srcId="{F7A7DE8E-6097-407F-8DE1-5F523B2FCEC3}" destId="{6D1F6143-14FD-45CD-9F58-EA0DC3347BD8}" srcOrd="0" destOrd="3" presId="urn:microsoft.com/office/officeart/2005/8/layout/list1"/>
    <dgm:cxn modelId="{A341144D-A946-4524-A571-1AF24FFB5405}" srcId="{F7A7DE8E-6097-407F-8DE1-5F523B2FCEC3}" destId="{8A6A27A3-9919-4E24-A595-BA9165234C4A}" srcOrd="0" destOrd="0" parTransId="{87FF99B8-EE17-4877-8CD7-8A0B8C6682D5}" sibTransId="{89E15FCF-5EA7-4FD9-9DDD-F06F1CA77124}"/>
    <dgm:cxn modelId="{C4BDDF70-899B-48CE-A030-20618E9E42AA}" type="presOf" srcId="{8A6A27A3-9919-4E24-A595-BA9165234C4A}" destId="{6D1F6143-14FD-45CD-9F58-EA0DC3347BD8}" srcOrd="0" destOrd="4" presId="urn:microsoft.com/office/officeart/2005/8/layout/list1"/>
    <dgm:cxn modelId="{5D905276-016E-4FDE-9A5D-6D236AD832F2}" srcId="{7FC761DB-AF89-42C7-B5E9-C0B56DA46796}" destId="{BC815C98-2670-4B0F-B90B-B9637B741F5B}" srcOrd="0" destOrd="0" parTransId="{90AB14A8-8935-4740-99BA-9B6155782839}" sibTransId="{B4A496C8-87E0-419D-A7AC-DBC99A63DA3C}"/>
    <dgm:cxn modelId="{71398C81-1D4D-43A6-878E-7A74454D6E7F}" type="presOf" srcId="{D4771855-D7CA-4E40-8DEE-A00F9F433F60}" destId="{DE0D7E19-2CC2-4379-9295-6348384B18F5}" srcOrd="0" destOrd="0" presId="urn:microsoft.com/office/officeart/2005/8/layout/list1"/>
    <dgm:cxn modelId="{666EBE83-3DA1-48C1-965C-C68E772225FA}" srcId="{F7A7DE8E-6097-407F-8DE1-5F523B2FCEC3}" destId="{2A79AFAD-5B4E-4899-A695-378D4E518BAD}" srcOrd="1" destOrd="0" parTransId="{965A7ECE-85CF-4086-A11A-C64A62F4C502}" sibTransId="{7A7756CB-301D-4DB0-8DA1-E94793B8C20D}"/>
    <dgm:cxn modelId="{9F348289-BEA8-434E-97B1-CEC9F1974620}" srcId="{F7A7DE8E-6097-407F-8DE1-5F523B2FCEC3}" destId="{DB370564-09F5-48B7-B383-B2BF74B18CE8}" srcOrd="2" destOrd="0" parTransId="{EADEAA2C-427B-4375-8841-04D97F20BAC1}" sibTransId="{7A6A2301-2D6D-464A-9AB6-A02ADBEE99EA}"/>
    <dgm:cxn modelId="{D144A1A0-1105-4F24-94C0-84BA38088A65}" type="presOf" srcId="{BC815C98-2670-4B0F-B90B-B9637B741F5B}" destId="{6D1F6143-14FD-45CD-9F58-EA0DC3347BD8}" srcOrd="0" destOrd="1" presId="urn:microsoft.com/office/officeart/2005/8/layout/list1"/>
    <dgm:cxn modelId="{10C2D0A0-9EB3-4974-B9DD-DEB0C64B6D07}" type="presOf" srcId="{CA8FF3FF-03D4-4FFA-8A9C-F5995E04D538}" destId="{6D1F6143-14FD-45CD-9F58-EA0DC3347BD8}" srcOrd="0" destOrd="8" presId="urn:microsoft.com/office/officeart/2005/8/layout/list1"/>
    <dgm:cxn modelId="{3E56B2A7-5CDD-460C-A042-1C6C3FCAEDE6}" srcId="{D4771855-D7CA-4E40-8DEE-A00F9F433F60}" destId="{7FC761DB-AF89-42C7-B5E9-C0B56DA46796}" srcOrd="0" destOrd="0" parTransId="{9B049506-EC70-4FC6-B843-348A5ABB2FF1}" sibTransId="{7240D792-EB26-4EF6-9B43-8D0E40D78D66}"/>
    <dgm:cxn modelId="{95A0E1AA-B5B4-42AA-B9E2-64F40AFF84E4}" srcId="{D4771855-D7CA-4E40-8DEE-A00F9F433F60}" destId="{30F3F754-E5D9-4D69-8703-F8C123606089}" srcOrd="2" destOrd="0" parTransId="{52371735-1A10-4688-8BAA-0DB75DA93963}" sibTransId="{11658133-4BF1-4520-830E-A148FDCA846C}"/>
    <dgm:cxn modelId="{311C97BB-421E-4CB2-BF7D-B9755F8066BA}" srcId="{30F3F754-E5D9-4D69-8703-F8C123606089}" destId="{1865BD46-D725-4C59-A6CD-9068C2FF940A}" srcOrd="2" destOrd="0" parTransId="{9D81ADD1-028B-4A1E-BD7B-90B06DFC391C}" sibTransId="{671630C6-EDE1-4391-8CFB-64792E56EE4C}"/>
    <dgm:cxn modelId="{03CFB3C0-92B6-44D8-9A84-D3C94A6A1B23}" type="presOf" srcId="{4B4BBAF9-3517-4809-9363-7D870287FA5B}" destId="{BAA687ED-1448-4469-B8C6-E9E22C345B0F}" srcOrd="0" destOrd="0" presId="urn:microsoft.com/office/officeart/2005/8/layout/list1"/>
    <dgm:cxn modelId="{A2BCC5C5-622F-4D43-8C24-B21AFAC66DF9}" srcId="{30F3F754-E5D9-4D69-8703-F8C123606089}" destId="{CA8FF3FF-03D4-4FFA-8A9C-F5995E04D538}" srcOrd="0" destOrd="0" parTransId="{56AFF127-A832-40C3-9807-6514DF8FE7D6}" sibTransId="{BFFDF071-06E4-4CE9-9AEA-7FB5AE10B54A}"/>
    <dgm:cxn modelId="{FA0933C9-2A72-44CF-932C-78BDEC219506}" type="presOf" srcId="{7725518D-292F-43D3-84E5-BB2FDB3E028E}" destId="{6D1F6143-14FD-45CD-9F58-EA0DC3347BD8}" srcOrd="0" destOrd="9" presId="urn:microsoft.com/office/officeart/2005/8/layout/list1"/>
    <dgm:cxn modelId="{807C0DDB-3B3D-4FB5-8814-318C1D03F76B}" type="presOf" srcId="{1865BD46-D725-4C59-A6CD-9068C2FF940A}" destId="{6D1F6143-14FD-45CD-9F58-EA0DC3347BD8}" srcOrd="0" destOrd="10" presId="urn:microsoft.com/office/officeart/2005/8/layout/list1"/>
    <dgm:cxn modelId="{4400CDEB-A0A3-4F57-B973-69CC53A2B045}" type="presOf" srcId="{30F3F754-E5D9-4D69-8703-F8C123606089}" destId="{6D1F6143-14FD-45CD-9F58-EA0DC3347BD8}" srcOrd="0" destOrd="7" presId="urn:microsoft.com/office/officeart/2005/8/layout/list1"/>
    <dgm:cxn modelId="{3902A7F2-4CC7-4100-B0B1-6C5E07A6E9F4}" srcId="{30F3F754-E5D9-4D69-8703-F8C123606089}" destId="{7725518D-292F-43D3-84E5-BB2FDB3E028E}" srcOrd="1" destOrd="0" parTransId="{800F2EE8-4BDC-487A-A2C0-1C9E894586F7}" sibTransId="{D381CA1B-395E-43ED-ABED-3D5495E48BA5}"/>
    <dgm:cxn modelId="{13DC75F9-6B0E-4B72-B14E-3A47E274ADA5}" type="presParOf" srcId="{BAA687ED-1448-4469-B8C6-E9E22C345B0F}" destId="{90C9894C-B254-4134-8190-4D676B00D118}" srcOrd="0" destOrd="0" presId="urn:microsoft.com/office/officeart/2005/8/layout/list1"/>
    <dgm:cxn modelId="{80EEFE10-F9CF-4336-96E7-687E3A7CB001}" type="presParOf" srcId="{90C9894C-B254-4134-8190-4D676B00D118}" destId="{DE0D7E19-2CC2-4379-9295-6348384B18F5}" srcOrd="0" destOrd="0" presId="urn:microsoft.com/office/officeart/2005/8/layout/list1"/>
    <dgm:cxn modelId="{95037A16-8F14-42CD-9246-1AC5607C3591}" type="presParOf" srcId="{90C9894C-B254-4134-8190-4D676B00D118}" destId="{6E7D6727-9589-421F-AB1B-5A8A92A2AF3A}" srcOrd="1" destOrd="0" presId="urn:microsoft.com/office/officeart/2005/8/layout/list1"/>
    <dgm:cxn modelId="{59EF9279-882C-42AD-9142-C1F89EE53E23}" type="presParOf" srcId="{BAA687ED-1448-4469-B8C6-E9E22C345B0F}" destId="{E26DAFB6-A103-4769-BD1E-0E2D7715F630}" srcOrd="1" destOrd="0" presId="urn:microsoft.com/office/officeart/2005/8/layout/list1"/>
    <dgm:cxn modelId="{1A4BF372-4441-47AA-90D4-02023483E1C7}" type="presParOf" srcId="{BAA687ED-1448-4469-B8C6-E9E22C345B0F}" destId="{6D1F6143-14FD-45CD-9F58-EA0DC3347BD8}" srcOrd="2"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7200B-2BEC-4578-8C83-0E21753F16D1}">
      <dsp:nvSpPr>
        <dsp:cNvPr id="0" name=""/>
        <dsp:cNvSpPr/>
      </dsp:nvSpPr>
      <dsp:spPr>
        <a:xfrm>
          <a:off x="0" y="30825"/>
          <a:ext cx="6451943" cy="887445"/>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Logistics and Introductions</a:t>
          </a:r>
        </a:p>
      </dsp:txBody>
      <dsp:txXfrm>
        <a:off x="43321" y="74146"/>
        <a:ext cx="6365301" cy="800803"/>
      </dsp:txXfrm>
    </dsp:sp>
    <dsp:sp modelId="{FE2BF62C-0828-4B06-AC16-AD1718E59F46}">
      <dsp:nvSpPr>
        <dsp:cNvPr id="0" name=""/>
        <dsp:cNvSpPr/>
      </dsp:nvSpPr>
      <dsp:spPr>
        <a:xfrm>
          <a:off x="0" y="933787"/>
          <a:ext cx="6451943" cy="887445"/>
        </a:xfrm>
        <a:prstGeom prst="roundRect">
          <a:avLst/>
        </a:prstGeom>
        <a:solidFill>
          <a:schemeClr val="accent2">
            <a:hueOff val="459506"/>
            <a:satOff val="8602"/>
            <a:lumOff val="-52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Prayers and Opening</a:t>
          </a:r>
        </a:p>
      </dsp:txBody>
      <dsp:txXfrm>
        <a:off x="43321" y="977108"/>
        <a:ext cx="6365301" cy="800803"/>
      </dsp:txXfrm>
    </dsp:sp>
    <dsp:sp modelId="{DF1E1119-8A9A-478F-8643-F5FA7BA194F4}">
      <dsp:nvSpPr>
        <dsp:cNvPr id="0" name=""/>
        <dsp:cNvSpPr/>
      </dsp:nvSpPr>
      <dsp:spPr>
        <a:xfrm>
          <a:off x="0" y="1828939"/>
          <a:ext cx="6451943" cy="887445"/>
        </a:xfrm>
        <a:prstGeom prst="roundRect">
          <a:avLst/>
        </a:prstGeom>
        <a:solidFill>
          <a:schemeClr val="accent2">
            <a:hueOff val="919011"/>
            <a:satOff val="17205"/>
            <a:lumOff val="-104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About Joe and Charlie</a:t>
          </a:r>
        </a:p>
      </dsp:txBody>
      <dsp:txXfrm>
        <a:off x="43321" y="1872260"/>
        <a:ext cx="6365301" cy="800803"/>
      </dsp:txXfrm>
    </dsp:sp>
    <dsp:sp modelId="{18959546-390D-4E1F-B89F-A9749D6BE3A5}">
      <dsp:nvSpPr>
        <dsp:cNvPr id="0" name=""/>
        <dsp:cNvSpPr/>
      </dsp:nvSpPr>
      <dsp:spPr>
        <a:xfrm>
          <a:off x="0" y="2724092"/>
          <a:ext cx="6451943" cy="887445"/>
        </a:xfrm>
        <a:prstGeom prst="roundRect">
          <a:avLst/>
        </a:prstGeom>
        <a:solidFill>
          <a:schemeClr val="accent2">
            <a:hueOff val="1378517"/>
            <a:satOff val="25807"/>
            <a:lumOff val="-156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AA History and Big Book Study</a:t>
          </a:r>
        </a:p>
      </dsp:txBody>
      <dsp:txXfrm>
        <a:off x="43321" y="2767413"/>
        <a:ext cx="6365301" cy="8008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177BA-4E59-4069-954D-52CECDB1B89C}">
      <dsp:nvSpPr>
        <dsp:cNvPr id="0" name=""/>
        <dsp:cNvSpPr/>
      </dsp:nvSpPr>
      <dsp:spPr>
        <a:xfrm>
          <a:off x="248952" y="2702"/>
          <a:ext cx="5529804" cy="138245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He said Bill, people like you and I who have become </a:t>
          </a:r>
          <a:r>
            <a:rPr lang="en-US" sz="1600" b="1" kern="1200" cap="all" baseline="0">
              <a:solidFill>
                <a:schemeClr val="tx1"/>
              </a:solidFill>
            </a:rPr>
            <a:t>absolutely</a:t>
          </a:r>
          <a:r>
            <a:rPr lang="en-US" sz="1600" b="1" kern="1200">
              <a:solidFill>
                <a:schemeClr val="tx1"/>
              </a:solidFill>
            </a:rPr>
            <a:t> POWERLESS </a:t>
          </a:r>
          <a:r>
            <a:rPr lang="en-US" sz="1200" kern="1200"/>
            <a:t>over alcohol, if we’re going to have to recover from that condition, we’re going to have to have the aid of a power greater than human power.</a:t>
          </a:r>
        </a:p>
      </dsp:txBody>
      <dsp:txXfrm>
        <a:off x="289443" y="43193"/>
        <a:ext cx="5448822" cy="1301469"/>
      </dsp:txXfrm>
    </dsp:sp>
    <dsp:sp modelId="{27A2D1E9-140E-4579-9A99-BC762C80C2C6}">
      <dsp:nvSpPr>
        <dsp:cNvPr id="0" name=""/>
        <dsp:cNvSpPr/>
      </dsp:nvSpPr>
      <dsp:spPr>
        <a:xfrm rot="5400000">
          <a:off x="2754644" y="1419715"/>
          <a:ext cx="518419" cy="6221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2827223" y="1471557"/>
        <a:ext cx="373261" cy="362893"/>
      </dsp:txXfrm>
    </dsp:sp>
    <dsp:sp modelId="{1D00F1EC-670F-4AA6-968F-CFAA1968F18B}">
      <dsp:nvSpPr>
        <dsp:cNvPr id="0" name=""/>
        <dsp:cNvSpPr/>
      </dsp:nvSpPr>
      <dsp:spPr>
        <a:xfrm>
          <a:off x="248952" y="2076379"/>
          <a:ext cx="5529804" cy="138245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He said the doctors, and the ministers and the psychiatrists have tried to help people like us but human power doesn’t seem to be able to do the job. And he said, </a:t>
          </a:r>
          <a:r>
            <a:rPr lang="en-US" sz="1200" b="1" kern="1200">
              <a:solidFill>
                <a:schemeClr val="tx1"/>
              </a:solidFill>
            </a:rPr>
            <a:t>we’ll have to have the aid of a power greater than human power. </a:t>
          </a:r>
          <a:r>
            <a:rPr lang="en-US" sz="1200" kern="1200"/>
            <a:t>And he said I’ve been attending meetings with a group of people called the </a:t>
          </a:r>
          <a:r>
            <a:rPr lang="en-US" sz="1200" kern="1200">
              <a:solidFill>
                <a:schemeClr val="bg1"/>
              </a:solidFill>
            </a:rPr>
            <a:t>Oxford Groupers </a:t>
          </a:r>
          <a:r>
            <a:rPr lang="en-US" sz="1200" kern="1200"/>
            <a:t>and they told me </a:t>
          </a:r>
          <a:r>
            <a:rPr lang="en-US" sz="1200" b="1" kern="1200">
              <a:solidFill>
                <a:schemeClr val="tx1"/>
              </a:solidFill>
            </a:rPr>
            <a:t>if I could have a spiritual experience*, that during that spiritual experience I would be able to find that power, and I would be able to recover from alcoholism</a:t>
          </a:r>
          <a:r>
            <a:rPr lang="en-US" sz="1200" kern="1200">
              <a:solidFill>
                <a:schemeClr val="tx1"/>
              </a:solidFill>
            </a:rPr>
            <a:t>. </a:t>
          </a:r>
          <a:r>
            <a:rPr lang="en-US" sz="1200" kern="1200"/>
            <a:t>He said also they have given me a practical program of action (now the 12 Steps).</a:t>
          </a:r>
        </a:p>
      </dsp:txBody>
      <dsp:txXfrm>
        <a:off x="289443" y="2116870"/>
        <a:ext cx="5448822" cy="1301469"/>
      </dsp:txXfrm>
    </dsp:sp>
    <dsp:sp modelId="{545A952A-F66A-48EC-A434-9BCCD5F73ED6}">
      <dsp:nvSpPr>
        <dsp:cNvPr id="0" name=""/>
        <dsp:cNvSpPr/>
      </dsp:nvSpPr>
      <dsp:spPr>
        <a:xfrm rot="5400000">
          <a:off x="2754644" y="3493391"/>
          <a:ext cx="518419" cy="6221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2827223" y="3545233"/>
        <a:ext cx="373261" cy="362893"/>
      </dsp:txXfrm>
    </dsp:sp>
    <dsp:sp modelId="{B3068F0B-3398-41DC-9B72-6B26583C2563}">
      <dsp:nvSpPr>
        <dsp:cNvPr id="0" name=""/>
        <dsp:cNvSpPr/>
      </dsp:nvSpPr>
      <dsp:spPr>
        <a:xfrm>
          <a:off x="248952" y="4150056"/>
          <a:ext cx="5529804" cy="138245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533400">
            <a:lnSpc>
              <a:spcPct val="90000"/>
            </a:lnSpc>
            <a:spcBef>
              <a:spcPct val="0"/>
            </a:spcBef>
            <a:spcAft>
              <a:spcPct val="35000"/>
            </a:spcAft>
            <a:buNone/>
          </a:pPr>
          <a:r>
            <a:rPr lang="en-US" sz="1200" kern="1200"/>
            <a:t>They (the Oxford Groupers) GUARANTEED me if I would follow that program of action: </a:t>
          </a:r>
        </a:p>
        <a:p>
          <a:pPr marL="171450" lvl="1" indent="-171450" algn="l" defTabSz="800100">
            <a:lnSpc>
              <a:spcPct val="90000"/>
            </a:lnSpc>
            <a:spcBef>
              <a:spcPct val="0"/>
            </a:spcBef>
            <a:spcAft>
              <a:spcPct val="15000"/>
            </a:spcAft>
            <a:buChar char="•"/>
          </a:pPr>
          <a:r>
            <a:rPr lang="en-US" sz="1800" b="1" kern="1200">
              <a:solidFill>
                <a:schemeClr val="tx1"/>
              </a:solidFill>
            </a:rPr>
            <a:t>I would have the spiritual experience*,</a:t>
          </a:r>
        </a:p>
        <a:p>
          <a:pPr marL="171450" lvl="1" indent="-171450" algn="l" defTabSz="800100">
            <a:lnSpc>
              <a:spcPct val="90000"/>
            </a:lnSpc>
            <a:spcBef>
              <a:spcPct val="0"/>
            </a:spcBef>
            <a:spcAft>
              <a:spcPct val="15000"/>
            </a:spcAft>
            <a:buChar char="•"/>
          </a:pPr>
          <a:r>
            <a:rPr lang="en-US" sz="1800" b="1" kern="1200">
              <a:solidFill>
                <a:schemeClr val="tx1"/>
              </a:solidFill>
            </a:rPr>
            <a:t>I would find the power and</a:t>
          </a:r>
        </a:p>
        <a:p>
          <a:pPr marL="171450" lvl="1" indent="-171450" algn="l" defTabSz="800100">
            <a:lnSpc>
              <a:spcPct val="90000"/>
            </a:lnSpc>
            <a:spcBef>
              <a:spcPct val="0"/>
            </a:spcBef>
            <a:spcAft>
              <a:spcPct val="15000"/>
            </a:spcAft>
            <a:buChar char="•"/>
          </a:pPr>
          <a:r>
            <a:rPr lang="en-US" sz="1800" b="1" kern="1200">
              <a:solidFill>
                <a:schemeClr val="tx1"/>
              </a:solidFill>
            </a:rPr>
            <a:t>I would be able to recover from alcoholism.</a:t>
          </a:r>
        </a:p>
      </dsp:txBody>
      <dsp:txXfrm>
        <a:off x="289443" y="4190547"/>
        <a:ext cx="5448822" cy="13014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289E5E-1AFF-43CB-9613-F1B096D80B34}">
      <dsp:nvSpPr>
        <dsp:cNvPr id="0" name=""/>
        <dsp:cNvSpPr/>
      </dsp:nvSpPr>
      <dsp:spPr>
        <a:xfrm>
          <a:off x="0" y="20329"/>
          <a:ext cx="2948711" cy="176922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He said Bill; every alcoholic I know has two questions: </a:t>
          </a:r>
        </a:p>
        <a:p>
          <a:pPr marL="114300" lvl="1" indent="-114300" algn="l" defTabSz="622300">
            <a:lnSpc>
              <a:spcPct val="90000"/>
            </a:lnSpc>
            <a:spcBef>
              <a:spcPct val="0"/>
            </a:spcBef>
            <a:spcAft>
              <a:spcPct val="15000"/>
            </a:spcAft>
            <a:buFont typeface="+mj-lt"/>
            <a:buAutoNum type="arabicPeriod"/>
          </a:pPr>
          <a:r>
            <a:rPr lang="en-US" sz="1400" b="1" kern="1200">
              <a:solidFill>
                <a:schemeClr val="tx1"/>
              </a:solidFill>
            </a:rPr>
            <a:t>Why can’t I drink like I used to without getting drunk all the time, </a:t>
          </a:r>
        </a:p>
        <a:p>
          <a:pPr marL="114300" lvl="1" indent="-114300" algn="l" defTabSz="622300">
            <a:lnSpc>
              <a:spcPct val="90000"/>
            </a:lnSpc>
            <a:spcBef>
              <a:spcPct val="0"/>
            </a:spcBef>
            <a:spcAft>
              <a:spcPct val="15000"/>
            </a:spcAft>
            <a:buFont typeface="+mj-lt"/>
            <a:buAutoNum type="arabicPeriod"/>
          </a:pPr>
          <a:r>
            <a:rPr lang="en-US" sz="1400" b="1" kern="1200">
              <a:solidFill>
                <a:schemeClr val="tx1"/>
              </a:solidFill>
            </a:rPr>
            <a:t>Why can’t I quit drinking now that I want to?</a:t>
          </a:r>
        </a:p>
      </dsp:txBody>
      <dsp:txXfrm>
        <a:off x="0" y="20329"/>
        <a:ext cx="2948711" cy="1769227"/>
      </dsp:txXfrm>
    </dsp:sp>
    <dsp:sp modelId="{4FB46168-4ABA-446A-996A-CCF5DD9874B9}">
      <dsp:nvSpPr>
        <dsp:cNvPr id="0" name=""/>
        <dsp:cNvSpPr/>
      </dsp:nvSpPr>
      <dsp:spPr>
        <a:xfrm>
          <a:off x="3243583" y="20329"/>
          <a:ext cx="2948711" cy="176922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Explain to them the </a:t>
          </a:r>
          <a:r>
            <a:rPr lang="en-US" sz="1800" b="1" kern="1200">
              <a:solidFill>
                <a:schemeClr val="tx1"/>
              </a:solidFill>
            </a:rPr>
            <a:t>exact nature of the illness</a:t>
          </a:r>
          <a:r>
            <a:rPr lang="en-US" sz="1800" kern="1200"/>
            <a:t>,</a:t>
          </a:r>
        </a:p>
      </dsp:txBody>
      <dsp:txXfrm>
        <a:off x="3243583" y="20329"/>
        <a:ext cx="2948711" cy="1769227"/>
      </dsp:txXfrm>
    </dsp:sp>
    <dsp:sp modelId="{5D9DD97D-8F5D-4B51-8E83-158428D76FFE}">
      <dsp:nvSpPr>
        <dsp:cNvPr id="0" name=""/>
        <dsp:cNvSpPr/>
      </dsp:nvSpPr>
      <dsp:spPr>
        <a:xfrm>
          <a:off x="6487166" y="20329"/>
          <a:ext cx="2948711" cy="176922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tell them about the physical allergy of the body </a:t>
          </a:r>
          <a:r>
            <a:rPr lang="en-US" sz="1800" kern="1200"/>
            <a:t>and </a:t>
          </a:r>
          <a:r>
            <a:rPr lang="en-US" sz="1800" b="1" kern="1200">
              <a:solidFill>
                <a:schemeClr val="tx1"/>
              </a:solidFill>
            </a:rPr>
            <a:t>the obsession of the mind </a:t>
          </a:r>
          <a:r>
            <a:rPr lang="en-US" sz="1800" kern="1200"/>
            <a:t>(two-fold illness), you’ll get their attention.</a:t>
          </a:r>
        </a:p>
      </dsp:txBody>
      <dsp:txXfrm>
        <a:off x="6487166" y="20329"/>
        <a:ext cx="2948711" cy="1769227"/>
      </dsp:txXfrm>
    </dsp:sp>
    <dsp:sp modelId="{7D168332-CA60-47AB-815B-9A254B8386A4}">
      <dsp:nvSpPr>
        <dsp:cNvPr id="0" name=""/>
        <dsp:cNvSpPr/>
      </dsp:nvSpPr>
      <dsp:spPr>
        <a:xfrm>
          <a:off x="1621791" y="2084428"/>
          <a:ext cx="2948711" cy="176922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Then </a:t>
          </a:r>
          <a:r>
            <a:rPr lang="en-US" sz="1800" u="sng" kern="1200"/>
            <a:t>after you get their attention</a:t>
          </a:r>
          <a:r>
            <a:rPr lang="en-US" sz="1800" kern="1200"/>
            <a:t> you can talk to them about spirituality.</a:t>
          </a:r>
        </a:p>
      </dsp:txBody>
      <dsp:txXfrm>
        <a:off x="1621791" y="2084428"/>
        <a:ext cx="2948711" cy="1769227"/>
      </dsp:txXfrm>
    </dsp:sp>
    <dsp:sp modelId="{384C274E-C218-4FC2-A740-A111628645FA}">
      <dsp:nvSpPr>
        <dsp:cNvPr id="0" name=""/>
        <dsp:cNvSpPr/>
      </dsp:nvSpPr>
      <dsp:spPr>
        <a:xfrm>
          <a:off x="4865374" y="2084428"/>
          <a:ext cx="2948711" cy="176922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TELL THEM WHAT THE PROBLEM IS FIRST</a:t>
          </a:r>
          <a:endParaRPr lang="en-US" sz="1800" kern="1200"/>
        </a:p>
      </dsp:txBody>
      <dsp:txXfrm>
        <a:off x="4865374" y="2084428"/>
        <a:ext cx="2948711" cy="17692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1F6143-14FD-45CD-9F58-EA0DC3347BD8}">
      <dsp:nvSpPr>
        <dsp:cNvPr id="0" name=""/>
        <dsp:cNvSpPr/>
      </dsp:nvSpPr>
      <dsp:spPr>
        <a:xfrm>
          <a:off x="0" y="365772"/>
          <a:ext cx="4465594" cy="39501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6580" tIns="395732" rIns="346580" bIns="135128" numCol="1" spcCol="1270" anchor="t" anchorCtr="0">
          <a:noAutofit/>
        </a:bodyPr>
        <a:lstStyle/>
        <a:p>
          <a:pPr marL="171450" lvl="1" indent="-171450" algn="l" defTabSz="844550">
            <a:lnSpc>
              <a:spcPct val="90000"/>
            </a:lnSpc>
            <a:spcBef>
              <a:spcPct val="0"/>
            </a:spcBef>
            <a:spcAft>
              <a:spcPct val="15000"/>
            </a:spcAft>
            <a:buChar char="•"/>
          </a:pPr>
          <a:r>
            <a:rPr lang="en-US" sz="1900" b="1" kern="1200"/>
            <a:t>1st GOAL -  THE PROBLEM</a:t>
          </a:r>
          <a:endParaRPr lang="en-US" sz="1900" kern="1200"/>
        </a:p>
        <a:p>
          <a:pPr marL="342900" lvl="2" indent="-171450" algn="l" defTabSz="844550">
            <a:lnSpc>
              <a:spcPct val="90000"/>
            </a:lnSpc>
            <a:spcBef>
              <a:spcPct val="0"/>
            </a:spcBef>
            <a:spcAft>
              <a:spcPct val="15000"/>
            </a:spcAft>
            <a:buChar char="•"/>
          </a:pPr>
          <a:r>
            <a:rPr lang="en-US" sz="1900" i="1" kern="1200"/>
            <a:t>The Dr.’s Opinion </a:t>
          </a:r>
          <a:endParaRPr lang="en-US" sz="1900" kern="1200"/>
        </a:p>
        <a:p>
          <a:pPr marL="342900" lvl="2" indent="-171450" algn="l" defTabSz="844550">
            <a:lnSpc>
              <a:spcPct val="90000"/>
            </a:lnSpc>
            <a:spcBef>
              <a:spcPct val="0"/>
            </a:spcBef>
            <a:spcAft>
              <a:spcPct val="15000"/>
            </a:spcAft>
            <a:buChar char="•"/>
          </a:pPr>
          <a:r>
            <a:rPr lang="en-US" sz="1900" i="1" kern="1200"/>
            <a:t>Chapter 1 - Bill’s Story</a:t>
          </a:r>
          <a:endParaRPr lang="en-US" sz="1900" kern="1200"/>
        </a:p>
        <a:p>
          <a:pPr marL="171450" lvl="1" indent="-171450" algn="l" defTabSz="844550">
            <a:lnSpc>
              <a:spcPct val="90000"/>
            </a:lnSpc>
            <a:spcBef>
              <a:spcPct val="0"/>
            </a:spcBef>
            <a:spcAft>
              <a:spcPct val="15000"/>
            </a:spcAft>
            <a:buChar char="•"/>
          </a:pPr>
          <a:r>
            <a:rPr lang="en-US" sz="1900" b="1" kern="1200"/>
            <a:t>2nd GOAL -  THE SOLUTION</a:t>
          </a:r>
          <a:r>
            <a:rPr lang="en-US" sz="1900" kern="1200"/>
            <a:t> </a:t>
          </a:r>
        </a:p>
        <a:p>
          <a:pPr marL="342900" lvl="2" indent="-171450" algn="l" defTabSz="844550">
            <a:lnSpc>
              <a:spcPct val="90000"/>
            </a:lnSpc>
            <a:spcBef>
              <a:spcPct val="0"/>
            </a:spcBef>
            <a:spcAft>
              <a:spcPct val="15000"/>
            </a:spcAft>
            <a:buChar char="•"/>
          </a:pPr>
          <a:r>
            <a:rPr lang="en-US" sz="1900" i="1" kern="1200"/>
            <a:t>Chapter 2: There Is A Solution </a:t>
          </a:r>
          <a:endParaRPr lang="en-US" sz="1900" kern="1200"/>
        </a:p>
        <a:p>
          <a:pPr marL="342900" lvl="2" indent="-171450" algn="l" defTabSz="844550">
            <a:lnSpc>
              <a:spcPct val="90000"/>
            </a:lnSpc>
            <a:spcBef>
              <a:spcPct val="0"/>
            </a:spcBef>
            <a:spcAft>
              <a:spcPct val="15000"/>
            </a:spcAft>
            <a:buChar char="•"/>
          </a:pPr>
          <a:r>
            <a:rPr lang="en-US" sz="1900" i="1" kern="1200"/>
            <a:t>Chapter 3: More About Alcoholism</a:t>
          </a:r>
          <a:endParaRPr lang="en-US" sz="1900" kern="1200"/>
        </a:p>
        <a:p>
          <a:pPr marL="342900" lvl="2" indent="-171450" algn="l" defTabSz="844550">
            <a:lnSpc>
              <a:spcPct val="90000"/>
            </a:lnSpc>
            <a:spcBef>
              <a:spcPct val="0"/>
            </a:spcBef>
            <a:spcAft>
              <a:spcPct val="15000"/>
            </a:spcAft>
            <a:buChar char="•"/>
          </a:pPr>
          <a:r>
            <a:rPr lang="en-US" sz="1900" i="1" kern="1200"/>
            <a:t>Chapter 4: We Agnostics</a:t>
          </a:r>
          <a:endParaRPr lang="en-US" sz="1900" kern="1200"/>
        </a:p>
        <a:p>
          <a:pPr marL="171450" lvl="1" indent="-171450" algn="l" defTabSz="844550">
            <a:lnSpc>
              <a:spcPct val="90000"/>
            </a:lnSpc>
            <a:spcBef>
              <a:spcPct val="0"/>
            </a:spcBef>
            <a:spcAft>
              <a:spcPct val="15000"/>
            </a:spcAft>
            <a:buChar char="•"/>
          </a:pPr>
          <a:r>
            <a:rPr lang="en-US" sz="1900" b="1" kern="1200"/>
            <a:t>3rd GOAL – ACTION</a:t>
          </a:r>
          <a:endParaRPr lang="en-US" sz="1900" kern="1200"/>
        </a:p>
        <a:p>
          <a:pPr marL="342900" lvl="2" indent="-171450" algn="l" defTabSz="844550">
            <a:lnSpc>
              <a:spcPct val="90000"/>
            </a:lnSpc>
            <a:spcBef>
              <a:spcPct val="0"/>
            </a:spcBef>
            <a:spcAft>
              <a:spcPct val="15000"/>
            </a:spcAft>
            <a:buChar char="•"/>
          </a:pPr>
          <a:r>
            <a:rPr lang="en-US" sz="1900" i="1" kern="1200"/>
            <a:t>Chapter 5: How It Works</a:t>
          </a:r>
          <a:endParaRPr lang="en-US" sz="1900" kern="1200"/>
        </a:p>
        <a:p>
          <a:pPr marL="342900" lvl="2" indent="-171450" algn="l" defTabSz="844550">
            <a:lnSpc>
              <a:spcPct val="90000"/>
            </a:lnSpc>
            <a:spcBef>
              <a:spcPct val="0"/>
            </a:spcBef>
            <a:spcAft>
              <a:spcPct val="15000"/>
            </a:spcAft>
            <a:buChar char="•"/>
          </a:pPr>
          <a:r>
            <a:rPr lang="en-US" sz="1900" i="1" kern="1200"/>
            <a:t>Chapter 6: Into Action</a:t>
          </a:r>
          <a:endParaRPr lang="en-US" sz="1900" kern="1200"/>
        </a:p>
        <a:p>
          <a:pPr marL="342900" lvl="2" indent="-171450" algn="l" defTabSz="844550">
            <a:lnSpc>
              <a:spcPct val="90000"/>
            </a:lnSpc>
            <a:spcBef>
              <a:spcPct val="0"/>
            </a:spcBef>
            <a:spcAft>
              <a:spcPct val="15000"/>
            </a:spcAft>
            <a:buChar char="•"/>
          </a:pPr>
          <a:r>
            <a:rPr lang="en-US" sz="1900" i="1" kern="1200"/>
            <a:t>Chapter 7: Working with Others</a:t>
          </a:r>
          <a:endParaRPr lang="en-US" sz="1900" kern="1200"/>
        </a:p>
      </dsp:txBody>
      <dsp:txXfrm>
        <a:off x="0" y="365772"/>
        <a:ext cx="4465594" cy="3950100"/>
      </dsp:txXfrm>
    </dsp:sp>
    <dsp:sp modelId="{6E7D6727-9589-421F-AB1B-5A8A92A2AF3A}">
      <dsp:nvSpPr>
        <dsp:cNvPr id="0" name=""/>
        <dsp:cNvSpPr/>
      </dsp:nvSpPr>
      <dsp:spPr>
        <a:xfrm>
          <a:off x="223279" y="85332"/>
          <a:ext cx="3125915" cy="5608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52" tIns="0" rIns="118152" bIns="0" numCol="1" spcCol="1270" anchor="ctr" anchorCtr="0">
          <a:noAutofit/>
        </a:bodyPr>
        <a:lstStyle/>
        <a:p>
          <a:pPr marL="0" lvl="0" indent="0" algn="l" defTabSz="844550">
            <a:lnSpc>
              <a:spcPct val="90000"/>
            </a:lnSpc>
            <a:spcBef>
              <a:spcPct val="0"/>
            </a:spcBef>
            <a:spcAft>
              <a:spcPct val="35000"/>
            </a:spcAft>
            <a:buNone/>
          </a:pPr>
          <a:r>
            <a:rPr lang="en-US" sz="1900" kern="1200"/>
            <a:t>GOALS OF THE BIG BOOK:</a:t>
          </a:r>
        </a:p>
      </dsp:txBody>
      <dsp:txXfrm>
        <a:off x="250659" y="112712"/>
        <a:ext cx="3071155" cy="5061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56AC25-ABEC-49F2-A131-D3AD81938226}" type="datetimeFigureOut">
              <a:rPr lang="en-US" smtClean="0"/>
              <a:t>9/1/2024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9C7E20-E113-4EF5-B380-DF127502C057}" type="slidenum">
              <a:rPr lang="en-US" smtClean="0"/>
              <a:t>‹#›</a:t>
            </a:fld>
            <a:endParaRPr lang="en-US"/>
          </a:p>
        </p:txBody>
      </p:sp>
    </p:spTree>
    <p:extLst>
      <p:ext uri="{BB962C8B-B14F-4D97-AF65-F5344CB8AC3E}">
        <p14:creationId xmlns:p14="http://schemas.microsoft.com/office/powerpoint/2010/main" val="3317805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9C7E20-E113-4EF5-B380-DF127502C057}" type="slidenum">
              <a:rPr lang="en-US" smtClean="0"/>
              <a:t>12</a:t>
            </a:fld>
            <a:endParaRPr lang="en-US"/>
          </a:p>
        </p:txBody>
      </p:sp>
    </p:spTree>
    <p:extLst>
      <p:ext uri="{BB962C8B-B14F-4D97-AF65-F5344CB8AC3E}">
        <p14:creationId xmlns:p14="http://schemas.microsoft.com/office/powerpoint/2010/main" val="3824001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8900" marR="109220">
              <a:spcBef>
                <a:spcPts val="0"/>
              </a:spcBef>
              <a:spcAft>
                <a:spcPts val="0"/>
              </a:spcAft>
              <a:tabLst>
                <a:tab pos="545465" algn="l"/>
              </a:tabLst>
            </a:pPr>
            <a:r>
              <a:rPr lang="en-US" sz="800">
                <a:effectLst/>
                <a:latin typeface="Times New Roman" panose="02020603050405020304" pitchFamily="18" charset="0"/>
                <a:ea typeface="Times New Roman" panose="02020603050405020304" pitchFamily="18" charset="0"/>
              </a:rPr>
              <a:t>J &amp; C	And we all know the story of Bill going to Akron.</a:t>
            </a:r>
            <a:r>
              <a:rPr lang="en-US" sz="800" spc="20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He and some other guys had put a business deal together.</a:t>
            </a:r>
            <a:r>
              <a:rPr lang="en-US" sz="800" spc="20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They were going to take over one of the companies there in Akron just through a proxy fight.</a:t>
            </a:r>
            <a:r>
              <a:rPr lang="en-US" sz="800" spc="20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And while there the whole thing blew up in the face, and his friends all deserted him and left him there in Akron, standing in the lobby of the Mayflower Hotel.</a:t>
            </a:r>
            <a:r>
              <a:rPr lang="en-US" sz="800" spc="20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Low, sad and depressed, counting the money in his pocket realized he didn’t even have enough money to pay his hotel bill.</a:t>
            </a:r>
            <a:r>
              <a:rPr lang="en-US" sz="800" spc="20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He happened to look through a door off the lobby, into the bar.</a:t>
            </a:r>
            <a:r>
              <a:rPr lang="en-US" sz="800" spc="20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And I would assume probably the lights were low in the bar, the music was probably playing</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in</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the</a:t>
            </a:r>
            <a:r>
              <a:rPr lang="en-US" sz="800" spc="-1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bar,</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the</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laughter</a:t>
            </a:r>
            <a:r>
              <a:rPr lang="en-US" sz="800" spc="-1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was</a:t>
            </a:r>
            <a:r>
              <a:rPr lang="en-US" sz="800" spc="-1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great</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and</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the</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smoke</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was</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thick,</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and</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Bill’s</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mind</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said</a:t>
            </a:r>
            <a:r>
              <a:rPr lang="en-US" sz="800" spc="-1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I</a:t>
            </a:r>
            <a:r>
              <a:rPr lang="en-US" sz="800" spc="-1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believe</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I’ll</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go</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in</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there</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and</a:t>
            </a:r>
            <a:r>
              <a:rPr lang="en-US" sz="800" spc="-1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be</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with</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people</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of my kind and I’ll feel better.</a:t>
            </a:r>
            <a:r>
              <a:rPr lang="en-US" sz="800" spc="20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And as he started through the door his mind began to think about taking a drink.</a:t>
            </a:r>
          </a:p>
          <a:p>
            <a:pPr marL="88265" marR="84455">
              <a:spcBef>
                <a:spcPts val="1150"/>
              </a:spcBef>
              <a:spcAft>
                <a:spcPts val="0"/>
              </a:spcAft>
            </a:pPr>
            <a:r>
              <a:rPr lang="en-US" sz="800">
                <a:effectLst/>
                <a:latin typeface="Times New Roman" panose="02020603050405020304" pitchFamily="18" charset="0"/>
                <a:ea typeface="Times New Roman" panose="02020603050405020304" pitchFamily="18" charset="0"/>
              </a:rPr>
              <a:t>And Bill suddenly realized that if he went</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in that bar</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he was going to end</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up drunk.</a:t>
            </a:r>
            <a:r>
              <a:rPr lang="en-US" sz="800" spc="20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But</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he remembered how</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back in</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New York City, </a:t>
            </a:r>
            <a:r>
              <a:rPr lang="en-US" sz="800" u="sng">
                <a:effectLst/>
                <a:latin typeface="Times New Roman" panose="02020603050405020304" pitchFamily="18" charset="0"/>
                <a:ea typeface="Times New Roman" panose="02020603050405020304" pitchFamily="18" charset="0"/>
              </a:rPr>
              <a:t>every time he had tried to help another alcoholic, even though he had failed with them, every time he had tried he himself had felt</a:t>
            </a:r>
            <a:r>
              <a:rPr lang="en-US" sz="800">
                <a:effectLst/>
                <a:latin typeface="Times New Roman" panose="02020603050405020304" pitchFamily="18" charset="0"/>
                <a:ea typeface="Times New Roman" panose="02020603050405020304" pitchFamily="18" charset="0"/>
              </a:rPr>
              <a:t> </a:t>
            </a:r>
            <a:r>
              <a:rPr lang="en-US" sz="800" u="sng">
                <a:effectLst/>
                <a:latin typeface="Times New Roman" panose="02020603050405020304" pitchFamily="18" charset="0"/>
                <a:ea typeface="Times New Roman" panose="02020603050405020304" pitchFamily="18" charset="0"/>
              </a:rPr>
              <a:t>better</a:t>
            </a:r>
            <a:r>
              <a:rPr lang="en-US" sz="800">
                <a:effectLst/>
                <a:latin typeface="Times New Roman" panose="02020603050405020304" pitchFamily="18" charset="0"/>
                <a:ea typeface="Times New Roman" panose="02020603050405020304" pitchFamily="18" charset="0"/>
              </a:rPr>
              <a:t>.</a:t>
            </a:r>
            <a:r>
              <a:rPr lang="en-US" sz="800" spc="20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So he said to himself, what I had better do is find me a drunk here in Akron to talk to.</a:t>
            </a:r>
            <a:r>
              <a:rPr lang="en-US" sz="800" spc="20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Made a few phone calls and came in contact</a:t>
            </a:r>
            <a:r>
              <a:rPr lang="en-US" sz="800" spc="-1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with a</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lady</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named Henrietta</a:t>
            </a:r>
            <a:r>
              <a:rPr lang="en-US" sz="800" spc="-5">
                <a:effectLst/>
                <a:latin typeface="Times New Roman" panose="02020603050405020304" pitchFamily="18" charset="0"/>
                <a:ea typeface="Times New Roman" panose="02020603050405020304" pitchFamily="18" charset="0"/>
              </a:rPr>
              <a:t> </a:t>
            </a:r>
            <a:r>
              <a:rPr lang="en-US" sz="800" err="1">
                <a:effectLst/>
                <a:latin typeface="Times New Roman" panose="02020603050405020304" pitchFamily="18" charset="0"/>
                <a:ea typeface="Times New Roman" panose="02020603050405020304" pitchFamily="18" charset="0"/>
              </a:rPr>
              <a:t>Seiberling</a:t>
            </a:r>
            <a:r>
              <a:rPr lang="en-US" sz="800">
                <a:effectLst/>
                <a:latin typeface="Times New Roman" panose="02020603050405020304" pitchFamily="18" charset="0"/>
                <a:ea typeface="Times New Roman" panose="02020603050405020304" pitchFamily="18" charset="0"/>
              </a:rPr>
              <a:t>.</a:t>
            </a:r>
            <a:r>
              <a:rPr lang="en-US" sz="800" spc="20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And</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Henrietta</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said,</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yeah,</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I</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know</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a</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guy</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that</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you can talk to.</a:t>
            </a:r>
            <a:r>
              <a:rPr lang="en-US" sz="800" spc="20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She</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said,</a:t>
            </a:r>
            <a:r>
              <a:rPr lang="en-US" sz="800" spc="-1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let me</a:t>
            </a:r>
            <a:r>
              <a:rPr lang="en-US" sz="800" spc="-1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call</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him and see if I can’t set up a meeting for you.</a:t>
            </a:r>
            <a:r>
              <a:rPr lang="en-US" sz="800" spc="20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So she calls Dr. Bob’s house and got hold of Anne Smith, Bob’s wife.</a:t>
            </a:r>
            <a:r>
              <a:rPr lang="en-US" sz="800" spc="20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And said there’s a fellow here from New York City that says he may have a possible means that Dr. Bob could recover from alcoholism.</a:t>
            </a:r>
            <a:r>
              <a:rPr lang="en-US" sz="800" spc="20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Can you bring Dr.</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Bob</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over</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for</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a</a:t>
            </a:r>
            <a:r>
              <a:rPr lang="en-US" sz="800" spc="-1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visit?</a:t>
            </a:r>
            <a:r>
              <a:rPr lang="en-US" sz="800" spc="20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And</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Anne</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said</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well</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I’d</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like</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to</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but</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she</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said</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you</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know</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this</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is</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the</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day</a:t>
            </a:r>
            <a:r>
              <a:rPr lang="en-US" sz="800" spc="-1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before</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Mother's</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Day,</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and</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he</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brought</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me home</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a</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potted</a:t>
            </a:r>
            <a:r>
              <a:rPr lang="en-US" sz="800" spc="-1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plant,</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and</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it’s</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sitting</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on</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the</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table</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and</a:t>
            </a:r>
            <a:r>
              <a:rPr lang="en-US" sz="800" spc="-1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he’s</a:t>
            </a:r>
            <a:r>
              <a:rPr lang="en-US" sz="800" spc="-2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potted</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underneath</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the</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table.</a:t>
            </a:r>
            <a:r>
              <a:rPr lang="en-US" sz="800" spc="20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She</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said</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let</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me</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wait</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until</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the</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morning</a:t>
            </a:r>
            <a:r>
              <a:rPr lang="en-US" sz="800" spc="-1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and</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see</a:t>
            </a:r>
            <a:r>
              <a:rPr lang="en-US" sz="800" spc="-1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if I can</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get</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him</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to come over.</a:t>
            </a:r>
            <a:r>
              <a:rPr lang="en-US" sz="800" spc="20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So</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of</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course the next</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morning</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as soon as</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Dr.</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Bob</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woke</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up</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she set</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in</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on</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him</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to go</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over to</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Henrietta’s and see this</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guy, and to talk to this guy from</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New York City.</a:t>
            </a:r>
            <a:r>
              <a:rPr lang="en-US" sz="800" spc="20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Now you know Dr. Bob didn’t</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feel very</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good the</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next morning.</a:t>
            </a:r>
            <a:r>
              <a:rPr lang="en-US" sz="800" spc="20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Hung over and felt bad and he said I’m not going.</a:t>
            </a:r>
            <a:r>
              <a:rPr lang="en-US" sz="800" spc="29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And Anne kept after him and kept after him and kept after him and finally, finally Dr. Bob said I’ll go over there and give that guy fifteen minutes of my time, and then I’m coming back home.</a:t>
            </a:r>
            <a:r>
              <a:rPr lang="en-US" sz="800" spc="20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So Anne took him over there,</a:t>
            </a:r>
          </a:p>
          <a:p>
            <a:pPr marL="88900" marR="0" indent="-635">
              <a:spcBef>
                <a:spcPts val="405"/>
              </a:spcBef>
              <a:spcAft>
                <a:spcPts val="0"/>
              </a:spcAft>
            </a:pPr>
            <a:br>
              <a:rPr lang="en-US" sz="800">
                <a:effectLst/>
                <a:latin typeface="Times New Roman" panose="02020603050405020304" pitchFamily="18" charset="0"/>
                <a:ea typeface="Times New Roman" panose="02020603050405020304" pitchFamily="18" charset="0"/>
              </a:rPr>
            </a:br>
            <a:r>
              <a:rPr lang="en-US" sz="800">
                <a:effectLst/>
                <a:latin typeface="Times New Roman" panose="02020603050405020304" pitchFamily="18" charset="0"/>
                <a:ea typeface="Times New Roman" panose="02020603050405020304" pitchFamily="18" charset="0"/>
              </a:rPr>
              <a:t>and</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Bill</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and</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Bob</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went</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into a</a:t>
            </a:r>
            <a:r>
              <a:rPr lang="en-US" sz="800" spc="-1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room</a:t>
            </a:r>
            <a:r>
              <a:rPr lang="en-US" sz="800" spc="-1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by</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themselves</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and</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they</a:t>
            </a:r>
            <a:r>
              <a:rPr lang="en-US" sz="800" spc="-1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stayed</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in that</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room</a:t>
            </a:r>
            <a:r>
              <a:rPr lang="en-US" sz="800" spc="-1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for</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literally</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hours.</a:t>
            </a:r>
            <a:r>
              <a:rPr lang="en-US" sz="800" spc="20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And</a:t>
            </a:r>
            <a:r>
              <a:rPr lang="en-US" sz="800" spc="-1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Dr.</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Bob</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came</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out</a:t>
            </a:r>
            <a:r>
              <a:rPr lang="en-US" sz="800" spc="-1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of</a:t>
            </a:r>
            <a:r>
              <a:rPr lang="en-US" sz="800" spc="-5">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that</a:t>
            </a:r>
            <a:r>
              <a:rPr lang="en-US" sz="800" spc="-2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room and he said this is the first man I’ve ever met that knows what he’s talking about when he talks about alcoholism.</a:t>
            </a:r>
            <a:r>
              <a:rPr lang="en-US" sz="800" spc="200">
                <a:effectLst/>
                <a:latin typeface="Times New Roman" panose="02020603050405020304" pitchFamily="18" charset="0"/>
                <a:ea typeface="Times New Roman" panose="02020603050405020304" pitchFamily="18" charset="0"/>
              </a:rPr>
              <a:t> </a:t>
            </a:r>
            <a:r>
              <a:rPr lang="en-US" sz="800">
                <a:effectLst/>
                <a:latin typeface="Times New Roman" panose="02020603050405020304" pitchFamily="18" charset="0"/>
                <a:ea typeface="Times New Roman" panose="02020603050405020304" pitchFamily="18" charset="0"/>
              </a:rPr>
              <a:t>Let's see what happened to him</a:t>
            </a:r>
          </a:p>
          <a:p>
            <a:endParaRPr lang="en-US" sz="800"/>
          </a:p>
        </p:txBody>
      </p:sp>
      <p:sp>
        <p:nvSpPr>
          <p:cNvPr id="4" name="Slide Number Placeholder 3"/>
          <p:cNvSpPr>
            <a:spLocks noGrp="1"/>
          </p:cNvSpPr>
          <p:nvPr>
            <p:ph type="sldNum" sz="quarter" idx="5"/>
          </p:nvPr>
        </p:nvSpPr>
        <p:spPr/>
        <p:txBody>
          <a:bodyPr/>
          <a:lstStyle/>
          <a:p>
            <a:fld id="{549C7E20-E113-4EF5-B380-DF127502C057}" type="slidenum">
              <a:rPr lang="en-US" smtClean="0"/>
              <a:t>21</a:t>
            </a:fld>
            <a:endParaRPr lang="en-US"/>
          </a:p>
        </p:txBody>
      </p:sp>
    </p:spTree>
    <p:extLst>
      <p:ext uri="{BB962C8B-B14F-4D97-AF65-F5344CB8AC3E}">
        <p14:creationId xmlns:p14="http://schemas.microsoft.com/office/powerpoint/2010/main" val="2653020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9C7E20-E113-4EF5-B380-DF127502C057}" type="slidenum">
              <a:rPr lang="en-US" smtClean="0"/>
              <a:t>22</a:t>
            </a:fld>
            <a:endParaRPr lang="en-US"/>
          </a:p>
        </p:txBody>
      </p:sp>
    </p:spTree>
    <p:extLst>
      <p:ext uri="{BB962C8B-B14F-4D97-AF65-F5344CB8AC3E}">
        <p14:creationId xmlns:p14="http://schemas.microsoft.com/office/powerpoint/2010/main" val="2666679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9C7E20-E113-4EF5-B380-DF127502C057}" type="slidenum">
              <a:rPr lang="en-US" smtClean="0"/>
              <a:t>13</a:t>
            </a:fld>
            <a:endParaRPr lang="en-US"/>
          </a:p>
        </p:txBody>
      </p:sp>
    </p:spTree>
    <p:extLst>
      <p:ext uri="{BB962C8B-B14F-4D97-AF65-F5344CB8AC3E}">
        <p14:creationId xmlns:p14="http://schemas.microsoft.com/office/powerpoint/2010/main" val="2623074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9C7E20-E113-4EF5-B380-DF127502C057}" type="slidenum">
              <a:rPr lang="en-US" smtClean="0"/>
              <a:t>14</a:t>
            </a:fld>
            <a:endParaRPr lang="en-US"/>
          </a:p>
        </p:txBody>
      </p:sp>
    </p:spTree>
    <p:extLst>
      <p:ext uri="{BB962C8B-B14F-4D97-AF65-F5344CB8AC3E}">
        <p14:creationId xmlns:p14="http://schemas.microsoft.com/office/powerpoint/2010/main" val="908317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9C7E20-E113-4EF5-B380-DF127502C057}" type="slidenum">
              <a:rPr lang="en-US" smtClean="0"/>
              <a:t>15</a:t>
            </a:fld>
            <a:endParaRPr lang="en-US"/>
          </a:p>
        </p:txBody>
      </p:sp>
    </p:spTree>
    <p:extLst>
      <p:ext uri="{BB962C8B-B14F-4D97-AF65-F5344CB8AC3E}">
        <p14:creationId xmlns:p14="http://schemas.microsoft.com/office/powerpoint/2010/main" val="805922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9C7E20-E113-4EF5-B380-DF127502C057}" type="slidenum">
              <a:rPr lang="en-US" smtClean="0"/>
              <a:t>16</a:t>
            </a:fld>
            <a:endParaRPr lang="en-US"/>
          </a:p>
        </p:txBody>
      </p:sp>
    </p:spTree>
    <p:extLst>
      <p:ext uri="{BB962C8B-B14F-4D97-AF65-F5344CB8AC3E}">
        <p14:creationId xmlns:p14="http://schemas.microsoft.com/office/powerpoint/2010/main" val="3999225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9C7E20-E113-4EF5-B380-DF127502C057}" type="slidenum">
              <a:rPr lang="en-US" smtClean="0"/>
              <a:t>17</a:t>
            </a:fld>
            <a:endParaRPr lang="en-US"/>
          </a:p>
        </p:txBody>
      </p:sp>
    </p:spTree>
    <p:extLst>
      <p:ext uri="{BB962C8B-B14F-4D97-AF65-F5344CB8AC3E}">
        <p14:creationId xmlns:p14="http://schemas.microsoft.com/office/powerpoint/2010/main" val="477788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9C7E20-E113-4EF5-B380-DF127502C057}" type="slidenum">
              <a:rPr lang="en-US" smtClean="0"/>
              <a:t>18</a:t>
            </a:fld>
            <a:endParaRPr lang="en-US"/>
          </a:p>
        </p:txBody>
      </p:sp>
    </p:spTree>
    <p:extLst>
      <p:ext uri="{BB962C8B-B14F-4D97-AF65-F5344CB8AC3E}">
        <p14:creationId xmlns:p14="http://schemas.microsoft.com/office/powerpoint/2010/main" val="1772164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9C7E20-E113-4EF5-B380-DF127502C057}" type="slidenum">
              <a:rPr lang="en-US" smtClean="0"/>
              <a:t>19</a:t>
            </a:fld>
            <a:endParaRPr lang="en-US"/>
          </a:p>
        </p:txBody>
      </p:sp>
    </p:spTree>
    <p:extLst>
      <p:ext uri="{BB962C8B-B14F-4D97-AF65-F5344CB8AC3E}">
        <p14:creationId xmlns:p14="http://schemas.microsoft.com/office/powerpoint/2010/main" val="1184233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9C7E20-E113-4EF5-B380-DF127502C057}" type="slidenum">
              <a:rPr lang="en-US" smtClean="0"/>
              <a:t>20</a:t>
            </a:fld>
            <a:endParaRPr lang="en-US"/>
          </a:p>
        </p:txBody>
      </p:sp>
    </p:spTree>
    <p:extLst>
      <p:ext uri="{BB962C8B-B14F-4D97-AF65-F5344CB8AC3E}">
        <p14:creationId xmlns:p14="http://schemas.microsoft.com/office/powerpoint/2010/main" val="856037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t>9/1/2024</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dirty="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dirty="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dirty="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DFF08F-DC6B-4601-B491-B0F83F6DD2DA}" type="datetimeFigureOut">
              <a:rPr lang="en-US" dirty="0"/>
              <a:t>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DFF08F-DC6B-4601-B491-B0F83F6DD2DA}" type="datetimeFigureOut">
              <a:rPr lang="en-US" dirty="0"/>
              <a:t>9/1/2024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DFF08F-DC6B-4601-B491-B0F83F6DD2DA}" type="datetimeFigureOut">
              <a:rPr lang="en-US" dirty="0"/>
              <a:t>9/1/2024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9/1/2024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9/1/2024</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watch?v=TM1N4qYebCw&amp;list=PLhl3xlE0-GdweI1gG5QoeY9iIRCt2w_aI&amp;index=1&amp;t=917s" TargetMode="External"/><Relationship Id="rId13" Type="http://schemas.openxmlformats.org/officeDocument/2006/relationships/hyperlink" Target="https://www.youtube.com/watch?v=TM1N4qYebCw&amp;list=PLhl3xlE0-GdweI1gG5QoeY9iIRCt2w_aI&amp;index=1&amp;t=1507s" TargetMode="External"/><Relationship Id="rId18" Type="http://schemas.openxmlformats.org/officeDocument/2006/relationships/hyperlink" Target="https://www.youtube.com/watch?v=TM1N4qYebCw&amp;list=PLhl3xlE0-GdweI1gG5QoeY9iIRCt2w_aI&amp;index=1&amp;t=2642s" TargetMode="External"/><Relationship Id="rId3" Type="http://schemas.openxmlformats.org/officeDocument/2006/relationships/hyperlink" Target="https://www.youtube.com/watch?v=TM1N4qYebCw&amp;list=PLhl3xlE0-GdweI1gG5QoeY9iIRCt2w_aI&amp;index=1&amp;t=0s" TargetMode="External"/><Relationship Id="rId21" Type="http://schemas.openxmlformats.org/officeDocument/2006/relationships/hyperlink" Target="https://www.youtube.com/watch?v=TM1N4qYebCw&amp;list=PLhl3xlE0-GdweI1gG5QoeY9iIRCt2w_aI&amp;index=1&amp;t=3185s" TargetMode="External"/><Relationship Id="rId7" Type="http://schemas.openxmlformats.org/officeDocument/2006/relationships/hyperlink" Target="https://www.youtube.com/watch?v=TM1N4qYebCw&amp;list=PLhl3xlE0-GdweI1gG5QoeY9iIRCt2w_aI&amp;index=1&amp;t=840s" TargetMode="External"/><Relationship Id="rId12" Type="http://schemas.openxmlformats.org/officeDocument/2006/relationships/hyperlink" Target="https://www.youtube.com/watch?v=TM1N4qYebCw&amp;list=PLhl3xlE0-GdweI1gG5QoeY9iIRCt2w_aI&amp;index=1&amp;t=1412s" TargetMode="External"/><Relationship Id="rId17" Type="http://schemas.openxmlformats.org/officeDocument/2006/relationships/hyperlink" Target="https://www.youtube.com/watch?v=TM1N4qYebCw&amp;list=PLhl3xlE0-GdweI1gG5QoeY9iIRCt2w_aI&amp;index=1&amp;t=2518s" TargetMode="External"/><Relationship Id="rId2" Type="http://schemas.openxmlformats.org/officeDocument/2006/relationships/hyperlink" Target="https://www.youtube.com/watch?v=TM1N4qYebCw&amp;list=PLhl3xlE0-GdweI1gG5QoeY9iIRCt2w_aI&amp;index=1" TargetMode="External"/><Relationship Id="rId16" Type="http://schemas.openxmlformats.org/officeDocument/2006/relationships/hyperlink" Target="https://www.youtube.com/watch?v=TM1N4qYebCw&amp;list=PLhl3xlE0-GdweI1gG5QoeY9iIRCt2w_aI&amp;index=1&amp;t=2375s" TargetMode="External"/><Relationship Id="rId20" Type="http://schemas.openxmlformats.org/officeDocument/2006/relationships/hyperlink" Target="https://www.youtube.com/watch?v=TM1N4qYebCw&amp;list=PLhl3xlE0-GdweI1gG5QoeY9iIRCt2w_aI&amp;index=1&amp;t=2972s" TargetMode="External"/><Relationship Id="rId1" Type="http://schemas.openxmlformats.org/officeDocument/2006/relationships/slideLayout" Target="../slideLayouts/slideLayout4.xml"/><Relationship Id="rId6" Type="http://schemas.openxmlformats.org/officeDocument/2006/relationships/hyperlink" Target="https://www.youtube.com/watch?v=TM1N4qYebCw&amp;list=PLhl3xlE0-GdweI1gG5QoeY9iIRCt2w_aI&amp;index=1&amp;t=751s" TargetMode="External"/><Relationship Id="rId11" Type="http://schemas.openxmlformats.org/officeDocument/2006/relationships/hyperlink" Target="https://www.youtube.com/watch?v=TM1N4qYebCw&amp;list=PLhl3xlE0-GdweI1gG5QoeY9iIRCt2w_aI&amp;index=1&amp;t=1233s" TargetMode="External"/><Relationship Id="rId5" Type="http://schemas.openxmlformats.org/officeDocument/2006/relationships/hyperlink" Target="https://www.youtube.com/watch?v=TM1N4qYebCw&amp;list=PLhl3xlE0-GdweI1gG5QoeY9iIRCt2w_aI&amp;index=1&amp;t=425s" TargetMode="External"/><Relationship Id="rId15" Type="http://schemas.openxmlformats.org/officeDocument/2006/relationships/hyperlink" Target="https://www.youtube.com/watch?v=TM1N4qYebCw&amp;list=PLhl3xlE0-GdweI1gG5QoeY9iIRCt2w_aI&amp;index=1&amp;t=2088s" TargetMode="External"/><Relationship Id="rId10" Type="http://schemas.openxmlformats.org/officeDocument/2006/relationships/hyperlink" Target="https://www.youtube.com/watch?v=TM1N4qYebCw&amp;list=PLhl3xlE0-GdweI1gG5QoeY9iIRCt2w_aI&amp;index=1&amp;t=1177s" TargetMode="External"/><Relationship Id="rId19" Type="http://schemas.openxmlformats.org/officeDocument/2006/relationships/hyperlink" Target="https://www.youtube.com/watch?v=TM1N4qYebCw&amp;list=PLhl3xlE0-GdweI1gG5QoeY9iIRCt2w_aI&amp;index=1&amp;t=2790s" TargetMode="External"/><Relationship Id="rId4" Type="http://schemas.openxmlformats.org/officeDocument/2006/relationships/hyperlink" Target="https://www.youtube.com/watch?v=TM1N4qYebCw&amp;list=PLhl3xlE0-GdweI1gG5QoeY9iIRCt2w_aI&amp;index=2&amp;t=261s" TargetMode="External"/><Relationship Id="rId9" Type="http://schemas.openxmlformats.org/officeDocument/2006/relationships/hyperlink" Target="https://www.youtube.com/watch?v=TM1N4qYebCw&amp;list=PLhl3xlE0-GdweI1gG5QoeY9iIRCt2w_aI&amp;index=1&amp;t=962s" TargetMode="External"/><Relationship Id="rId14" Type="http://schemas.openxmlformats.org/officeDocument/2006/relationships/hyperlink" Target="https://www.youtube.com/watch?v=TM1N4qYebCw&amp;list=PLhl3xlE0-GdweI1gG5QoeY9iIRCt2w_aI&amp;index=1&amp;t=1723s"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jpe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8" Type="http://schemas.openxmlformats.org/officeDocument/2006/relationships/hyperlink" Target="https://en.wikipedia.org/wiki/Bill_W." TargetMode="External"/><Relationship Id="rId3" Type="http://schemas.openxmlformats.org/officeDocument/2006/relationships/slideLayout" Target="../slideLayouts/slideLayout7.xml"/><Relationship Id="rId7" Type="http://schemas.openxmlformats.org/officeDocument/2006/relationships/hyperlink" Target="https://youtu.be/TM1N4qYebCw?list=PLhl3xlE0-GdweI1gG5QoeY9iIRCt2w_aI&amp;t=166"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aa-netherlands.org/wp-content/uploads/2017/01/en_bigbook_forewordsecondedition.pdf" TargetMode="External"/><Relationship Id="rId5"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hyperlink" Target="https://en.wikipedia.org/wiki/Ebby_Thacher" TargetMode="External"/><Relationship Id="rId3" Type="http://schemas.openxmlformats.org/officeDocument/2006/relationships/slideLayout" Target="../slideLayouts/slideLayout7.xml"/><Relationship Id="rId7" Type="http://schemas.openxmlformats.org/officeDocument/2006/relationships/hyperlink" Target="https://youtu.be/TM1N4qYebCw?list=PLhl3xlE0-GdweI1gG5QoeY9iIRCt2w_aI&amp;t=166"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youtube.com/watch?v=TM1N4qYebCw&amp;list=PLhl3xlE0-GdweI1gG5QoeY9iIRCt2w_aI&amp;index=2&amp;t=261s" TargetMode="External"/><Relationship Id="rId5" Type="http://schemas.openxmlformats.org/officeDocument/2006/relationships/hyperlink" Target="https://aa-netherlands.org/wp-content/uploads/2017/01/en_bigbook_forewordsecondedition.pdf" TargetMode="External"/><Relationship Id="rId10" Type="http://schemas.openxmlformats.org/officeDocument/2006/relationships/image" Target="../media/image4.png"/><Relationship Id="rId4" Type="http://schemas.openxmlformats.org/officeDocument/2006/relationships/notesSlide" Target="../notesSlides/notesSlide3.xml"/><Relationship Id="rId9" Type="http://schemas.openxmlformats.org/officeDocument/2006/relationships/image" Target="../media/image6.jpeg"/></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7.xml"/><Relationship Id="rId7" Type="http://schemas.openxmlformats.org/officeDocument/2006/relationships/diagramLayout" Target="../diagrams/layout2.xml"/><Relationship Id="rId12" Type="http://schemas.openxmlformats.org/officeDocument/2006/relationships/image" Target="../media/image7.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Data" Target="../diagrams/data2.xml"/><Relationship Id="rId11" Type="http://schemas.openxmlformats.org/officeDocument/2006/relationships/image" Target="../media/image4.png"/><Relationship Id="rId5" Type="http://schemas.openxmlformats.org/officeDocument/2006/relationships/hyperlink" Target="https://en.wikipedia.org/wiki/Ebby_Thacher" TargetMode="External"/><Relationship Id="rId10" Type="http://schemas.microsoft.com/office/2007/relationships/diagramDrawing" Target="../diagrams/drawing2.xml"/><Relationship Id="rId4" Type="http://schemas.openxmlformats.org/officeDocument/2006/relationships/notesSlide" Target="../notesSlides/notesSlide4.xml"/><Relationship Id="rId9" Type="http://schemas.openxmlformats.org/officeDocument/2006/relationships/diagramColors" Target="../diagrams/colors2.xml"/></Relationships>
</file>

<file path=ppt/slides/_rels/slide16.xml.rels><?xml version="1.0" encoding="UTF-8" standalone="yes"?>
<Relationships xmlns="http://schemas.openxmlformats.org/package/2006/relationships"><Relationship Id="rId8" Type="http://schemas.openxmlformats.org/officeDocument/2006/relationships/hyperlink" Target="https://en.wikipedia.org/wiki/Charles_B._Towns" TargetMode="External"/><Relationship Id="rId13"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8.png"/><Relationship Id="rId12" Type="http://schemas.openxmlformats.org/officeDocument/2006/relationships/hyperlink" Target="https://en.wikipedia.org/wiki/Ebby_Thacher"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ww.youtube.com/watch?v=TM1N4qYebCw&amp;list=PLhl3xlE0-GdweI1gG5QoeY9iIRCt2w_aI&amp;index=1&amp;t=425s" TargetMode="External"/><Relationship Id="rId11" Type="http://schemas.openxmlformats.org/officeDocument/2006/relationships/hyperlink" Target="https://en.wikipedia.org/wiki/Disease_theory_of_alcoholism" TargetMode="External"/><Relationship Id="rId5" Type="http://schemas.openxmlformats.org/officeDocument/2006/relationships/hyperlink" Target="https://aa-netherlands.org/wp-content/uploads/2017/01/en_bigbook_forewordsecondedition.pdf" TargetMode="External"/><Relationship Id="rId10" Type="http://schemas.openxmlformats.org/officeDocument/2006/relationships/hyperlink" Target="https://en.wikipedia.org/wiki/Alcoholics_Anonymous" TargetMode="External"/><Relationship Id="rId4" Type="http://schemas.openxmlformats.org/officeDocument/2006/relationships/notesSlide" Target="../notesSlides/notesSlide5.xml"/><Relationship Id="rId9" Type="http://schemas.openxmlformats.org/officeDocument/2006/relationships/hyperlink" Target="https://en.wikipedia.org/wiki/William_Griffith_Wilson"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hyperlink" Target="https://www.google.com/url?sa=i&amp;url=https%3A%2F%2Fwww.saturdayeveningpost.com%2F2011%2F12%2Falcoholics-anonymous%2F&amp;psig=AOvVaw3DfkFnNOxceHTiuNGMjD7s&amp;ust=1724093096127000&amp;source=images&amp;cd=vfe&amp;opi=89978449&amp;ved=0CBQQjhxqFwoTCMDW7b2Z_4cDFQAAAAAdAAAAABAE"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google.com/url?sa=i&amp;url=https%3A%2F%2Fwww.saturdayeveningpost.com%2F2011%2F12%2Falcoholics-anonymous%2F&amp;psig=AOvVaw3DfkFnNOxceHTiuNGMjD7s&amp;ust=1724093096127000&amp;source=images&amp;cd=vfe&amp;opi=89978449&amp;ved=0CBQQjhxqFwoTCMDW7b2Z_4cDFQAAAAAdAAAAABAE" TargetMode="External"/><Relationship Id="rId5" Type="http://schemas.openxmlformats.org/officeDocument/2006/relationships/image" Target="../media/image9.jpeg"/><Relationship Id="rId4"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8" Type="http://schemas.openxmlformats.org/officeDocument/2006/relationships/hyperlink" Target="https://en.wikipedia.org/wiki/Lutheran" TargetMode="External"/><Relationship Id="rId3" Type="http://schemas.openxmlformats.org/officeDocument/2006/relationships/slideLayout" Target="../slideLayouts/slideLayout7.xml"/><Relationship Id="rId7" Type="http://schemas.openxmlformats.org/officeDocument/2006/relationships/image" Target="../media/image10.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youtu.be/TM1N4qYebCw?list=PLhl3xlE0-GdweI1gG5QoeY9iIRCt2w_aI&amp;t=645" TargetMode="External"/><Relationship Id="rId11" Type="http://schemas.openxmlformats.org/officeDocument/2006/relationships/image" Target="../media/image4.png"/><Relationship Id="rId5" Type="http://schemas.openxmlformats.org/officeDocument/2006/relationships/hyperlink" Target="https://aa-netherlands.org/wp-content/uploads/2017/01/en_bigbook_forewordsecondedition.pdf" TargetMode="External"/><Relationship Id="rId10" Type="http://schemas.openxmlformats.org/officeDocument/2006/relationships/hyperlink" Target="https://en.wikipedia.org/wiki/Oxford_Group" TargetMode="External"/><Relationship Id="rId4" Type="http://schemas.openxmlformats.org/officeDocument/2006/relationships/notesSlide" Target="../notesSlides/notesSlide8.xml"/><Relationship Id="rId9" Type="http://schemas.openxmlformats.org/officeDocument/2006/relationships/hyperlink" Target="https://en.wikipedia.org/wiki/Frank_Buchman" TargetMode="Externa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diagramData" Target="../diagrams/data3.xml"/><Relationship Id="rId12" Type="http://schemas.openxmlformats.org/officeDocument/2006/relationships/hyperlink" Target="https://www.google.com/url?sa=i&amp;url=https%3A%2F%2Fwww.saturdayeveningpost.com%2F2011%2F12%2Falcoholics-anonymous%2F&amp;psig=AOvVaw3DfkFnNOxceHTiuNGMjD7s&amp;ust=1724093096127000&amp;source=images&amp;cd=vfe&amp;opi=89978449&amp;ved=0CBQQjhxqFwoTCMDW7b2Z_4cDFQAAAAAdAAAAABAE"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jpeg"/><Relationship Id="rId11" Type="http://schemas.microsoft.com/office/2007/relationships/diagramDrawing" Target="../diagrams/drawing3.xml"/><Relationship Id="rId5" Type="http://schemas.openxmlformats.org/officeDocument/2006/relationships/image" Target="../media/image8.png"/><Relationship Id="rId10" Type="http://schemas.openxmlformats.org/officeDocument/2006/relationships/diagramColors" Target="../diagrams/colors3.xml"/><Relationship Id="rId4" Type="http://schemas.openxmlformats.org/officeDocument/2006/relationships/notesSlide" Target="../notesSlides/notesSlide9.xml"/><Relationship Id="rId9"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Oxford_Group" TargetMode="External"/><Relationship Id="rId7" Type="http://schemas.openxmlformats.org/officeDocument/2006/relationships/hyperlink" Target="https://aamidsurrey.org.uk/aa-history/bill-wilsons-trip-akron/"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hyperlink" Target="https://en.wikipedia.org/wiki/Alcoholics_Anonymous"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youtu.be/TM1N4qYebCw?list=PLhl3xlE0-GdweI1gG5QoeY9iIRCt2w_aI&amp;t=166" TargetMode="External"/><Relationship Id="rId3" Type="http://schemas.openxmlformats.org/officeDocument/2006/relationships/slideLayout" Target="../slideLayouts/slideLayout7.xml"/><Relationship Id="rId7" Type="http://schemas.openxmlformats.org/officeDocument/2006/relationships/hyperlink" Target="https://youtu.be/TM1N4qYebCw?list=PLhl3xlE0-GdweI1gG5QoeY9iIRCt2w_aI&amp;t=983" TargetMode="External"/><Relationship Id="rId12"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aa-netherlands.org/wp-content/uploads/2017/01/en_bigbook_forewordsecondedition.pdf" TargetMode="External"/><Relationship Id="rId11" Type="http://schemas.openxmlformats.org/officeDocument/2006/relationships/hyperlink" Target="https://en.wikipedia.org/wiki/Bob_Smith_%28doctor%29" TargetMode="External"/><Relationship Id="rId5" Type="http://schemas.openxmlformats.org/officeDocument/2006/relationships/image" Target="../media/image13.png"/><Relationship Id="rId10" Type="http://schemas.openxmlformats.org/officeDocument/2006/relationships/hyperlink" Target="https://en.wikipedia.org/wiki/Bill_W." TargetMode="External"/><Relationship Id="rId4" Type="http://schemas.openxmlformats.org/officeDocument/2006/relationships/notesSlide" Target="../notesSlides/notesSlide11.xml"/><Relationship Id="rId9" Type="http://schemas.openxmlformats.org/officeDocument/2006/relationships/hyperlink" Target="https://en.wikipedia.org/wiki/Alcoholics_Anonymous"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4.jpeg"/><Relationship Id="rId5" Type="http://schemas.openxmlformats.org/officeDocument/2006/relationships/hyperlink" Target="https://youtu.be/TM1N4qYebCw?list=PLhl3xlE0-GdweI1gG5QoeY9iIRCt2w_aI&amp;t=1186" TargetMode="External"/><Relationship Id="rId4" Type="http://schemas.openxmlformats.org/officeDocument/2006/relationships/hyperlink" Target="https://aa-netherlands.org/wp-content/uploads/2017/01/en_bigbook_forewordsecondedition.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hyperlink" Target="https://en.wikipedia.org/wiki/Honesty" TargetMode="External"/><Relationship Id="rId13"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hyperlink" Target="https://youtu.be/TM1N4qYebCw?list=PLhl3xlE0-GdweI1gG5QoeY9iIRCt2w_aI&amp;t=1541" TargetMode="External"/><Relationship Id="rId12" Type="http://schemas.openxmlformats.org/officeDocument/2006/relationships/hyperlink" Target="https://en.wikipedia.org/wiki/Oxford_Group"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youtu.be/TM1N4qYebCw?list=PLhl3xlE0-GdweI1gG5QoeY9iIRCt2w_aI&amp;t=1506" TargetMode="External"/><Relationship Id="rId11" Type="http://schemas.openxmlformats.org/officeDocument/2006/relationships/hyperlink" Target="https://en.wikipedia.org/wiki/Love" TargetMode="External"/><Relationship Id="rId5" Type="http://schemas.openxmlformats.org/officeDocument/2006/relationships/hyperlink" Target="https://youtu.be/TM1N4qYebCw?list=PLhl3xlE0-GdweI1gG5QoeY9iIRCt2w_aI&amp;t=1451" TargetMode="External"/><Relationship Id="rId10" Type="http://schemas.openxmlformats.org/officeDocument/2006/relationships/hyperlink" Target="https://en.wikipedia.org/wiki/Unselfishness" TargetMode="External"/><Relationship Id="rId4" Type="http://schemas.openxmlformats.org/officeDocument/2006/relationships/hyperlink" Target="https://aa-netherlands.org/wp-content/uploads/2017/01/en_bigbook_forewordsecondedition.pdf" TargetMode="External"/><Relationship Id="rId9" Type="http://schemas.openxmlformats.org/officeDocument/2006/relationships/hyperlink" Target="https://en.wiktionary.org/wiki/purity"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youtu.be/TM1N4qYebCw?list=PLhl3xlE0-GdweI1gG5QoeY9iIRCt2w_aI&amp;t=1821" TargetMode="External"/><Relationship Id="rId5" Type="http://schemas.openxmlformats.org/officeDocument/2006/relationships/hyperlink" Target="https://aa-netherlands.org/wp-content/uploads/2017/01/en_bigbook_forewordsecondedition.pdf" TargetMode="External"/><Relationship Id="rId4" Type="http://schemas.openxmlformats.org/officeDocument/2006/relationships/image" Target="../media/image17.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youtu.be/TM1N4qYebCw?list=PLhl3xlE0-GdweI1gG5QoeY9iIRCt2w_aI&amp;t=1897" TargetMode="External"/><Relationship Id="rId5" Type="http://schemas.openxmlformats.org/officeDocument/2006/relationships/hyperlink" Target="https://youtu.be/TM1N4qYebCw?list=PLhl3xlE0-GdweI1gG5QoeY9iIRCt2w_aI&amp;t=1821" TargetMode="External"/><Relationship Id="rId4" Type="http://schemas.openxmlformats.org/officeDocument/2006/relationships/hyperlink" Target="https://aa-netherlands.org/wp-content/uploads/2017/01/en_bigbook_forewordsecondedition.pdf"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hyperlink" Target="https://aa-netherlands.org/wp-content/uploads/2017/01/en_bigbook_forewordsecondedition.pdf" TargetMode="External"/><Relationship Id="rId4" Type="http://schemas.openxmlformats.org/officeDocument/2006/relationships/image" Target="../media/image18.jpeg"/></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7.xml"/><Relationship Id="rId7" Type="http://schemas.openxmlformats.org/officeDocument/2006/relationships/diagramLayout" Target="../diagrams/layout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Data" Target="../diagrams/data4.xml"/><Relationship Id="rId5" Type="http://schemas.openxmlformats.org/officeDocument/2006/relationships/image" Target="../media/image4.png"/><Relationship Id="rId10" Type="http://schemas.microsoft.com/office/2007/relationships/diagramDrawing" Target="../diagrams/drawing4.xml"/><Relationship Id="rId4" Type="http://schemas.openxmlformats.org/officeDocument/2006/relationships/image" Target="../media/image19.png"/><Relationship Id="rId9" Type="http://schemas.openxmlformats.org/officeDocument/2006/relationships/diagramColors" Target="../diagrams/colors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hyperlink" Target="https://www.youtube.com/watch?v=TM1N4qYebCw&amp;list=PLhl3xlE0-GdweI1gG5QoeY9iIRCt2w_aI&amp;index=1&amp;t=917s" TargetMode="External"/><Relationship Id="rId13" Type="http://schemas.openxmlformats.org/officeDocument/2006/relationships/hyperlink" Target="https://www.youtube.com/watch?v=TM1N4qYebCw&amp;list=PLhl3xlE0-GdweI1gG5QoeY9iIRCt2w_aI&amp;index=1&amp;t=1507s" TargetMode="External"/><Relationship Id="rId18" Type="http://schemas.openxmlformats.org/officeDocument/2006/relationships/hyperlink" Target="https://www.youtube.com/watch?v=TM1N4qYebCw&amp;list=PLhl3xlE0-GdweI1gG5QoeY9iIRCt2w_aI&amp;index=1&amp;t=2642s" TargetMode="External"/><Relationship Id="rId3" Type="http://schemas.openxmlformats.org/officeDocument/2006/relationships/hyperlink" Target="https://www.youtube.com/watch?v=TM1N4qYebCw&amp;list=PLhl3xlE0-GdweI1gG5QoeY9iIRCt2w_aI&amp;index=1&amp;t=0s" TargetMode="External"/><Relationship Id="rId21" Type="http://schemas.openxmlformats.org/officeDocument/2006/relationships/hyperlink" Target="https://www.youtube.com/watch?v=TM1N4qYebCw&amp;list=PLhl3xlE0-GdweI1gG5QoeY9iIRCt2w_aI&amp;index=1&amp;t=3185s" TargetMode="External"/><Relationship Id="rId7" Type="http://schemas.openxmlformats.org/officeDocument/2006/relationships/hyperlink" Target="https://www.youtube.com/watch?v=TM1N4qYebCw&amp;list=PLhl3xlE0-GdweI1gG5QoeY9iIRCt2w_aI&amp;index=1&amp;t=840s" TargetMode="External"/><Relationship Id="rId12" Type="http://schemas.openxmlformats.org/officeDocument/2006/relationships/hyperlink" Target="https://www.youtube.com/watch?v=TM1N4qYebCw&amp;list=PLhl3xlE0-GdweI1gG5QoeY9iIRCt2w_aI&amp;index=1&amp;t=1412s" TargetMode="External"/><Relationship Id="rId17" Type="http://schemas.openxmlformats.org/officeDocument/2006/relationships/hyperlink" Target="https://www.youtube.com/watch?v=TM1N4qYebCw&amp;list=PLhl3xlE0-GdweI1gG5QoeY9iIRCt2w_aI&amp;index=1&amp;t=2518s" TargetMode="External"/><Relationship Id="rId2" Type="http://schemas.openxmlformats.org/officeDocument/2006/relationships/hyperlink" Target="https://www.youtube.com/watch?v=TM1N4qYebCw&amp;list=PLhl3xlE0-GdweI1gG5QoeY9iIRCt2w_aI&amp;index=1" TargetMode="External"/><Relationship Id="rId16" Type="http://schemas.openxmlformats.org/officeDocument/2006/relationships/hyperlink" Target="https://www.youtube.com/watch?v=TM1N4qYebCw&amp;list=PLhl3xlE0-GdweI1gG5QoeY9iIRCt2w_aI&amp;index=1&amp;t=2375s" TargetMode="External"/><Relationship Id="rId20" Type="http://schemas.openxmlformats.org/officeDocument/2006/relationships/hyperlink" Target="https://www.youtube.com/watch?v=TM1N4qYebCw&amp;list=PLhl3xlE0-GdweI1gG5QoeY9iIRCt2w_aI&amp;index=1&amp;t=2972s" TargetMode="External"/><Relationship Id="rId1" Type="http://schemas.openxmlformats.org/officeDocument/2006/relationships/slideLayout" Target="../slideLayouts/slideLayout4.xml"/><Relationship Id="rId6" Type="http://schemas.openxmlformats.org/officeDocument/2006/relationships/hyperlink" Target="https://www.youtube.com/watch?v=TM1N4qYebCw&amp;list=PLhl3xlE0-GdweI1gG5QoeY9iIRCt2w_aI&amp;index=1&amp;t=751s" TargetMode="External"/><Relationship Id="rId11" Type="http://schemas.openxmlformats.org/officeDocument/2006/relationships/hyperlink" Target="https://www.youtube.com/watch?v=TM1N4qYebCw&amp;list=PLhl3xlE0-GdweI1gG5QoeY9iIRCt2w_aI&amp;index=1&amp;t=1233s" TargetMode="External"/><Relationship Id="rId5" Type="http://schemas.openxmlformats.org/officeDocument/2006/relationships/hyperlink" Target="https://www.youtube.com/watch?v=TM1N4qYebCw&amp;list=PLhl3xlE0-GdweI1gG5QoeY9iIRCt2w_aI&amp;index=1&amp;t=425s" TargetMode="External"/><Relationship Id="rId15" Type="http://schemas.openxmlformats.org/officeDocument/2006/relationships/hyperlink" Target="https://www.youtube.com/watch?v=TM1N4qYebCw&amp;list=PLhl3xlE0-GdweI1gG5QoeY9iIRCt2w_aI&amp;index=1&amp;t=2088s" TargetMode="External"/><Relationship Id="rId10" Type="http://schemas.openxmlformats.org/officeDocument/2006/relationships/hyperlink" Target="https://www.youtube.com/watch?v=TM1N4qYebCw&amp;list=PLhl3xlE0-GdweI1gG5QoeY9iIRCt2w_aI&amp;index=1&amp;t=1177s" TargetMode="External"/><Relationship Id="rId19" Type="http://schemas.openxmlformats.org/officeDocument/2006/relationships/hyperlink" Target="https://www.youtube.com/watch?v=TM1N4qYebCw&amp;list=PLhl3xlE0-GdweI1gG5QoeY9iIRCt2w_aI&amp;index=1&amp;t=2790s" TargetMode="External"/><Relationship Id="rId4" Type="http://schemas.openxmlformats.org/officeDocument/2006/relationships/hyperlink" Target="https://www.youtube.com/watch?v=TM1N4qYebCw&amp;list=PLhl3xlE0-GdweI1gG5QoeY9iIRCt2w_aI&amp;index=2&amp;t=261s" TargetMode="External"/><Relationship Id="rId9" Type="http://schemas.openxmlformats.org/officeDocument/2006/relationships/hyperlink" Target="https://www.youtube.com/watch?v=TM1N4qYebCw&amp;list=PLhl3xlE0-GdweI1gG5QoeY9iIRCt2w_aI&amp;index=1&amp;t=962s" TargetMode="External"/><Relationship Id="rId14" Type="http://schemas.openxmlformats.org/officeDocument/2006/relationships/hyperlink" Target="https://www.youtube.com/watch?v=TM1N4qYebCw&amp;list=PLhl3xlE0-GdweI1gG5QoeY9iIRCt2w_aI&amp;index=1&amp;t=1723s"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hyperlink" Target="https://www.youtube.com/watch?v=xO1Sg21GZxE&amp;list=PLhl3xlE0-GdweI1gG5QoeY9iIRCt2w_aI&amp;index=7" TargetMode="External"/><Relationship Id="rId13" Type="http://schemas.openxmlformats.org/officeDocument/2006/relationships/hyperlink" Target="https://www.youtube.com/watch?v=FmfENZLbark&amp;list=PLhl3xlE0-GdweI1gG5QoeY9iIRCt2w_aI&amp;index=12" TargetMode="External"/><Relationship Id="rId18" Type="http://schemas.openxmlformats.org/officeDocument/2006/relationships/hyperlink" Target="https://aa-netherlands.org/" TargetMode="External"/><Relationship Id="rId3" Type="http://schemas.openxmlformats.org/officeDocument/2006/relationships/hyperlink" Target="https://www.youtube.com/watch?v=Bbz-nEKcw8o&amp;list=PLhl3xlE0-GdweI1gG5QoeY9iIRCt2w_aI&amp;index=2" TargetMode="External"/><Relationship Id="rId7" Type="http://schemas.openxmlformats.org/officeDocument/2006/relationships/hyperlink" Target="https://www.youtube.com/watch?v=od02us5hfUk&amp;list=PLhl3xlE0-GdweI1gG5QoeY9iIRCt2w_aI&amp;index=6" TargetMode="External"/><Relationship Id="rId12" Type="http://schemas.openxmlformats.org/officeDocument/2006/relationships/hyperlink" Target="https://www.youtube.com/watch?v=UqbTEihlZNY&amp;list=PLhl3xlE0-GdweI1gG5QoeY9iIRCt2w_aI&amp;index=11" TargetMode="External"/><Relationship Id="rId17" Type="http://schemas.openxmlformats.org/officeDocument/2006/relationships/hyperlink" Target="https://www.youtube.com/@12stepretrospeakers89" TargetMode="External"/><Relationship Id="rId2" Type="http://schemas.openxmlformats.org/officeDocument/2006/relationships/hyperlink" Target="https://www.youtube.com/watch?v=TM1N4qYebCw&amp;list=PLhl3xlE0-GdweI1gG5QoeY9iIRCt2w_aI" TargetMode="External"/><Relationship Id="rId16" Type="http://schemas.openxmlformats.org/officeDocument/2006/relationships/hyperlink" Target="https://www.youtube.com/watch?v=Y1g6PKfTHyo&amp;list=PLhl3xlE0-GdweI1gG5QoeY9iIRCt2w_aI&amp;index=15" TargetMode="External"/><Relationship Id="rId20" Type="http://schemas.openxmlformats.org/officeDocument/2006/relationships/hyperlink" Target="https://bigbookseminar.org/" TargetMode="External"/><Relationship Id="rId1" Type="http://schemas.openxmlformats.org/officeDocument/2006/relationships/slideLayout" Target="../slideLayouts/slideLayout4.xml"/><Relationship Id="rId6" Type="http://schemas.openxmlformats.org/officeDocument/2006/relationships/hyperlink" Target="https://www.youtube.com/watch?v=WXQ7oimaNZ8&amp;list=PLhl3xlE0-GdweI1gG5QoeY9iIRCt2w_aI&amp;index=5" TargetMode="External"/><Relationship Id="rId11" Type="http://schemas.openxmlformats.org/officeDocument/2006/relationships/hyperlink" Target="https://www.youtube.com/watch?v=1pYHfGUPIrs&amp;list=PLhl3xlE0-GdweI1gG5QoeY9iIRCt2w_aI&amp;index=10" TargetMode="External"/><Relationship Id="rId5" Type="http://schemas.openxmlformats.org/officeDocument/2006/relationships/hyperlink" Target="https://www.youtube.com/watch?v=Z9ZNsY8gwwk&amp;list=PLhl3xlE0-GdweI1gG5QoeY9iIRCt2w_aI&amp;index=4" TargetMode="External"/><Relationship Id="rId15" Type="http://schemas.openxmlformats.org/officeDocument/2006/relationships/hyperlink" Target="https://www.youtube.com/watch?v=zh19oL82y9M&amp;list=PLhl3xlE0-GdweI1gG5QoeY9iIRCt2w_aI&amp;index=14" TargetMode="External"/><Relationship Id="rId10" Type="http://schemas.openxmlformats.org/officeDocument/2006/relationships/hyperlink" Target="https://www.youtube.com/watch?v=TIW7iePa2V8&amp;list=PLhl3xlE0-GdweI1gG5QoeY9iIRCt2w_aI&amp;index=9" TargetMode="External"/><Relationship Id="rId19" Type="http://schemas.openxmlformats.org/officeDocument/2006/relationships/hyperlink" Target="https://www.takethe12.org/" TargetMode="External"/><Relationship Id="rId4" Type="http://schemas.openxmlformats.org/officeDocument/2006/relationships/hyperlink" Target="https://www.youtube.com/watch?v=fFY_fSrLEWU&amp;list=PLhl3xlE0-GdweI1gG5QoeY9iIRCt2w_aI&amp;index=3" TargetMode="External"/><Relationship Id="rId9" Type="http://schemas.openxmlformats.org/officeDocument/2006/relationships/hyperlink" Target="https://www.youtube.com/watch?v=2nQ6a9Hz3w4&amp;list=PLhl3xlE0-GdweI1gG5QoeY9iIRCt2w_aI&amp;index=8" TargetMode="External"/><Relationship Id="rId14" Type="http://schemas.openxmlformats.org/officeDocument/2006/relationships/hyperlink" Target="https://www.youtube.com/watch?v=sRzPCYHkcmY&amp;list=PLhl3xlE0-GdweI1gG5QoeY9iIRCt2w_aI&amp;index=13"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hyperlink" Target="https://al-anon.org/" TargetMode="External"/><Relationship Id="rId7" Type="http://schemas.openxmlformats.org/officeDocument/2006/relationships/image" Target="../media/image1.png"/><Relationship Id="rId2" Type="http://schemas.openxmlformats.org/officeDocument/2006/relationships/hyperlink" Target="https://the12traditions.com/1433/the-legacy-of-joe-and-charlie-an-enduring-guide-to-the-big-book-study/#:~:text=The%20tale%20of%20Joe%20and,passion%20for%20the%20Big%20Book." TargetMode="External"/><Relationship Id="rId1" Type="http://schemas.openxmlformats.org/officeDocument/2006/relationships/slideLayout" Target="../slideLayouts/slideLayout2.xml"/><Relationship Id="rId6" Type="http://schemas.openxmlformats.org/officeDocument/2006/relationships/hyperlink" Target="https://toledoaameetings.com/category/special-events/" TargetMode="External"/><Relationship Id="rId5" Type="http://schemas.openxmlformats.org/officeDocument/2006/relationships/hyperlink" Target="https://toledoaameetings.com/" TargetMode="External"/><Relationship Id="rId4" Type="http://schemas.openxmlformats.org/officeDocument/2006/relationships/hyperlink" Target="http://amzn.to/2rDXT7L"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46BA9-06DD-B7B1-DD39-00048513A3F1}"/>
              </a:ext>
            </a:extLst>
          </p:cNvPr>
          <p:cNvSpPr>
            <a:spLocks noGrp="1"/>
          </p:cNvSpPr>
          <p:nvPr>
            <p:ph type="ctrTitle"/>
          </p:nvPr>
        </p:nvSpPr>
        <p:spPr>
          <a:xfrm>
            <a:off x="1112520" y="2566797"/>
            <a:ext cx="9966960" cy="2926080"/>
          </a:xfrm>
        </p:spPr>
        <p:txBody>
          <a:bodyPr>
            <a:normAutofit fontScale="90000"/>
          </a:bodyPr>
          <a:lstStyle/>
          <a:p>
            <a:r>
              <a:rPr lang="en-US"/>
              <a:t>Surrender School</a:t>
            </a:r>
            <a:br>
              <a:rPr lang="en-US"/>
            </a:br>
            <a:r>
              <a:rPr lang="en-US"/>
              <a:t>Presents</a:t>
            </a:r>
            <a:br>
              <a:rPr lang="en-US"/>
            </a:br>
            <a:r>
              <a:rPr lang="en-US"/>
              <a:t>Joe &amp; Charlie</a:t>
            </a:r>
            <a:br>
              <a:rPr lang="en-US"/>
            </a:br>
            <a:r>
              <a:rPr lang="en-US"/>
              <a:t>Big Book Study</a:t>
            </a:r>
          </a:p>
        </p:txBody>
      </p:sp>
    </p:spTree>
    <p:extLst>
      <p:ext uri="{BB962C8B-B14F-4D97-AF65-F5344CB8AC3E}">
        <p14:creationId xmlns:p14="http://schemas.microsoft.com/office/powerpoint/2010/main" val="644408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8B888B-4046-642C-4239-6AC33A60C1E8}"/>
              </a:ext>
            </a:extLst>
          </p:cNvPr>
          <p:cNvSpPr>
            <a:spLocks noGrp="1"/>
          </p:cNvSpPr>
          <p:nvPr>
            <p:ph type="title"/>
          </p:nvPr>
        </p:nvSpPr>
        <p:spPr>
          <a:xfrm>
            <a:off x="1143000" y="199724"/>
            <a:ext cx="9875520" cy="577516"/>
          </a:xfrm>
        </p:spPr>
        <p:txBody>
          <a:bodyPr>
            <a:normAutofit fontScale="90000"/>
          </a:bodyPr>
          <a:lstStyle/>
          <a:p>
            <a:pPr algn="ctr"/>
            <a:r>
              <a:rPr lang="en-US">
                <a:hlinkClick r:id="rId2"/>
              </a:rPr>
              <a:t>AA History</a:t>
            </a:r>
            <a:r>
              <a:rPr lang="en-US"/>
              <a:t> – Links to recording</a:t>
            </a:r>
          </a:p>
        </p:txBody>
      </p:sp>
      <p:sp>
        <p:nvSpPr>
          <p:cNvPr id="6" name="Content Placeholder 5">
            <a:extLst>
              <a:ext uri="{FF2B5EF4-FFF2-40B4-BE49-F238E27FC236}">
                <a16:creationId xmlns:a16="http://schemas.microsoft.com/office/drawing/2014/main" id="{7B057C8C-BDFD-F288-A642-653848B51D78}"/>
              </a:ext>
            </a:extLst>
          </p:cNvPr>
          <p:cNvSpPr>
            <a:spLocks noGrp="1"/>
          </p:cNvSpPr>
          <p:nvPr>
            <p:ph sz="half" idx="1"/>
          </p:nvPr>
        </p:nvSpPr>
        <p:spPr>
          <a:xfrm>
            <a:off x="1143000" y="1227221"/>
            <a:ext cx="4754880" cy="5086148"/>
          </a:xfrm>
        </p:spPr>
        <p:txBody>
          <a:bodyPr>
            <a:normAutofit/>
          </a:bodyPr>
          <a:lstStyle/>
          <a:p>
            <a:r>
              <a:rPr lang="en-US">
                <a:hlinkClick r:id="rId3"/>
              </a:rPr>
              <a:t>Introduction</a:t>
            </a:r>
            <a:endParaRPr lang="en-US"/>
          </a:p>
          <a:p>
            <a:r>
              <a:rPr lang="en-US">
                <a:hlinkClick r:id="rId4"/>
              </a:rPr>
              <a:t>The Vital Spiritual Experience</a:t>
            </a:r>
            <a:endParaRPr lang="en-US"/>
          </a:p>
          <a:p>
            <a:r>
              <a:rPr lang="en-US">
                <a:hlinkClick r:id="rId5"/>
              </a:rPr>
              <a:t>Dr. Silkworth</a:t>
            </a:r>
            <a:endParaRPr lang="en-US"/>
          </a:p>
          <a:p>
            <a:r>
              <a:rPr lang="en-US">
                <a:hlinkClick r:id="rId5"/>
              </a:rPr>
              <a:t>Oxford Group</a:t>
            </a:r>
            <a:endParaRPr lang="en-US"/>
          </a:p>
          <a:p>
            <a:r>
              <a:rPr lang="en-US">
                <a:hlinkClick r:id="rId6"/>
              </a:rPr>
              <a:t>Spiritual Matters</a:t>
            </a:r>
            <a:endParaRPr lang="en-US"/>
          </a:p>
          <a:p>
            <a:r>
              <a:rPr lang="en-US">
                <a:hlinkClick r:id="rId7"/>
              </a:rPr>
              <a:t>The Bar</a:t>
            </a:r>
            <a:endParaRPr lang="en-US"/>
          </a:p>
          <a:p>
            <a:r>
              <a:rPr lang="en-US">
                <a:hlinkClick r:id="rId8"/>
              </a:rPr>
              <a:t>Mothers Day</a:t>
            </a:r>
            <a:endParaRPr lang="en-US"/>
          </a:p>
          <a:p>
            <a:r>
              <a:rPr lang="en-US">
                <a:hlinkClick r:id="rId9"/>
              </a:rPr>
              <a:t>Bill and Bob</a:t>
            </a:r>
            <a:r>
              <a:rPr lang="en-US"/>
              <a:t> </a:t>
            </a:r>
          </a:p>
          <a:p>
            <a:r>
              <a:rPr lang="en-US">
                <a:hlinkClick r:id="rId10"/>
              </a:rPr>
              <a:t>Spiritual Experience</a:t>
            </a:r>
            <a:endParaRPr lang="en-US"/>
          </a:p>
          <a:p>
            <a:r>
              <a:rPr lang="en-US">
                <a:hlinkClick r:id="rId11"/>
              </a:rPr>
              <a:t>Bill Dodson</a:t>
            </a:r>
            <a:endParaRPr lang="en-US"/>
          </a:p>
          <a:p>
            <a:endParaRPr lang="en-US"/>
          </a:p>
        </p:txBody>
      </p:sp>
      <p:sp>
        <p:nvSpPr>
          <p:cNvPr id="7" name="Content Placeholder 6">
            <a:extLst>
              <a:ext uri="{FF2B5EF4-FFF2-40B4-BE49-F238E27FC236}">
                <a16:creationId xmlns:a16="http://schemas.microsoft.com/office/drawing/2014/main" id="{FF14D3D5-42C0-428C-6A1D-3C0D8D0A9FC8}"/>
              </a:ext>
            </a:extLst>
          </p:cNvPr>
          <p:cNvSpPr>
            <a:spLocks noGrp="1"/>
          </p:cNvSpPr>
          <p:nvPr>
            <p:ph sz="half" idx="2"/>
          </p:nvPr>
        </p:nvSpPr>
        <p:spPr>
          <a:xfrm>
            <a:off x="6263640" y="1227221"/>
            <a:ext cx="4754880" cy="5086149"/>
          </a:xfrm>
        </p:spPr>
        <p:txBody>
          <a:bodyPr>
            <a:normAutofit/>
          </a:bodyPr>
          <a:lstStyle/>
          <a:p>
            <a:r>
              <a:rPr lang="en-US">
                <a:hlinkClick r:id="rId12"/>
              </a:rPr>
              <a:t>The Drunk Squad</a:t>
            </a:r>
            <a:endParaRPr lang="en-US"/>
          </a:p>
          <a:p>
            <a:r>
              <a:rPr lang="en-US">
                <a:hlinkClick r:id="rId13"/>
              </a:rPr>
              <a:t>New York City</a:t>
            </a:r>
            <a:endParaRPr lang="en-US"/>
          </a:p>
          <a:p>
            <a:r>
              <a:rPr lang="en-US">
                <a:hlinkClick r:id="rId14"/>
              </a:rPr>
              <a:t>The Big Book</a:t>
            </a:r>
            <a:endParaRPr lang="en-US"/>
          </a:p>
          <a:p>
            <a:r>
              <a:rPr lang="en-US">
                <a:hlinkClick r:id="rId15"/>
              </a:rPr>
              <a:t>The Treatment Centers</a:t>
            </a:r>
            <a:endParaRPr lang="en-US"/>
          </a:p>
          <a:p>
            <a:r>
              <a:rPr lang="en-US">
                <a:hlinkClick r:id="rId16"/>
              </a:rPr>
              <a:t>The Newcomer</a:t>
            </a:r>
            <a:endParaRPr lang="en-US"/>
          </a:p>
          <a:p>
            <a:r>
              <a:rPr lang="en-US">
                <a:hlinkClick r:id="rId17"/>
              </a:rPr>
              <a:t>Laying out the Book</a:t>
            </a:r>
            <a:endParaRPr lang="en-US"/>
          </a:p>
          <a:p>
            <a:r>
              <a:rPr lang="en-US">
                <a:hlinkClick r:id="rId18"/>
              </a:rPr>
              <a:t>The Steps</a:t>
            </a:r>
            <a:endParaRPr lang="en-US"/>
          </a:p>
          <a:p>
            <a:r>
              <a:rPr lang="en-US">
                <a:hlinkClick r:id="rId19"/>
              </a:rPr>
              <a:t>Preface</a:t>
            </a:r>
            <a:r>
              <a:rPr lang="en-US"/>
              <a:t> (We will not cover)</a:t>
            </a:r>
          </a:p>
          <a:p>
            <a:r>
              <a:rPr lang="en-US">
                <a:hlinkClick r:id="rId20"/>
              </a:rPr>
              <a:t>Algebra Problem</a:t>
            </a:r>
            <a:r>
              <a:rPr lang="en-US"/>
              <a:t> (We will not cover)</a:t>
            </a:r>
          </a:p>
          <a:p>
            <a:r>
              <a:rPr lang="en-US">
                <a:hlinkClick r:id="rId21"/>
              </a:rPr>
              <a:t>Recovery Section</a:t>
            </a:r>
            <a:r>
              <a:rPr lang="en-US"/>
              <a:t> (We will not cover)</a:t>
            </a:r>
          </a:p>
          <a:p>
            <a:endParaRPr lang="en-US"/>
          </a:p>
        </p:txBody>
      </p:sp>
    </p:spTree>
    <p:extLst>
      <p:ext uri="{BB962C8B-B14F-4D97-AF65-F5344CB8AC3E}">
        <p14:creationId xmlns:p14="http://schemas.microsoft.com/office/powerpoint/2010/main" val="2566082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B221CDE-5758-4F8A-8E5E-597B1D5AC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1B612F0-E40B-D229-60A7-39D908877968}"/>
              </a:ext>
            </a:extLst>
          </p:cNvPr>
          <p:cNvSpPr>
            <a:spLocks noGrp="1"/>
          </p:cNvSpPr>
          <p:nvPr>
            <p:ph type="title"/>
          </p:nvPr>
        </p:nvSpPr>
        <p:spPr>
          <a:xfrm>
            <a:off x="4268983" y="243840"/>
            <a:ext cx="6693061" cy="670560"/>
          </a:xfrm>
        </p:spPr>
        <p:txBody>
          <a:bodyPr vert="horz" lIns="91440" tIns="45720" rIns="91440" bIns="45720" rtlCol="0" anchor="ctr">
            <a:normAutofit fontScale="90000"/>
          </a:bodyPr>
          <a:lstStyle/>
          <a:p>
            <a:pPr algn="ctr"/>
            <a:r>
              <a:rPr lang="en-US" b="1"/>
              <a:t>AA History – Introduction</a:t>
            </a:r>
          </a:p>
        </p:txBody>
      </p:sp>
      <p:pic>
        <p:nvPicPr>
          <p:cNvPr id="10" name="Picture 9" descr="A person in a suit&#10;&#10;Description automatically generated">
            <a:extLst>
              <a:ext uri="{FF2B5EF4-FFF2-40B4-BE49-F238E27FC236}">
                <a16:creationId xmlns:a16="http://schemas.microsoft.com/office/drawing/2014/main" id="{08C9C963-9748-BD5B-ED27-09E2D4E950A3}"/>
              </a:ext>
            </a:extLst>
          </p:cNvPr>
          <p:cNvPicPr>
            <a:picLocks noChangeAspect="1"/>
          </p:cNvPicPr>
          <p:nvPr/>
        </p:nvPicPr>
        <p:blipFill>
          <a:blip r:embed="rId4"/>
          <a:srcRect t="9814" r="-2" b="23480"/>
          <a:stretch/>
        </p:blipFill>
        <p:spPr>
          <a:xfrm>
            <a:off x="231140" y="243840"/>
            <a:ext cx="3646837" cy="2785436"/>
          </a:xfrm>
          <a:prstGeom prst="rect">
            <a:avLst/>
          </a:prstGeom>
        </p:spPr>
      </p:pic>
      <p:pic>
        <p:nvPicPr>
          <p:cNvPr id="8" name="Picture 7" descr="An old person wearing glasses and a blue shirt&#10;&#10;Description automatically generated">
            <a:extLst>
              <a:ext uri="{FF2B5EF4-FFF2-40B4-BE49-F238E27FC236}">
                <a16:creationId xmlns:a16="http://schemas.microsoft.com/office/drawing/2014/main" id="{BAF58A30-4FEE-D906-38FF-B39FDC3CBC64}"/>
              </a:ext>
            </a:extLst>
          </p:cNvPr>
          <p:cNvPicPr>
            <a:picLocks noChangeAspect="1"/>
          </p:cNvPicPr>
          <p:nvPr/>
        </p:nvPicPr>
        <p:blipFill>
          <a:blip r:embed="rId5"/>
          <a:srcRect t="1553" r="-2" b="30234"/>
          <a:stretch/>
        </p:blipFill>
        <p:spPr>
          <a:xfrm>
            <a:off x="223336" y="3347312"/>
            <a:ext cx="3646837" cy="3274467"/>
          </a:xfrm>
          <a:prstGeom prst="rect">
            <a:avLst/>
          </a:prstGeom>
        </p:spPr>
      </p:pic>
      <p:sp>
        <p:nvSpPr>
          <p:cNvPr id="4" name="TextBox 3">
            <a:extLst>
              <a:ext uri="{FF2B5EF4-FFF2-40B4-BE49-F238E27FC236}">
                <a16:creationId xmlns:a16="http://schemas.microsoft.com/office/drawing/2014/main" id="{63A162AA-92CA-3233-6AD8-8831514087F7}"/>
              </a:ext>
            </a:extLst>
          </p:cNvPr>
          <p:cNvSpPr txBox="1"/>
          <p:nvPr/>
        </p:nvSpPr>
        <p:spPr>
          <a:xfrm>
            <a:off x="3885781" y="1870179"/>
            <a:ext cx="2299217" cy="707886"/>
          </a:xfrm>
          <a:prstGeom prst="rect">
            <a:avLst/>
          </a:prstGeom>
          <a:noFill/>
        </p:spPr>
        <p:txBody>
          <a:bodyPr wrap="square">
            <a:spAutoFit/>
          </a:bodyPr>
          <a:lstStyle/>
          <a:p>
            <a:r>
              <a:rPr lang="en-US" sz="4000" b="1">
                <a:solidFill>
                  <a:schemeClr val="accent1"/>
                </a:solidFill>
                <a:latin typeface="+mj-lt"/>
                <a:ea typeface="+mj-ea"/>
                <a:cs typeface="+mj-cs"/>
              </a:rPr>
              <a:t>Joe McQ, </a:t>
            </a:r>
          </a:p>
        </p:txBody>
      </p:sp>
      <p:sp>
        <p:nvSpPr>
          <p:cNvPr id="5" name="TextBox 4">
            <a:extLst>
              <a:ext uri="{FF2B5EF4-FFF2-40B4-BE49-F238E27FC236}">
                <a16:creationId xmlns:a16="http://schemas.microsoft.com/office/drawing/2014/main" id="{BFC0A067-24B3-69DC-36B5-0C991CF2E583}"/>
              </a:ext>
            </a:extLst>
          </p:cNvPr>
          <p:cNvSpPr txBox="1"/>
          <p:nvPr/>
        </p:nvSpPr>
        <p:spPr>
          <a:xfrm>
            <a:off x="3838541" y="5327594"/>
            <a:ext cx="2393696" cy="707886"/>
          </a:xfrm>
          <a:prstGeom prst="rect">
            <a:avLst/>
          </a:prstGeom>
          <a:noFill/>
        </p:spPr>
        <p:txBody>
          <a:bodyPr wrap="square">
            <a:spAutoFit/>
          </a:bodyPr>
          <a:lstStyle/>
          <a:p>
            <a:r>
              <a:rPr lang="en-US" sz="4000" b="1">
                <a:solidFill>
                  <a:schemeClr val="accent1"/>
                </a:solidFill>
                <a:latin typeface="+mj-lt"/>
                <a:ea typeface="+mj-ea"/>
                <a:cs typeface="+mj-cs"/>
              </a:rPr>
              <a:t>Charlie P.</a:t>
            </a:r>
          </a:p>
        </p:txBody>
      </p:sp>
      <p:sp>
        <p:nvSpPr>
          <p:cNvPr id="7" name="TextBox 6">
            <a:extLst>
              <a:ext uri="{FF2B5EF4-FFF2-40B4-BE49-F238E27FC236}">
                <a16:creationId xmlns:a16="http://schemas.microsoft.com/office/drawing/2014/main" id="{9760E5B8-69E8-0BF5-B9D6-27E833CBCFA8}"/>
              </a:ext>
            </a:extLst>
          </p:cNvPr>
          <p:cNvSpPr txBox="1"/>
          <p:nvPr/>
        </p:nvSpPr>
        <p:spPr>
          <a:xfrm>
            <a:off x="3885781" y="5907425"/>
            <a:ext cx="6094800" cy="646331"/>
          </a:xfrm>
          <a:prstGeom prst="rect">
            <a:avLst/>
          </a:prstGeom>
          <a:noFill/>
        </p:spPr>
        <p:txBody>
          <a:bodyPr wrap="square">
            <a:spAutoFit/>
          </a:bodyPr>
          <a:lstStyle/>
          <a:p>
            <a:pPr algn="just"/>
            <a:r>
              <a:rPr lang="en-US" b="1" i="0">
                <a:solidFill>
                  <a:srgbClr val="000000"/>
                </a:solidFill>
                <a:effectLst/>
                <a:highlight>
                  <a:srgbClr val="FFFFFF"/>
                </a:highlight>
                <a:latin typeface="Source Sans Pro" panose="020B0503030403020204" pitchFamily="34" charset="0"/>
              </a:rPr>
              <a:t>Charlie </a:t>
            </a:r>
            <a:r>
              <a:rPr lang="en-US" b="1" i="0" err="1">
                <a:solidFill>
                  <a:srgbClr val="000000"/>
                </a:solidFill>
                <a:effectLst/>
                <a:highlight>
                  <a:srgbClr val="FFFFFF"/>
                </a:highlight>
                <a:latin typeface="Source Sans Pro" panose="020B0503030403020204" pitchFamily="34" charset="0"/>
              </a:rPr>
              <a:t>Parmley</a:t>
            </a:r>
            <a:r>
              <a:rPr lang="en-US" b="1" i="0">
                <a:solidFill>
                  <a:srgbClr val="000000"/>
                </a:solidFill>
                <a:effectLst/>
                <a:highlight>
                  <a:srgbClr val="FFFFFF"/>
                </a:highlight>
                <a:latin typeface="Source Sans Pro" panose="020B0503030403020204" pitchFamily="34" charset="0"/>
              </a:rPr>
              <a:t> - (AA) of Maysville, Arkansas (1929-2011, 82 years old) Sober: 1970 - 2011</a:t>
            </a:r>
          </a:p>
        </p:txBody>
      </p:sp>
      <p:sp>
        <p:nvSpPr>
          <p:cNvPr id="11" name="TextBox 10">
            <a:extLst>
              <a:ext uri="{FF2B5EF4-FFF2-40B4-BE49-F238E27FC236}">
                <a16:creationId xmlns:a16="http://schemas.microsoft.com/office/drawing/2014/main" id="{773A3C47-F129-213D-D00E-F052B1D70F65}"/>
              </a:ext>
            </a:extLst>
          </p:cNvPr>
          <p:cNvSpPr txBox="1"/>
          <p:nvPr/>
        </p:nvSpPr>
        <p:spPr>
          <a:xfrm>
            <a:off x="3885781" y="2417497"/>
            <a:ext cx="6094800" cy="646331"/>
          </a:xfrm>
          <a:prstGeom prst="rect">
            <a:avLst/>
          </a:prstGeom>
          <a:noFill/>
        </p:spPr>
        <p:txBody>
          <a:bodyPr wrap="square">
            <a:spAutoFit/>
          </a:bodyPr>
          <a:lstStyle/>
          <a:p>
            <a:pPr algn="just"/>
            <a:r>
              <a:rPr lang="en-US" b="1" i="0">
                <a:solidFill>
                  <a:srgbClr val="000000"/>
                </a:solidFill>
                <a:effectLst/>
                <a:highlight>
                  <a:srgbClr val="FFFFFF"/>
                </a:highlight>
                <a:latin typeface="Source Sans Pro" panose="020B0503030403020204" pitchFamily="34" charset="0"/>
              </a:rPr>
              <a:t>Joe </a:t>
            </a:r>
            <a:r>
              <a:rPr lang="en-US" b="1" i="0" err="1">
                <a:solidFill>
                  <a:srgbClr val="000000"/>
                </a:solidFill>
                <a:effectLst/>
                <a:highlight>
                  <a:srgbClr val="FFFFFF"/>
                </a:highlight>
                <a:latin typeface="Source Sans Pro" panose="020B0503030403020204" pitchFamily="34" charset="0"/>
              </a:rPr>
              <a:t>McQuany</a:t>
            </a:r>
            <a:r>
              <a:rPr lang="en-US" b="1" i="0">
                <a:solidFill>
                  <a:srgbClr val="000000"/>
                </a:solidFill>
                <a:effectLst/>
                <a:highlight>
                  <a:srgbClr val="FFFFFF"/>
                </a:highlight>
                <a:latin typeface="Source Sans Pro" panose="020B0503030403020204" pitchFamily="34" charset="0"/>
              </a:rPr>
              <a:t> - (AA) from Little Rock, Arkansas. (1928-2007, 78 years old) Sober: 1962 - 2007</a:t>
            </a:r>
          </a:p>
        </p:txBody>
      </p:sp>
      <p:pic>
        <p:nvPicPr>
          <p:cNvPr id="12" name="00- J and C intro">
            <a:hlinkClick r:id="" action="ppaction://media"/>
            <a:extLst>
              <a:ext uri="{FF2B5EF4-FFF2-40B4-BE49-F238E27FC236}">
                <a16:creationId xmlns:a16="http://schemas.microsoft.com/office/drawing/2014/main" id="{696F395F-5BBF-1374-C3E0-818DE23A16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95768" y="3524408"/>
            <a:ext cx="487363" cy="487363"/>
          </a:xfrm>
          <a:prstGeom prst="rect">
            <a:avLst/>
          </a:prstGeom>
        </p:spPr>
      </p:pic>
    </p:spTree>
    <p:extLst>
      <p:ext uri="{BB962C8B-B14F-4D97-AF65-F5344CB8AC3E}">
        <p14:creationId xmlns:p14="http://schemas.microsoft.com/office/powerpoint/2010/main" val="70590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7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B221CDE-5758-4F8A-8E5E-597B1D5AC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1B612F0-E40B-D229-60A7-39D908877968}"/>
              </a:ext>
            </a:extLst>
          </p:cNvPr>
          <p:cNvSpPr>
            <a:spLocks noGrp="1"/>
          </p:cNvSpPr>
          <p:nvPr>
            <p:ph type="title"/>
          </p:nvPr>
        </p:nvSpPr>
        <p:spPr>
          <a:xfrm>
            <a:off x="4441783" y="609600"/>
            <a:ext cx="6693061" cy="1356360"/>
          </a:xfrm>
        </p:spPr>
        <p:txBody>
          <a:bodyPr vert="horz" lIns="91440" tIns="45720" rIns="91440" bIns="45720" rtlCol="0" anchor="ctr">
            <a:normAutofit/>
          </a:bodyPr>
          <a:lstStyle/>
          <a:p>
            <a:pPr algn="ctr"/>
            <a:r>
              <a:rPr lang="en-US" b="1"/>
              <a:t>AA History – Introduction </a:t>
            </a:r>
            <a:br>
              <a:rPr lang="en-US" b="1"/>
            </a:br>
            <a:r>
              <a:rPr lang="en-US" b="1"/>
              <a:t>AA Big Book Layout</a:t>
            </a:r>
          </a:p>
        </p:txBody>
      </p:sp>
      <p:pic>
        <p:nvPicPr>
          <p:cNvPr id="10" name="Picture 9" descr="A person in a suit&#10;&#10;Description automatically generated">
            <a:extLst>
              <a:ext uri="{FF2B5EF4-FFF2-40B4-BE49-F238E27FC236}">
                <a16:creationId xmlns:a16="http://schemas.microsoft.com/office/drawing/2014/main" id="{08C9C963-9748-BD5B-ED27-09E2D4E950A3}"/>
              </a:ext>
            </a:extLst>
          </p:cNvPr>
          <p:cNvPicPr>
            <a:picLocks noChangeAspect="1"/>
          </p:cNvPicPr>
          <p:nvPr/>
        </p:nvPicPr>
        <p:blipFill>
          <a:blip r:embed="rId5"/>
          <a:srcRect t="9814" r="-2" b="23480"/>
          <a:stretch/>
        </p:blipFill>
        <p:spPr>
          <a:xfrm>
            <a:off x="223336" y="240145"/>
            <a:ext cx="3646837" cy="2785436"/>
          </a:xfrm>
          <a:prstGeom prst="rect">
            <a:avLst/>
          </a:prstGeom>
        </p:spPr>
      </p:pic>
      <p:pic>
        <p:nvPicPr>
          <p:cNvPr id="8" name="Picture 7" descr="An old person wearing glasses and a blue shirt&#10;&#10;Description automatically generated">
            <a:extLst>
              <a:ext uri="{FF2B5EF4-FFF2-40B4-BE49-F238E27FC236}">
                <a16:creationId xmlns:a16="http://schemas.microsoft.com/office/drawing/2014/main" id="{BAF58A30-4FEE-D906-38FF-B39FDC3CBC64}"/>
              </a:ext>
            </a:extLst>
          </p:cNvPr>
          <p:cNvPicPr>
            <a:picLocks noChangeAspect="1"/>
          </p:cNvPicPr>
          <p:nvPr/>
        </p:nvPicPr>
        <p:blipFill>
          <a:blip r:embed="rId6"/>
          <a:srcRect t="1553" r="-2" b="30234"/>
          <a:stretch/>
        </p:blipFill>
        <p:spPr>
          <a:xfrm>
            <a:off x="223336" y="3347312"/>
            <a:ext cx="3646837" cy="3274467"/>
          </a:xfrm>
          <a:prstGeom prst="rect">
            <a:avLst/>
          </a:prstGeom>
        </p:spPr>
      </p:pic>
      <p:sp>
        <p:nvSpPr>
          <p:cNvPr id="19" name="Content Placeholder 18">
            <a:extLst>
              <a:ext uri="{FF2B5EF4-FFF2-40B4-BE49-F238E27FC236}">
                <a16:creationId xmlns:a16="http://schemas.microsoft.com/office/drawing/2014/main" id="{2C974C54-4FDD-8E3F-A9FB-A5CD5CEE74F1}"/>
              </a:ext>
            </a:extLst>
          </p:cNvPr>
          <p:cNvSpPr>
            <a:spLocks noGrp="1"/>
          </p:cNvSpPr>
          <p:nvPr>
            <p:ph sz="half" idx="2"/>
          </p:nvPr>
        </p:nvSpPr>
        <p:spPr>
          <a:xfrm>
            <a:off x="4441783" y="2057400"/>
            <a:ext cx="6693061" cy="4038600"/>
          </a:xfrm>
        </p:spPr>
        <p:txBody>
          <a:bodyPr vert="horz" lIns="91440" tIns="45720" rIns="91440" bIns="45720" rtlCol="0">
            <a:normAutofit/>
          </a:bodyPr>
          <a:lstStyle/>
          <a:p>
            <a:pPr marL="45720"/>
            <a:r>
              <a:rPr lang="en-US" b="0">
                <a:effectLst/>
              </a:rPr>
              <a:t>[Bill] “he does this and most all of his writings:” </a:t>
            </a:r>
          </a:p>
          <a:p>
            <a:pPr marL="502920"/>
            <a:r>
              <a:rPr lang="en-US" b="0">
                <a:effectLst/>
              </a:rPr>
              <a:t>He'll always tell us what the problem is </a:t>
            </a:r>
          </a:p>
          <a:p>
            <a:pPr marL="502920"/>
            <a:r>
              <a:rPr lang="en-US"/>
              <a:t>T</a:t>
            </a:r>
            <a:r>
              <a:rPr lang="en-US" b="0">
                <a:effectLst/>
              </a:rPr>
              <a:t>hen he'll just tell us the solution to that problem</a:t>
            </a:r>
          </a:p>
          <a:p>
            <a:pPr marL="502920"/>
            <a:r>
              <a:rPr lang="en-US"/>
              <a:t>A</a:t>
            </a:r>
            <a:r>
              <a:rPr lang="en-US" b="0">
                <a:effectLst/>
              </a:rPr>
              <a:t>nd then he’ll give us a practical program of action to implement the solution</a:t>
            </a:r>
          </a:p>
          <a:p>
            <a:endParaRPr lang="en-US"/>
          </a:p>
        </p:txBody>
      </p:sp>
      <p:pic>
        <p:nvPicPr>
          <p:cNvPr id="3" name="01-Intro">
            <a:hlinkClick r:id="" action="ppaction://media"/>
            <a:extLst>
              <a:ext uri="{FF2B5EF4-FFF2-40B4-BE49-F238E27FC236}">
                <a16:creationId xmlns:a16="http://schemas.microsoft.com/office/drawing/2014/main" id="{E054CC0C-FF2F-343C-9205-03B76A80D48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54875" y="5153025"/>
            <a:ext cx="487363" cy="487363"/>
          </a:xfrm>
          <a:prstGeom prst="rect">
            <a:avLst/>
          </a:prstGeom>
        </p:spPr>
      </p:pic>
    </p:spTree>
    <p:extLst>
      <p:ext uri="{BB962C8B-B14F-4D97-AF65-F5344CB8AC3E}">
        <p14:creationId xmlns:p14="http://schemas.microsoft.com/office/powerpoint/2010/main" val="44035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4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Title 1">
            <a:extLst>
              <a:ext uri="{FF2B5EF4-FFF2-40B4-BE49-F238E27FC236}">
                <a16:creationId xmlns:a16="http://schemas.microsoft.com/office/drawing/2014/main" id="{510015D1-A748-7341-9B34-E9D8B144FC49}"/>
              </a:ext>
            </a:extLst>
          </p:cNvPr>
          <p:cNvSpPr txBox="1">
            <a:spLocks/>
          </p:cNvSpPr>
          <p:nvPr/>
        </p:nvSpPr>
        <p:spPr>
          <a:xfrm>
            <a:off x="4629339" y="731501"/>
            <a:ext cx="5364444"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spcAft>
                <a:spcPts val="600"/>
              </a:spcAft>
            </a:pPr>
            <a:r>
              <a:rPr lang="en-US" b="1"/>
              <a:t>AA History - Introduction</a:t>
            </a:r>
          </a:p>
        </p:txBody>
      </p:sp>
      <p:pic>
        <p:nvPicPr>
          <p:cNvPr id="3" name="Picture 2" descr="A close-up of a person&#10;&#10;Description automatically generated">
            <a:extLst>
              <a:ext uri="{FF2B5EF4-FFF2-40B4-BE49-F238E27FC236}">
                <a16:creationId xmlns:a16="http://schemas.microsoft.com/office/drawing/2014/main" id="{56C4399B-B5B3-BACE-B353-BE548DD6F3C5}"/>
              </a:ext>
            </a:extLst>
          </p:cNvPr>
          <p:cNvPicPr>
            <a:picLocks noChangeAspect="1"/>
          </p:cNvPicPr>
          <p:nvPr/>
        </p:nvPicPr>
        <p:blipFill>
          <a:blip r:embed="rId5"/>
          <a:stretch>
            <a:fillRect/>
          </a:stretch>
        </p:blipFill>
        <p:spPr>
          <a:xfrm>
            <a:off x="687482" y="785675"/>
            <a:ext cx="3941857" cy="5140669"/>
          </a:xfrm>
          <a:prstGeom prst="rect">
            <a:avLst/>
          </a:prstGeom>
        </p:spPr>
      </p:pic>
      <p:sp>
        <p:nvSpPr>
          <p:cNvPr id="5" name="Content Placeholder 9">
            <a:extLst>
              <a:ext uri="{FF2B5EF4-FFF2-40B4-BE49-F238E27FC236}">
                <a16:creationId xmlns:a16="http://schemas.microsoft.com/office/drawing/2014/main" id="{D7F69D15-1FF3-2883-8544-4E356E1C3C1B}"/>
              </a:ext>
            </a:extLst>
          </p:cNvPr>
          <p:cNvSpPr txBox="1">
            <a:spLocks/>
          </p:cNvSpPr>
          <p:nvPr/>
        </p:nvSpPr>
        <p:spPr>
          <a:xfrm>
            <a:off x="4880441" y="2125743"/>
            <a:ext cx="5364444" cy="1927860"/>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US">
                <a:hlinkClick r:id="rId6"/>
              </a:rPr>
              <a:t>Foreword to Second Edition – (pp. xv-xxi)</a:t>
            </a:r>
            <a:endParaRPr lang="en-US">
              <a:hlinkClick r:id="rId7"/>
            </a:endParaRPr>
          </a:p>
          <a:p>
            <a:pPr lvl="1"/>
            <a:r>
              <a:rPr lang="en-US">
                <a:hlinkClick r:id="rId7"/>
              </a:rPr>
              <a:t>The spark that was to flare into the first A.A. group was struck at Akron, Ohio, in June 1935, during a talk between a New York stockbroker and an Akron physician.</a:t>
            </a:r>
            <a:endParaRPr lang="en-US"/>
          </a:p>
        </p:txBody>
      </p:sp>
      <p:sp>
        <p:nvSpPr>
          <p:cNvPr id="4" name="TextBox 3">
            <a:extLst>
              <a:ext uri="{FF2B5EF4-FFF2-40B4-BE49-F238E27FC236}">
                <a16:creationId xmlns:a16="http://schemas.microsoft.com/office/drawing/2014/main" id="{554F9B8F-B6E0-B50A-9407-52B42655FFDB}"/>
              </a:ext>
            </a:extLst>
          </p:cNvPr>
          <p:cNvSpPr txBox="1"/>
          <p:nvPr/>
        </p:nvSpPr>
        <p:spPr>
          <a:xfrm>
            <a:off x="4629339" y="4328700"/>
            <a:ext cx="2515591" cy="707886"/>
          </a:xfrm>
          <a:prstGeom prst="rect">
            <a:avLst/>
          </a:prstGeom>
          <a:noFill/>
        </p:spPr>
        <p:txBody>
          <a:bodyPr wrap="square">
            <a:spAutoFit/>
          </a:bodyPr>
          <a:lstStyle/>
          <a:p>
            <a:r>
              <a:rPr lang="en-US" sz="4000" b="1">
                <a:solidFill>
                  <a:schemeClr val="accent1"/>
                </a:solidFill>
                <a:latin typeface="+mj-lt"/>
                <a:ea typeface="+mj-ea"/>
                <a:cs typeface="+mj-cs"/>
              </a:rPr>
              <a:t>Bill Wilson</a:t>
            </a:r>
          </a:p>
        </p:txBody>
      </p:sp>
      <p:sp>
        <p:nvSpPr>
          <p:cNvPr id="7" name="TextBox 6">
            <a:extLst>
              <a:ext uri="{FF2B5EF4-FFF2-40B4-BE49-F238E27FC236}">
                <a16:creationId xmlns:a16="http://schemas.microsoft.com/office/drawing/2014/main" id="{CB63CCD8-C73E-279C-28B1-9B8156380C4A}"/>
              </a:ext>
            </a:extLst>
          </p:cNvPr>
          <p:cNvSpPr txBox="1"/>
          <p:nvPr/>
        </p:nvSpPr>
        <p:spPr>
          <a:xfrm>
            <a:off x="5139850" y="4876026"/>
            <a:ext cx="6094800" cy="923330"/>
          </a:xfrm>
          <a:prstGeom prst="rect">
            <a:avLst/>
          </a:prstGeom>
          <a:noFill/>
        </p:spPr>
        <p:txBody>
          <a:bodyPr wrap="square">
            <a:spAutoFit/>
          </a:bodyPr>
          <a:lstStyle/>
          <a:p>
            <a:pPr algn="just"/>
            <a:r>
              <a:rPr lang="en-US" b="1">
                <a:solidFill>
                  <a:srgbClr val="000000"/>
                </a:solidFill>
                <a:highlight>
                  <a:srgbClr val="FFFFFF"/>
                </a:highlight>
                <a:latin typeface="Source Sans Pro" panose="020B0503030403020204" pitchFamily="34" charset="0"/>
              </a:rPr>
              <a:t>William Griffith Wilson (November 26, 1895 – January 24, 1971), also known as Bill Wilson or Bill W., was the co-founder of Alcoholics Anonymous (AA). </a:t>
            </a:r>
            <a:r>
              <a:rPr lang="en-US" b="1" i="0">
                <a:solidFill>
                  <a:srgbClr val="000000"/>
                </a:solidFill>
                <a:effectLst/>
                <a:highlight>
                  <a:srgbClr val="FFFFFF"/>
                </a:highlight>
                <a:latin typeface="Source Sans Pro" panose="020B0503030403020204" pitchFamily="34" charset="0"/>
              </a:rPr>
              <a:t>Link: </a:t>
            </a:r>
            <a:r>
              <a:rPr lang="en-US" b="1" i="0">
                <a:solidFill>
                  <a:srgbClr val="000000"/>
                </a:solidFill>
                <a:effectLst/>
                <a:highlight>
                  <a:srgbClr val="FFFFFF"/>
                </a:highlight>
                <a:latin typeface="Source Sans Pro" panose="020B0503030403020204" pitchFamily="34" charset="0"/>
                <a:hlinkClick r:id="rId8"/>
              </a:rPr>
              <a:t>Wikipedia</a:t>
            </a:r>
            <a:endParaRPr lang="en-US" b="1" i="0">
              <a:solidFill>
                <a:srgbClr val="000000"/>
              </a:solidFill>
              <a:effectLst/>
              <a:highlight>
                <a:srgbClr val="FFFFFF"/>
              </a:highlight>
              <a:latin typeface="Source Sans Pro" panose="020B0503030403020204" pitchFamily="34" charset="0"/>
            </a:endParaRPr>
          </a:p>
        </p:txBody>
      </p:sp>
      <p:pic>
        <p:nvPicPr>
          <p:cNvPr id="8" name="00- Bill Wilson">
            <a:hlinkClick r:id="" action="ppaction://media"/>
            <a:extLst>
              <a:ext uri="{FF2B5EF4-FFF2-40B4-BE49-F238E27FC236}">
                <a16:creationId xmlns:a16="http://schemas.microsoft.com/office/drawing/2014/main" id="{229FB6C8-ADAE-6A69-64A6-00CBDBF7176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071100" y="5837238"/>
            <a:ext cx="487363" cy="487362"/>
          </a:xfrm>
          <a:prstGeom prst="rect">
            <a:avLst/>
          </a:prstGeom>
        </p:spPr>
      </p:pic>
    </p:spTree>
    <p:extLst>
      <p:ext uri="{BB962C8B-B14F-4D97-AF65-F5344CB8AC3E}">
        <p14:creationId xmlns:p14="http://schemas.microsoft.com/office/powerpoint/2010/main" val="120348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8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E3E980D-DA52-54CB-08D5-8D234A20FA3D}"/>
              </a:ext>
            </a:extLst>
          </p:cNvPr>
          <p:cNvSpPr txBox="1">
            <a:spLocks/>
          </p:cNvSpPr>
          <p:nvPr/>
        </p:nvSpPr>
        <p:spPr>
          <a:xfrm>
            <a:off x="3748224" y="268515"/>
            <a:ext cx="7336800" cy="13017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b="1"/>
              <a:t>AA History – </a:t>
            </a:r>
            <a:br>
              <a:rPr lang="en-US" b="1"/>
            </a:br>
            <a:r>
              <a:rPr lang="en-US" b="1"/>
              <a:t>The Vital Spiritual Experience</a:t>
            </a:r>
          </a:p>
        </p:txBody>
      </p:sp>
      <p:sp>
        <p:nvSpPr>
          <p:cNvPr id="9" name="Content Placeholder 9">
            <a:extLst>
              <a:ext uri="{FF2B5EF4-FFF2-40B4-BE49-F238E27FC236}">
                <a16:creationId xmlns:a16="http://schemas.microsoft.com/office/drawing/2014/main" id="{726F2436-432C-5B17-837C-E689542F9C3B}"/>
              </a:ext>
            </a:extLst>
          </p:cNvPr>
          <p:cNvSpPr txBox="1">
            <a:spLocks/>
          </p:cNvSpPr>
          <p:nvPr/>
        </p:nvSpPr>
        <p:spPr>
          <a:xfrm>
            <a:off x="4489824" y="1790959"/>
            <a:ext cx="5364444" cy="1852200"/>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US">
                <a:hlinkClick r:id="rId5"/>
              </a:rPr>
              <a:t>Foreword to Second Edition – (pp. xv-xxi)</a:t>
            </a:r>
            <a:endParaRPr lang="en-US"/>
          </a:p>
          <a:p>
            <a:pPr lvl="1"/>
            <a:r>
              <a:rPr lang="en-US">
                <a:solidFill>
                  <a:srgbClr val="F59E00"/>
                </a:solidFill>
                <a:hlinkClick r:id="rId6">
                  <a:extLst>
                    <a:ext uri="{A12FA001-AC4F-418D-AE19-62706E023703}">
                      <ahyp:hlinkClr xmlns:ahyp="http://schemas.microsoft.com/office/drawing/2018/hyperlinkcolor" val="tx"/>
                    </a:ext>
                  </a:extLst>
                </a:hlinkClick>
              </a:rPr>
              <a:t>Six months earlier, the broker had been relieved of his drink obsession by a sudden spiritual experience, following a meeting with an alcoholic friend who had been in contact with the Oxford Groups of that day.</a:t>
            </a:r>
            <a:endParaRPr lang="en-US"/>
          </a:p>
          <a:p>
            <a:endParaRPr lang="en-US">
              <a:hlinkClick r:id="rId7"/>
            </a:endParaRPr>
          </a:p>
        </p:txBody>
      </p:sp>
      <p:sp>
        <p:nvSpPr>
          <p:cNvPr id="10" name="TextBox 9">
            <a:extLst>
              <a:ext uri="{FF2B5EF4-FFF2-40B4-BE49-F238E27FC236}">
                <a16:creationId xmlns:a16="http://schemas.microsoft.com/office/drawing/2014/main" id="{740469D8-85F2-1126-AA45-12A993EB72E9}"/>
              </a:ext>
            </a:extLst>
          </p:cNvPr>
          <p:cNvSpPr txBox="1"/>
          <p:nvPr/>
        </p:nvSpPr>
        <p:spPr>
          <a:xfrm>
            <a:off x="3748224" y="3635918"/>
            <a:ext cx="3790072" cy="769441"/>
          </a:xfrm>
          <a:prstGeom prst="rect">
            <a:avLst/>
          </a:prstGeom>
          <a:noFill/>
        </p:spPr>
        <p:txBody>
          <a:bodyPr wrap="square">
            <a:spAutoFit/>
          </a:bodyPr>
          <a:lstStyle/>
          <a:p>
            <a:pPr algn="l"/>
            <a:r>
              <a:rPr lang="en-US" sz="4400" b="1">
                <a:solidFill>
                  <a:schemeClr val="accent1"/>
                </a:solidFill>
                <a:latin typeface="+mj-lt"/>
                <a:ea typeface="+mj-ea"/>
                <a:cs typeface="+mj-cs"/>
              </a:rPr>
              <a:t>Ebby </a:t>
            </a:r>
            <a:r>
              <a:rPr lang="en-US" sz="4400" b="1" err="1">
                <a:solidFill>
                  <a:schemeClr val="accent1"/>
                </a:solidFill>
                <a:latin typeface="+mj-lt"/>
                <a:ea typeface="+mj-ea"/>
                <a:cs typeface="+mj-cs"/>
              </a:rPr>
              <a:t>Thacher</a:t>
            </a:r>
            <a:endParaRPr lang="en-US" sz="4400" b="1">
              <a:solidFill>
                <a:schemeClr val="accent1"/>
              </a:solidFill>
              <a:latin typeface="+mj-lt"/>
              <a:ea typeface="+mj-ea"/>
              <a:cs typeface="+mj-cs"/>
            </a:endParaRPr>
          </a:p>
        </p:txBody>
      </p:sp>
      <p:sp>
        <p:nvSpPr>
          <p:cNvPr id="11" name="TextBox 10">
            <a:extLst>
              <a:ext uri="{FF2B5EF4-FFF2-40B4-BE49-F238E27FC236}">
                <a16:creationId xmlns:a16="http://schemas.microsoft.com/office/drawing/2014/main" id="{CB553A84-D61D-B7D9-4ECE-32C625593758}"/>
              </a:ext>
            </a:extLst>
          </p:cNvPr>
          <p:cNvSpPr txBox="1"/>
          <p:nvPr/>
        </p:nvSpPr>
        <p:spPr>
          <a:xfrm>
            <a:off x="4489824" y="4319128"/>
            <a:ext cx="7037176" cy="2246769"/>
          </a:xfrm>
          <a:prstGeom prst="rect">
            <a:avLst/>
          </a:prstGeom>
          <a:noFill/>
        </p:spPr>
        <p:txBody>
          <a:bodyPr wrap="square">
            <a:spAutoFit/>
          </a:bodyPr>
          <a:lstStyle/>
          <a:p>
            <a:pPr algn="just"/>
            <a:r>
              <a:rPr lang="en-US" sz="2000" b="1">
                <a:solidFill>
                  <a:srgbClr val="000000"/>
                </a:solidFill>
                <a:highlight>
                  <a:srgbClr val="FFFFFF"/>
                </a:highlight>
                <a:latin typeface="Source Sans Pro" panose="020B0503030403020204" pitchFamily="34" charset="0"/>
              </a:rPr>
              <a:t>Edwin Throckmorton </a:t>
            </a:r>
            <a:r>
              <a:rPr lang="en-US" sz="2000" b="1" err="1">
                <a:solidFill>
                  <a:srgbClr val="000000"/>
                </a:solidFill>
                <a:highlight>
                  <a:srgbClr val="FFFFFF"/>
                </a:highlight>
                <a:latin typeface="Source Sans Pro" panose="020B0503030403020204" pitchFamily="34" charset="0"/>
              </a:rPr>
              <a:t>Thacher</a:t>
            </a:r>
            <a:r>
              <a:rPr lang="en-US" sz="2000" b="1">
                <a:solidFill>
                  <a:srgbClr val="000000"/>
                </a:solidFill>
                <a:highlight>
                  <a:srgbClr val="FFFFFF"/>
                </a:highlight>
                <a:latin typeface="Source Sans Pro" panose="020B0503030403020204" pitchFamily="34" charset="0"/>
              </a:rPr>
              <a:t> (29 April 1896 – 21 March 1966) (commonly known as Ebby </a:t>
            </a:r>
            <a:r>
              <a:rPr lang="en-US" sz="2000" b="1" err="1">
                <a:solidFill>
                  <a:srgbClr val="000000"/>
                </a:solidFill>
                <a:highlight>
                  <a:srgbClr val="FFFFFF"/>
                </a:highlight>
                <a:latin typeface="Source Sans Pro" panose="020B0503030403020204" pitchFamily="34" charset="0"/>
              </a:rPr>
              <a:t>Thacher</a:t>
            </a:r>
            <a:r>
              <a:rPr lang="en-US" sz="2000" b="1">
                <a:solidFill>
                  <a:srgbClr val="000000"/>
                </a:solidFill>
                <a:highlight>
                  <a:srgbClr val="FFFFFF"/>
                </a:highlight>
                <a:latin typeface="Source Sans Pro" panose="020B0503030403020204" pitchFamily="34" charset="0"/>
              </a:rPr>
              <a:t> or Ebby T.) was an old drinking friend and later the sponsor of Alcoholics Anonymous co-founder Bill Wilson. He is credited with introducing Wilson to the initial principles that AA would soon develop, such as "one alcoholic talking to another,…" </a:t>
            </a:r>
            <a:r>
              <a:rPr lang="en-US" sz="2000" b="1" i="0">
                <a:solidFill>
                  <a:srgbClr val="000000"/>
                </a:solidFill>
                <a:effectLst/>
                <a:highlight>
                  <a:srgbClr val="FFFFFF"/>
                </a:highlight>
                <a:latin typeface="Source Sans Pro" panose="020B0503030403020204" pitchFamily="34" charset="0"/>
              </a:rPr>
              <a:t>Link: </a:t>
            </a:r>
            <a:r>
              <a:rPr lang="en-US" sz="2000" b="1" i="0">
                <a:solidFill>
                  <a:srgbClr val="000000"/>
                </a:solidFill>
                <a:effectLst/>
                <a:highlight>
                  <a:srgbClr val="FFFFFF"/>
                </a:highlight>
                <a:latin typeface="Source Sans Pro" panose="020B0503030403020204" pitchFamily="34" charset="0"/>
                <a:hlinkClick r:id="rId8"/>
              </a:rPr>
              <a:t>Wikipedia</a:t>
            </a:r>
            <a:endParaRPr lang="en-US" sz="2000" b="1" i="0">
              <a:solidFill>
                <a:srgbClr val="000000"/>
              </a:solidFill>
              <a:effectLst/>
              <a:highlight>
                <a:srgbClr val="FFFFFF"/>
              </a:highlight>
              <a:latin typeface="Source Sans Pro" panose="020B0503030403020204" pitchFamily="34" charset="0"/>
            </a:endParaRPr>
          </a:p>
        </p:txBody>
      </p:sp>
      <p:pic>
        <p:nvPicPr>
          <p:cNvPr id="19" name="Picture 18" descr="A person with a mustache&#10;&#10;Description automatically generated">
            <a:extLst>
              <a:ext uri="{FF2B5EF4-FFF2-40B4-BE49-F238E27FC236}">
                <a16:creationId xmlns:a16="http://schemas.microsoft.com/office/drawing/2014/main" id="{C95C3005-A4F8-1928-19CE-4289BDC2774B}"/>
              </a:ext>
            </a:extLst>
          </p:cNvPr>
          <p:cNvPicPr>
            <a:picLocks noChangeAspect="1"/>
          </p:cNvPicPr>
          <p:nvPr/>
        </p:nvPicPr>
        <p:blipFill>
          <a:blip r:embed="rId9"/>
          <a:stretch>
            <a:fillRect/>
          </a:stretch>
        </p:blipFill>
        <p:spPr>
          <a:xfrm>
            <a:off x="206859" y="242812"/>
            <a:ext cx="3477498" cy="4501330"/>
          </a:xfrm>
          <a:prstGeom prst="rect">
            <a:avLst/>
          </a:prstGeom>
        </p:spPr>
      </p:pic>
      <p:pic>
        <p:nvPicPr>
          <p:cNvPr id="2" name="02- Vital Spiritual Experience">
            <a:hlinkClick r:id="" action="ppaction://media"/>
            <a:extLst>
              <a:ext uri="{FF2B5EF4-FFF2-40B4-BE49-F238E27FC236}">
                <a16:creationId xmlns:a16="http://schemas.microsoft.com/office/drawing/2014/main" id="{78D57E0D-49DD-B64B-E70C-AA2600E7EEE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73200" y="5738813"/>
            <a:ext cx="487363" cy="487362"/>
          </a:xfrm>
          <a:prstGeom prst="rect">
            <a:avLst/>
          </a:prstGeom>
        </p:spPr>
      </p:pic>
    </p:spTree>
    <p:extLst>
      <p:ext uri="{BB962C8B-B14F-4D97-AF65-F5344CB8AC3E}">
        <p14:creationId xmlns:p14="http://schemas.microsoft.com/office/powerpoint/2010/main" val="53453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EB3C453-B485-4F07-841B-918D40331D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itle 1">
            <a:extLst>
              <a:ext uri="{FF2B5EF4-FFF2-40B4-BE49-F238E27FC236}">
                <a16:creationId xmlns:a16="http://schemas.microsoft.com/office/drawing/2014/main" id="{3E3E980D-DA52-54CB-08D5-8D234A20FA3D}"/>
              </a:ext>
            </a:extLst>
          </p:cNvPr>
          <p:cNvSpPr txBox="1">
            <a:spLocks/>
          </p:cNvSpPr>
          <p:nvPr/>
        </p:nvSpPr>
        <p:spPr>
          <a:xfrm>
            <a:off x="704995" y="366508"/>
            <a:ext cx="10481048" cy="589773"/>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spcAft>
                <a:spcPts val="600"/>
              </a:spcAft>
            </a:pPr>
            <a:r>
              <a:rPr lang="en-US" b="1"/>
              <a:t>AA History – The Vital Spiritual Experience</a:t>
            </a:r>
          </a:p>
        </p:txBody>
      </p:sp>
      <p:sp>
        <p:nvSpPr>
          <p:cNvPr id="10" name="TextBox 9">
            <a:extLst>
              <a:ext uri="{FF2B5EF4-FFF2-40B4-BE49-F238E27FC236}">
                <a16:creationId xmlns:a16="http://schemas.microsoft.com/office/drawing/2014/main" id="{740469D8-85F2-1126-AA45-12A993EB72E9}"/>
              </a:ext>
            </a:extLst>
          </p:cNvPr>
          <p:cNvSpPr txBox="1"/>
          <p:nvPr/>
        </p:nvSpPr>
        <p:spPr>
          <a:xfrm>
            <a:off x="407350" y="4977656"/>
            <a:ext cx="2258606" cy="491801"/>
          </a:xfrm>
          <a:prstGeom prst="rect">
            <a:avLst/>
          </a:prstGeom>
          <a:noFill/>
        </p:spPr>
        <p:txBody>
          <a:bodyPr wrap="square">
            <a:spAutoFit/>
          </a:bodyPr>
          <a:lstStyle/>
          <a:p>
            <a:pPr defTabSz="269748">
              <a:spcAft>
                <a:spcPts val="600"/>
              </a:spcAft>
            </a:pPr>
            <a:r>
              <a:rPr lang="en-US" sz="2596" b="1" kern="1200">
                <a:solidFill>
                  <a:srgbClr val="072000"/>
                </a:solidFill>
                <a:latin typeface="+mj-lt"/>
                <a:ea typeface="+mj-ea"/>
                <a:cs typeface="+mj-cs"/>
              </a:rPr>
              <a:t>Ebby </a:t>
            </a:r>
            <a:r>
              <a:rPr lang="en-US" sz="2596" b="1" kern="1200" err="1">
                <a:solidFill>
                  <a:srgbClr val="072000"/>
                </a:solidFill>
                <a:latin typeface="+mj-lt"/>
                <a:ea typeface="+mj-ea"/>
                <a:cs typeface="+mj-cs"/>
              </a:rPr>
              <a:t>Thacher</a:t>
            </a:r>
            <a:endParaRPr lang="en-US" sz="4400" b="1">
              <a:solidFill>
                <a:schemeClr val="accent1"/>
              </a:solidFill>
              <a:latin typeface="+mj-lt"/>
              <a:ea typeface="+mj-ea"/>
              <a:cs typeface="+mj-cs"/>
            </a:endParaRPr>
          </a:p>
        </p:txBody>
      </p:sp>
      <p:sp>
        <p:nvSpPr>
          <p:cNvPr id="11" name="TextBox 10">
            <a:extLst>
              <a:ext uri="{FF2B5EF4-FFF2-40B4-BE49-F238E27FC236}">
                <a16:creationId xmlns:a16="http://schemas.microsoft.com/office/drawing/2014/main" id="{CB553A84-D61D-B7D9-4ECE-32C625593758}"/>
              </a:ext>
            </a:extLst>
          </p:cNvPr>
          <p:cNvSpPr txBox="1"/>
          <p:nvPr/>
        </p:nvSpPr>
        <p:spPr>
          <a:xfrm>
            <a:off x="428848" y="5472794"/>
            <a:ext cx="3822063" cy="473591"/>
          </a:xfrm>
          <a:prstGeom prst="rect">
            <a:avLst/>
          </a:prstGeom>
          <a:noFill/>
        </p:spPr>
        <p:txBody>
          <a:bodyPr wrap="square">
            <a:spAutoFit/>
          </a:bodyPr>
          <a:lstStyle/>
          <a:p>
            <a:pPr algn="just" defTabSz="269748">
              <a:spcAft>
                <a:spcPts val="600"/>
              </a:spcAft>
            </a:pPr>
            <a:r>
              <a:rPr lang="en-US" sz="826" b="1" kern="1200">
                <a:solidFill>
                  <a:srgbClr val="000000"/>
                </a:solidFill>
                <a:highlight>
                  <a:srgbClr val="FFFFFF"/>
                </a:highlight>
                <a:latin typeface="Source Sans Pro" panose="020B0503030403020204" pitchFamily="34" charset="0"/>
                <a:ea typeface="+mn-ea"/>
                <a:cs typeface="+mn-cs"/>
              </a:rPr>
              <a:t>Edwin Throckmorton </a:t>
            </a:r>
            <a:r>
              <a:rPr lang="en-US" sz="826" b="1" kern="1200" err="1">
                <a:solidFill>
                  <a:srgbClr val="000000"/>
                </a:solidFill>
                <a:highlight>
                  <a:srgbClr val="FFFFFF"/>
                </a:highlight>
                <a:latin typeface="Source Sans Pro" panose="020B0503030403020204" pitchFamily="34" charset="0"/>
                <a:ea typeface="+mn-ea"/>
                <a:cs typeface="+mn-cs"/>
              </a:rPr>
              <a:t>Thacher</a:t>
            </a:r>
            <a:r>
              <a:rPr lang="en-US" sz="826" b="1" kern="1200">
                <a:solidFill>
                  <a:srgbClr val="000000"/>
                </a:solidFill>
                <a:highlight>
                  <a:srgbClr val="FFFFFF"/>
                </a:highlight>
                <a:latin typeface="Source Sans Pro" panose="020B0503030403020204" pitchFamily="34" charset="0"/>
                <a:ea typeface="+mn-ea"/>
                <a:cs typeface="+mn-cs"/>
              </a:rPr>
              <a:t> (29 April 1896 – 21 March 1966) (commonly known as Ebby </a:t>
            </a:r>
            <a:r>
              <a:rPr lang="en-US" sz="826" b="1" kern="1200" err="1">
                <a:solidFill>
                  <a:srgbClr val="000000"/>
                </a:solidFill>
                <a:highlight>
                  <a:srgbClr val="FFFFFF"/>
                </a:highlight>
                <a:latin typeface="Source Sans Pro" panose="020B0503030403020204" pitchFamily="34" charset="0"/>
                <a:ea typeface="+mn-ea"/>
                <a:cs typeface="+mn-cs"/>
              </a:rPr>
              <a:t>Thacher</a:t>
            </a:r>
            <a:r>
              <a:rPr lang="en-US" sz="826" b="1" kern="1200">
                <a:solidFill>
                  <a:srgbClr val="000000"/>
                </a:solidFill>
                <a:highlight>
                  <a:srgbClr val="FFFFFF"/>
                </a:highlight>
                <a:latin typeface="Source Sans Pro" panose="020B0503030403020204" pitchFamily="34" charset="0"/>
                <a:ea typeface="+mn-ea"/>
                <a:cs typeface="+mn-cs"/>
              </a:rPr>
              <a:t> or Ebby T.) was an old drinking friend and later the sponsor of Alcoholics Anonymous co-founder Bill Wilson.  Link: </a:t>
            </a:r>
            <a:r>
              <a:rPr lang="en-US" sz="826" b="1" kern="1200">
                <a:solidFill>
                  <a:srgbClr val="000000"/>
                </a:solidFill>
                <a:highlight>
                  <a:srgbClr val="FFFFFF"/>
                </a:highlight>
                <a:latin typeface="Source Sans Pro" panose="020B0503030403020204" pitchFamily="34" charset="0"/>
                <a:ea typeface="+mn-ea"/>
                <a:cs typeface="+mn-cs"/>
                <a:hlinkClick r:id="rId5"/>
              </a:rPr>
              <a:t>Wikipedia</a:t>
            </a:r>
            <a:endParaRPr lang="en-US" sz="1400" b="1" i="0">
              <a:solidFill>
                <a:srgbClr val="000000"/>
              </a:solidFill>
              <a:effectLst/>
              <a:highlight>
                <a:srgbClr val="FFFFFF"/>
              </a:highlight>
              <a:latin typeface="Source Sans Pro" panose="020B0503030403020204" pitchFamily="34" charset="0"/>
            </a:endParaRPr>
          </a:p>
        </p:txBody>
      </p:sp>
      <p:graphicFrame>
        <p:nvGraphicFramePr>
          <p:cNvPr id="26" name="TextBox 14">
            <a:extLst>
              <a:ext uri="{FF2B5EF4-FFF2-40B4-BE49-F238E27FC236}">
                <a16:creationId xmlns:a16="http://schemas.microsoft.com/office/drawing/2014/main" id="{0F5D8D50-A79E-4567-8E02-53D9A9351A60}"/>
              </a:ext>
            </a:extLst>
          </p:cNvPr>
          <p:cNvGraphicFramePr/>
          <p:nvPr>
            <p:extLst>
              <p:ext uri="{D42A27DB-BD31-4B8C-83A1-F6EECF244321}">
                <p14:modId xmlns:p14="http://schemas.microsoft.com/office/powerpoint/2010/main" val="360438775"/>
              </p:ext>
            </p:extLst>
          </p:nvPr>
        </p:nvGraphicFramePr>
        <p:xfrm>
          <a:off x="5158333" y="956282"/>
          <a:ext cx="6027709" cy="553521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5" name="03-Ebby T.">
            <a:hlinkClick r:id="" action="ppaction://media"/>
            <a:extLst>
              <a:ext uri="{FF2B5EF4-FFF2-40B4-BE49-F238E27FC236}">
                <a16:creationId xmlns:a16="http://schemas.microsoft.com/office/drawing/2014/main" id="{3E43D644-6348-1F1A-F0C7-9E8E9952832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924300" y="5124450"/>
            <a:ext cx="487363" cy="487363"/>
          </a:xfrm>
          <a:prstGeom prst="rect">
            <a:avLst/>
          </a:prstGeom>
        </p:spPr>
      </p:pic>
      <p:pic>
        <p:nvPicPr>
          <p:cNvPr id="6146" name="Picture 2" descr="Bill Wilson &amp; Ebby Thacher">
            <a:extLst>
              <a:ext uri="{FF2B5EF4-FFF2-40B4-BE49-F238E27FC236}">
                <a16:creationId xmlns:a16="http://schemas.microsoft.com/office/drawing/2014/main" id="{A7E144F8-6BF3-4B58-A904-2DA7CEA72F0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8848" y="911615"/>
            <a:ext cx="3047371" cy="381885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0B22B73B-F29F-0D39-F029-9CAD6E05E773}"/>
              </a:ext>
            </a:extLst>
          </p:cNvPr>
          <p:cNvSpPr txBox="1"/>
          <p:nvPr/>
        </p:nvSpPr>
        <p:spPr>
          <a:xfrm>
            <a:off x="520253" y="4323275"/>
            <a:ext cx="2864560" cy="369332"/>
          </a:xfrm>
          <a:prstGeom prst="rect">
            <a:avLst/>
          </a:prstGeom>
          <a:noFill/>
        </p:spPr>
        <p:txBody>
          <a:bodyPr wrap="square" rtlCol="0">
            <a:spAutoFit/>
          </a:bodyPr>
          <a:lstStyle/>
          <a:p>
            <a:r>
              <a:rPr lang="en-US" b="0" i="1">
                <a:solidFill>
                  <a:srgbClr val="333333"/>
                </a:solidFill>
                <a:effectLst/>
                <a:highlight>
                  <a:srgbClr val="FFFFFF"/>
                </a:highlight>
                <a:latin typeface="Open Sans" panose="020B0606030504020204" pitchFamily="34" charset="0"/>
              </a:rPr>
              <a:t>Bill Wilson &amp; Ebby Thacher</a:t>
            </a:r>
            <a:endParaRPr lang="en-US"/>
          </a:p>
        </p:txBody>
      </p:sp>
    </p:spTree>
    <p:extLst>
      <p:ext uri="{BB962C8B-B14F-4D97-AF65-F5344CB8AC3E}">
        <p14:creationId xmlns:p14="http://schemas.microsoft.com/office/powerpoint/2010/main" val="370143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393"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523BBD-5228-0D6F-EC63-500FCA3E4BB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a:extLst>
              <a:ext uri="{FF2B5EF4-FFF2-40B4-BE49-F238E27FC236}">
                <a16:creationId xmlns:a16="http://schemas.microsoft.com/office/drawing/2014/main" id="{D5B049F4-8604-FE9C-9CD9-505B75F62683}"/>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TextBox 4">
            <a:extLst>
              <a:ext uri="{FF2B5EF4-FFF2-40B4-BE49-F238E27FC236}">
                <a16:creationId xmlns:a16="http://schemas.microsoft.com/office/drawing/2014/main" id="{6EE9B6C0-B633-EF74-01D5-F0539563C90D}"/>
              </a:ext>
            </a:extLst>
          </p:cNvPr>
          <p:cNvSpPr txBox="1"/>
          <p:nvPr/>
        </p:nvSpPr>
        <p:spPr>
          <a:xfrm>
            <a:off x="4072670" y="1763737"/>
            <a:ext cx="6094970" cy="2031325"/>
          </a:xfrm>
          <a:prstGeom prst="rect">
            <a:avLst/>
          </a:prstGeom>
          <a:noFill/>
        </p:spPr>
        <p:txBody>
          <a:bodyPr wrap="square">
            <a:spAutoFit/>
          </a:bodyPr>
          <a:lstStyle/>
          <a:p>
            <a:pPr marL="285750" indent="-285750">
              <a:buFont typeface="Arial" panose="020B0604020202020204" pitchFamily="34" charset="0"/>
              <a:buChar char="•"/>
            </a:pPr>
            <a:r>
              <a:rPr lang="en-US">
                <a:hlinkClick r:id="rId5"/>
              </a:rPr>
              <a:t>Foreword to Second Edition – (pp. xv-xxi)</a:t>
            </a:r>
            <a:endParaRPr lang="en-US"/>
          </a:p>
          <a:p>
            <a:pPr marL="742950" lvl="1" indent="-285750">
              <a:buFont typeface="Arial" panose="020B0604020202020204" pitchFamily="34" charset="0"/>
              <a:buChar char="•"/>
            </a:pPr>
            <a:r>
              <a:rPr lang="en-US">
                <a:hlinkClick r:id="rId6"/>
              </a:rPr>
              <a:t>He had also been greatly helped by the late Dr. William D. Silkworth, a New York specialist in alcoholism who is now accounted no less than a medical saint by A.A. members, and whose story of the early days of our Society appears in the next pages. From this doctor, the broker had learned the grave nature of alcoholism.</a:t>
            </a:r>
            <a:endParaRPr lang="en-US"/>
          </a:p>
        </p:txBody>
      </p:sp>
      <p:sp>
        <p:nvSpPr>
          <p:cNvPr id="7" name="Title 1">
            <a:extLst>
              <a:ext uri="{FF2B5EF4-FFF2-40B4-BE49-F238E27FC236}">
                <a16:creationId xmlns:a16="http://schemas.microsoft.com/office/drawing/2014/main" id="{52BC7E74-C7AF-C473-ECC2-7AABE49249CD}"/>
              </a:ext>
            </a:extLst>
          </p:cNvPr>
          <p:cNvSpPr txBox="1">
            <a:spLocks/>
          </p:cNvSpPr>
          <p:nvPr/>
        </p:nvSpPr>
        <p:spPr>
          <a:xfrm>
            <a:off x="4200963" y="381000"/>
            <a:ext cx="6468120" cy="138273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b="1"/>
              <a:t>AA History –</a:t>
            </a:r>
            <a:br>
              <a:rPr lang="en-US" b="1"/>
            </a:br>
            <a:r>
              <a:rPr lang="en-US" b="1"/>
              <a:t>Dr. William D. Silkworth</a:t>
            </a:r>
          </a:p>
        </p:txBody>
      </p:sp>
      <p:pic>
        <p:nvPicPr>
          <p:cNvPr id="8" name="Picture 7" descr="A person with white hair&#10;&#10;Description automatically generated">
            <a:extLst>
              <a:ext uri="{FF2B5EF4-FFF2-40B4-BE49-F238E27FC236}">
                <a16:creationId xmlns:a16="http://schemas.microsoft.com/office/drawing/2014/main" id="{960A87E5-1B62-3733-7F11-22A8DE5DEF6D}"/>
              </a:ext>
            </a:extLst>
          </p:cNvPr>
          <p:cNvPicPr>
            <a:picLocks noChangeAspect="1"/>
          </p:cNvPicPr>
          <p:nvPr/>
        </p:nvPicPr>
        <p:blipFill>
          <a:blip r:embed="rId7"/>
          <a:stretch>
            <a:fillRect/>
          </a:stretch>
        </p:blipFill>
        <p:spPr>
          <a:xfrm>
            <a:off x="350585" y="304800"/>
            <a:ext cx="3620005" cy="5344271"/>
          </a:xfrm>
          <a:prstGeom prst="rect">
            <a:avLst/>
          </a:prstGeom>
        </p:spPr>
      </p:pic>
      <p:sp>
        <p:nvSpPr>
          <p:cNvPr id="9" name="TextBox 8">
            <a:extLst>
              <a:ext uri="{FF2B5EF4-FFF2-40B4-BE49-F238E27FC236}">
                <a16:creationId xmlns:a16="http://schemas.microsoft.com/office/drawing/2014/main" id="{27E1F43D-111B-1312-292D-FDA6A9A98591}"/>
              </a:ext>
            </a:extLst>
          </p:cNvPr>
          <p:cNvSpPr txBox="1"/>
          <p:nvPr/>
        </p:nvSpPr>
        <p:spPr>
          <a:xfrm>
            <a:off x="4200963" y="4235618"/>
            <a:ext cx="6174530" cy="646331"/>
          </a:xfrm>
          <a:prstGeom prst="rect">
            <a:avLst/>
          </a:prstGeom>
          <a:noFill/>
        </p:spPr>
        <p:txBody>
          <a:bodyPr wrap="square">
            <a:spAutoFit/>
          </a:bodyPr>
          <a:lstStyle/>
          <a:p>
            <a:pPr algn="l"/>
            <a:r>
              <a:rPr lang="en-US" sz="3600" b="1">
                <a:solidFill>
                  <a:schemeClr val="accent1"/>
                </a:solidFill>
                <a:latin typeface="+mj-lt"/>
                <a:ea typeface="+mj-ea"/>
                <a:cs typeface="+mj-cs"/>
              </a:rPr>
              <a:t>Dr. William D. Silkworth</a:t>
            </a:r>
          </a:p>
        </p:txBody>
      </p:sp>
      <p:sp>
        <p:nvSpPr>
          <p:cNvPr id="10" name="TextBox 9">
            <a:extLst>
              <a:ext uri="{FF2B5EF4-FFF2-40B4-BE49-F238E27FC236}">
                <a16:creationId xmlns:a16="http://schemas.microsoft.com/office/drawing/2014/main" id="{1C9312F1-A12F-370A-13E9-820C7025C75B}"/>
              </a:ext>
            </a:extLst>
          </p:cNvPr>
          <p:cNvSpPr txBox="1"/>
          <p:nvPr/>
        </p:nvSpPr>
        <p:spPr>
          <a:xfrm>
            <a:off x="4200963" y="4711184"/>
            <a:ext cx="7640451" cy="1600438"/>
          </a:xfrm>
          <a:prstGeom prst="rect">
            <a:avLst/>
          </a:prstGeom>
          <a:noFill/>
        </p:spPr>
        <p:txBody>
          <a:bodyPr wrap="square">
            <a:spAutoFit/>
          </a:bodyPr>
          <a:lstStyle/>
          <a:p>
            <a:pPr algn="just"/>
            <a:r>
              <a:rPr lang="en-US" sz="1400" b="1" i="0">
                <a:solidFill>
                  <a:srgbClr val="000000"/>
                </a:solidFill>
                <a:effectLst/>
                <a:highlight>
                  <a:srgbClr val="FFFFFF"/>
                </a:highlight>
                <a:latin typeface="Source Sans Pro" panose="020B0503030403020204" pitchFamily="34" charset="0"/>
              </a:rPr>
              <a:t>William Duncan Silkworth (July 22, 1873 – March 22, 1951) was an American physician and specialist in the treatment of alcoholism. He was director of the </a:t>
            </a:r>
            <a:r>
              <a:rPr lang="en-US" sz="1400" b="1" i="0">
                <a:solidFill>
                  <a:srgbClr val="000000"/>
                </a:solidFill>
                <a:effectLst/>
                <a:highlight>
                  <a:srgbClr val="FFFFFF"/>
                </a:highlight>
                <a:latin typeface="Source Sans Pro" panose="020B0503030403020204" pitchFamily="34" charset="0"/>
                <a:hlinkClick r:id="rId8"/>
              </a:rPr>
              <a:t>Charles B. Towns</a:t>
            </a:r>
            <a:r>
              <a:rPr lang="en-US" sz="1400" b="1" i="0">
                <a:solidFill>
                  <a:srgbClr val="000000"/>
                </a:solidFill>
                <a:effectLst/>
                <a:highlight>
                  <a:srgbClr val="FFFFFF"/>
                </a:highlight>
                <a:latin typeface="Source Sans Pro" panose="020B0503030403020204" pitchFamily="34" charset="0"/>
              </a:rPr>
              <a:t> Hospital for Drug and Alcohol Addictions in New York City in the 1930s, during which time </a:t>
            </a:r>
            <a:r>
              <a:rPr lang="en-US" sz="1400" b="1" i="0">
                <a:solidFill>
                  <a:srgbClr val="000000"/>
                </a:solidFill>
                <a:effectLst/>
                <a:highlight>
                  <a:srgbClr val="FFFFFF"/>
                </a:highlight>
                <a:latin typeface="Source Sans Pro" panose="020B0503030403020204" pitchFamily="34" charset="0"/>
                <a:hlinkClick r:id="rId9"/>
              </a:rPr>
              <a:t>William Griffith Wilson</a:t>
            </a:r>
            <a:r>
              <a:rPr lang="en-US" sz="1400" b="1" i="0">
                <a:solidFill>
                  <a:srgbClr val="000000"/>
                </a:solidFill>
                <a:effectLst/>
                <a:highlight>
                  <a:srgbClr val="FFFFFF"/>
                </a:highlight>
                <a:latin typeface="Source Sans Pro" panose="020B0503030403020204" pitchFamily="34" charset="0"/>
              </a:rPr>
              <a:t>, a future co-founder of </a:t>
            </a:r>
            <a:r>
              <a:rPr lang="en-US" sz="1400" b="1" i="0">
                <a:solidFill>
                  <a:srgbClr val="000000"/>
                </a:solidFill>
                <a:effectLst/>
                <a:highlight>
                  <a:srgbClr val="FFFFFF"/>
                </a:highlight>
                <a:latin typeface="Source Sans Pro" panose="020B0503030403020204" pitchFamily="34" charset="0"/>
                <a:hlinkClick r:id="rId10"/>
              </a:rPr>
              <a:t>Alcoholics Anonymous </a:t>
            </a:r>
            <a:r>
              <a:rPr lang="en-US" sz="1400" b="1" i="0">
                <a:solidFill>
                  <a:srgbClr val="000000"/>
                </a:solidFill>
                <a:effectLst/>
                <a:highlight>
                  <a:srgbClr val="FFFFFF"/>
                </a:highlight>
                <a:latin typeface="Source Sans Pro" panose="020B0503030403020204" pitchFamily="34" charset="0"/>
              </a:rPr>
              <a:t>(A.A.), was admitted on four occasions for alcoholism. Dr. Silkworth had a profound influence on Wilson and encouraged him to realize that alcoholism was more than just an issue of moral weakness. He introduced Wilson to the idea that alcoholism had a pathological, </a:t>
            </a:r>
            <a:r>
              <a:rPr lang="en-US" sz="1400" b="1" i="0">
                <a:solidFill>
                  <a:srgbClr val="000000"/>
                </a:solidFill>
                <a:effectLst/>
                <a:highlight>
                  <a:srgbClr val="FFFFFF"/>
                </a:highlight>
                <a:latin typeface="Source Sans Pro" panose="020B0503030403020204" pitchFamily="34" charset="0"/>
                <a:hlinkClick r:id="rId11"/>
              </a:rPr>
              <a:t>disease-like basis</a:t>
            </a:r>
            <a:r>
              <a:rPr lang="en-US" sz="1400" b="1" i="0">
                <a:solidFill>
                  <a:srgbClr val="000000"/>
                </a:solidFill>
                <a:effectLst/>
                <a:highlight>
                  <a:srgbClr val="FFFFFF"/>
                </a:highlight>
                <a:latin typeface="Source Sans Pro" panose="020B0503030403020204" pitchFamily="34" charset="0"/>
              </a:rPr>
              <a:t>. Link: </a:t>
            </a:r>
            <a:r>
              <a:rPr lang="en-US" sz="1400" b="1" i="0">
                <a:solidFill>
                  <a:srgbClr val="000000"/>
                </a:solidFill>
                <a:effectLst/>
                <a:highlight>
                  <a:srgbClr val="FFFFFF"/>
                </a:highlight>
                <a:latin typeface="Source Sans Pro" panose="020B0503030403020204" pitchFamily="34" charset="0"/>
                <a:hlinkClick r:id="rId12"/>
              </a:rPr>
              <a:t>Wikipedia</a:t>
            </a:r>
            <a:endParaRPr lang="en-US" sz="1400" b="1" i="0">
              <a:solidFill>
                <a:srgbClr val="000000"/>
              </a:solidFill>
              <a:effectLst/>
              <a:highlight>
                <a:srgbClr val="FFFFFF"/>
              </a:highlight>
              <a:latin typeface="Source Sans Pro" panose="020B0503030403020204" pitchFamily="34" charset="0"/>
            </a:endParaRPr>
          </a:p>
        </p:txBody>
      </p:sp>
      <p:pic>
        <p:nvPicPr>
          <p:cNvPr id="4" name="04-Silkworth 1">
            <a:hlinkClick r:id="" action="ppaction://media"/>
            <a:extLst>
              <a:ext uri="{FF2B5EF4-FFF2-40B4-BE49-F238E27FC236}">
                <a16:creationId xmlns:a16="http://schemas.microsoft.com/office/drawing/2014/main" id="{4AE7D649-C09D-E6F2-D578-91322417254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989438" y="5721264"/>
            <a:ext cx="350838" cy="350838"/>
          </a:xfrm>
          <a:prstGeom prst="rect">
            <a:avLst/>
          </a:prstGeom>
        </p:spPr>
      </p:pic>
    </p:spTree>
    <p:extLst>
      <p:ext uri="{BB962C8B-B14F-4D97-AF65-F5344CB8AC3E}">
        <p14:creationId xmlns:p14="http://schemas.microsoft.com/office/powerpoint/2010/main" val="43447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523BBD-5228-0D6F-EC63-500FCA3E4BB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a:extLst>
              <a:ext uri="{FF2B5EF4-FFF2-40B4-BE49-F238E27FC236}">
                <a16:creationId xmlns:a16="http://schemas.microsoft.com/office/drawing/2014/main" id="{D5B049F4-8604-FE9C-9CD9-505B75F62683}"/>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itle 1">
            <a:extLst>
              <a:ext uri="{FF2B5EF4-FFF2-40B4-BE49-F238E27FC236}">
                <a16:creationId xmlns:a16="http://schemas.microsoft.com/office/drawing/2014/main" id="{52BC7E74-C7AF-C473-ECC2-7AABE49249CD}"/>
              </a:ext>
            </a:extLst>
          </p:cNvPr>
          <p:cNvSpPr txBox="1">
            <a:spLocks/>
          </p:cNvSpPr>
          <p:nvPr/>
        </p:nvSpPr>
        <p:spPr>
          <a:xfrm>
            <a:off x="2059145" y="381001"/>
            <a:ext cx="8962516" cy="540380"/>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b="1"/>
              <a:t>AA History –Dr. William D. Silkworth</a:t>
            </a:r>
          </a:p>
        </p:txBody>
      </p:sp>
      <p:pic>
        <p:nvPicPr>
          <p:cNvPr id="8" name="Picture 7" descr="A person with white hair&#10;&#10;Description automatically generated">
            <a:extLst>
              <a:ext uri="{FF2B5EF4-FFF2-40B4-BE49-F238E27FC236}">
                <a16:creationId xmlns:a16="http://schemas.microsoft.com/office/drawing/2014/main" id="{960A87E5-1B62-3733-7F11-22A8DE5DEF6D}"/>
              </a:ext>
            </a:extLst>
          </p:cNvPr>
          <p:cNvPicPr>
            <a:picLocks noChangeAspect="1"/>
          </p:cNvPicPr>
          <p:nvPr/>
        </p:nvPicPr>
        <p:blipFill>
          <a:blip r:embed="rId5"/>
          <a:stretch>
            <a:fillRect/>
          </a:stretch>
        </p:blipFill>
        <p:spPr>
          <a:xfrm>
            <a:off x="350585" y="304801"/>
            <a:ext cx="1642223" cy="2424440"/>
          </a:xfrm>
          <a:prstGeom prst="rect">
            <a:avLst/>
          </a:prstGeom>
        </p:spPr>
      </p:pic>
      <p:sp>
        <p:nvSpPr>
          <p:cNvPr id="13" name="TextBox 12">
            <a:extLst>
              <a:ext uri="{FF2B5EF4-FFF2-40B4-BE49-F238E27FC236}">
                <a16:creationId xmlns:a16="http://schemas.microsoft.com/office/drawing/2014/main" id="{A9CD5553-EB62-72EA-EDA9-440B2E45A0EC}"/>
              </a:ext>
            </a:extLst>
          </p:cNvPr>
          <p:cNvSpPr txBox="1"/>
          <p:nvPr/>
        </p:nvSpPr>
        <p:spPr>
          <a:xfrm>
            <a:off x="1992808" y="921381"/>
            <a:ext cx="9770824" cy="5539978"/>
          </a:xfrm>
          <a:prstGeom prst="rect">
            <a:avLst/>
          </a:prstGeom>
          <a:noFill/>
        </p:spPr>
        <p:txBody>
          <a:bodyPr wrap="square">
            <a:spAutoFit/>
          </a:bodyPr>
          <a:lstStyle/>
          <a:p>
            <a:r>
              <a:rPr lang="en-US" b="1"/>
              <a:t>I do not believe that alcoholism is a matter of willpower; </a:t>
            </a:r>
          </a:p>
          <a:p>
            <a:r>
              <a:rPr lang="en-US" b="1"/>
              <a:t>I do not believe it’s a matter of moral character, and </a:t>
            </a:r>
          </a:p>
          <a:p>
            <a:r>
              <a:rPr lang="en-US" b="1"/>
              <a:t>I don’t think sin has got anything to do with it.</a:t>
            </a:r>
          </a:p>
          <a:p>
            <a:endParaRPr lang="en-US" sz="1400"/>
          </a:p>
          <a:p>
            <a:r>
              <a:rPr lang="en-US" sz="1400"/>
              <a:t>I believe people like </a:t>
            </a:r>
            <a:r>
              <a:rPr lang="en-US" sz="1400" b="1"/>
              <a:t>you are suffering from an illness</a:t>
            </a:r>
            <a:r>
              <a:rPr lang="en-US" sz="1400"/>
              <a:t>. He said it seems to be a very peculiar illness; it’s a </a:t>
            </a:r>
            <a:r>
              <a:rPr lang="en-US" sz="1400" b="1"/>
              <a:t>two-fold illness</a:t>
            </a:r>
            <a:r>
              <a:rPr lang="en-US" sz="1400"/>
              <a:t>, an </a:t>
            </a:r>
            <a:r>
              <a:rPr lang="en-US" sz="1400" b="1"/>
              <a:t>illness of the body</a:t>
            </a:r>
            <a:r>
              <a:rPr lang="en-US" sz="1400"/>
              <a:t> as well as an </a:t>
            </a:r>
            <a:r>
              <a:rPr lang="en-US" sz="1400" b="1"/>
              <a:t>illness of the mind</a:t>
            </a:r>
            <a:r>
              <a:rPr lang="en-US" sz="1400"/>
              <a:t>.</a:t>
            </a:r>
          </a:p>
          <a:p>
            <a:endParaRPr lang="en-US" sz="1400"/>
          </a:p>
          <a:p>
            <a:r>
              <a:rPr lang="en-US" b="1" u="sng"/>
              <a:t>Illness of the Body</a:t>
            </a:r>
          </a:p>
          <a:p>
            <a:r>
              <a:rPr lang="en-US" sz="1400"/>
              <a:t>And he said I think </a:t>
            </a:r>
            <a:r>
              <a:rPr lang="en-US" sz="1400" b="1"/>
              <a:t>what has happened to people like you is you’ve become absolutely physically allergic to alcohol</a:t>
            </a:r>
            <a:r>
              <a:rPr lang="en-US" sz="1400"/>
              <a:t>. And it seems to me as though anytime you put any alcohol whatsoever into your system,</a:t>
            </a:r>
          </a:p>
          <a:p>
            <a:r>
              <a:rPr lang="en-US" sz="1400" b="1"/>
              <a:t>it develops an actual physical craving which makes it virtually impossible for you to stop drinking after you have once started. </a:t>
            </a:r>
            <a:r>
              <a:rPr lang="en-US" sz="1400"/>
              <a:t>And he said because of that </a:t>
            </a:r>
            <a:r>
              <a:rPr lang="en-US" sz="1400" b="1" u="sng"/>
              <a:t>allergy</a:t>
            </a:r>
            <a:r>
              <a:rPr lang="en-US" sz="1400"/>
              <a:t> which produces that </a:t>
            </a:r>
            <a:r>
              <a:rPr lang="en-US" sz="1400" b="1" u="sng"/>
              <a:t>physical craving </a:t>
            </a:r>
            <a:r>
              <a:rPr lang="en-US" sz="1400" b="1"/>
              <a:t>you’ll never be able to safely drink alcohol again</a:t>
            </a:r>
            <a:r>
              <a:rPr lang="en-US" sz="1400"/>
              <a:t>.</a:t>
            </a:r>
          </a:p>
          <a:p>
            <a:endParaRPr lang="en-US" sz="1400"/>
          </a:p>
          <a:p>
            <a:r>
              <a:rPr lang="en-US" b="1" u="sng"/>
              <a:t>Obsession of the mind</a:t>
            </a:r>
          </a:p>
          <a:p>
            <a:r>
              <a:rPr lang="en-US" sz="1400"/>
              <a:t>And he said you also have developed what we refer to as an </a:t>
            </a:r>
            <a:r>
              <a:rPr lang="en-US" sz="1400" b="1"/>
              <a:t>obsession of the mind</a:t>
            </a:r>
            <a:r>
              <a:rPr lang="en-US" sz="1400"/>
              <a:t>. And he said an </a:t>
            </a:r>
            <a:r>
              <a:rPr lang="en-US" sz="1400" b="1"/>
              <a:t>obsession of the mind is an idea that overcomes all other ideas to the contrary</a:t>
            </a:r>
            <a:r>
              <a:rPr lang="en-US" sz="1400"/>
              <a:t>. He said it really doesn’t make any difference how badly you want to stop drinking. From time to time your </a:t>
            </a:r>
            <a:r>
              <a:rPr lang="en-US" sz="1400" b="1"/>
              <a:t>obsession of the mind to drink will be so strong that it will overcome any ideas not to drink</a:t>
            </a:r>
          </a:p>
          <a:p>
            <a:r>
              <a:rPr lang="en-US" sz="1400" b="1"/>
              <a:t>and your mind will actually lead you to believing it's okay to take a drink</a:t>
            </a:r>
            <a:r>
              <a:rPr lang="en-US" sz="1400"/>
              <a:t>. And he said then you’ll take that drink, and </a:t>
            </a:r>
            <a:r>
              <a:rPr lang="en-US" sz="1400" b="1"/>
              <a:t>then you’ll trigger that allergy and you’ll be unable to stop</a:t>
            </a:r>
            <a:r>
              <a:rPr lang="en-US" sz="1400"/>
              <a:t>.</a:t>
            </a:r>
          </a:p>
          <a:p>
            <a:endParaRPr lang="en-US" sz="1400"/>
          </a:p>
          <a:p>
            <a:r>
              <a:rPr lang="en-US"/>
              <a:t>He said </a:t>
            </a:r>
            <a:r>
              <a:rPr lang="en-US" b="1"/>
              <a:t>you can’t safely drink because of your body, </a:t>
            </a:r>
            <a:br>
              <a:rPr lang="en-US" b="1"/>
            </a:br>
            <a:r>
              <a:rPr lang="en-US" b="1"/>
              <a:t>you can’t stay sober because of your mind,</a:t>
            </a:r>
          </a:p>
          <a:p>
            <a:r>
              <a:rPr lang="en-US" b="1"/>
              <a:t>therefore you’ve become absolutely powerless over alcohol.</a:t>
            </a:r>
          </a:p>
        </p:txBody>
      </p:sp>
      <p:pic>
        <p:nvPicPr>
          <p:cNvPr id="1026" name="Picture 2" descr="Bill W's Last Drink | The Saturday Evening Post">
            <a:extLst>
              <a:ext uri="{FF2B5EF4-FFF2-40B4-BE49-F238E27FC236}">
                <a16:creationId xmlns:a16="http://schemas.microsoft.com/office/drawing/2014/main" id="{F10FFBB9-DBBF-3CF1-7F76-32A80A4CF9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870" y="3339787"/>
            <a:ext cx="1577651" cy="201308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52BD522-1949-5FFB-9E4A-715F4918CEE3}"/>
              </a:ext>
            </a:extLst>
          </p:cNvPr>
          <p:cNvSpPr txBox="1"/>
          <p:nvPr/>
        </p:nvSpPr>
        <p:spPr>
          <a:xfrm>
            <a:off x="350585" y="5352870"/>
            <a:ext cx="1577651" cy="646331"/>
          </a:xfrm>
          <a:prstGeom prst="rect">
            <a:avLst/>
          </a:prstGeom>
          <a:noFill/>
        </p:spPr>
        <p:txBody>
          <a:bodyPr wrap="square">
            <a:spAutoFit/>
          </a:bodyPr>
          <a:lstStyle/>
          <a:p>
            <a:pPr algn="l"/>
            <a:r>
              <a:rPr lang="en-US" sz="1200" b="0" i="0" u="none" strike="noStrike">
                <a:effectLst/>
                <a:highlight>
                  <a:srgbClr val="FFFFFF"/>
                </a:highlight>
                <a:latin typeface="Google Sans"/>
                <a:hlinkClick r:id="rId7"/>
              </a:rPr>
              <a:t>Bill W's Last Drink | The Saturday Evening Post</a:t>
            </a:r>
          </a:p>
        </p:txBody>
      </p:sp>
      <p:sp>
        <p:nvSpPr>
          <p:cNvPr id="17" name="TextBox 16">
            <a:extLst>
              <a:ext uri="{FF2B5EF4-FFF2-40B4-BE49-F238E27FC236}">
                <a16:creationId xmlns:a16="http://schemas.microsoft.com/office/drawing/2014/main" id="{EB11C9B6-B4F5-D1B7-E3D1-DFEBC35994FF}"/>
              </a:ext>
            </a:extLst>
          </p:cNvPr>
          <p:cNvSpPr txBox="1"/>
          <p:nvPr/>
        </p:nvSpPr>
        <p:spPr>
          <a:xfrm>
            <a:off x="243557" y="2662165"/>
            <a:ext cx="1749251" cy="276999"/>
          </a:xfrm>
          <a:prstGeom prst="rect">
            <a:avLst/>
          </a:prstGeom>
          <a:noFill/>
        </p:spPr>
        <p:txBody>
          <a:bodyPr wrap="square">
            <a:spAutoFit/>
          </a:bodyPr>
          <a:lstStyle/>
          <a:p>
            <a:r>
              <a:rPr lang="en-US" sz="1200" b="1"/>
              <a:t>Dr. William D. Silkworth</a:t>
            </a:r>
            <a:endParaRPr lang="en-US" sz="1200"/>
          </a:p>
        </p:txBody>
      </p:sp>
      <p:pic>
        <p:nvPicPr>
          <p:cNvPr id="18" name="05-Silkworth 2">
            <a:hlinkClick r:id="" action="ppaction://media"/>
            <a:extLst>
              <a:ext uri="{FF2B5EF4-FFF2-40B4-BE49-F238E27FC236}">
                <a16:creationId xmlns:a16="http://schemas.microsoft.com/office/drawing/2014/main" id="{0153736E-D983-732B-DDD9-BE417125E3B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1854" y="5999201"/>
            <a:ext cx="301840" cy="301839"/>
          </a:xfrm>
          <a:prstGeom prst="rect">
            <a:avLst/>
          </a:prstGeom>
        </p:spPr>
      </p:pic>
    </p:spTree>
    <p:extLst>
      <p:ext uri="{BB962C8B-B14F-4D97-AF65-F5344CB8AC3E}">
        <p14:creationId xmlns:p14="http://schemas.microsoft.com/office/powerpoint/2010/main" val="241286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30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523BBD-5228-0D6F-EC63-500FCA3E4BB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a:extLst>
              <a:ext uri="{FF2B5EF4-FFF2-40B4-BE49-F238E27FC236}">
                <a16:creationId xmlns:a16="http://schemas.microsoft.com/office/drawing/2014/main" id="{D5B049F4-8604-FE9C-9CD9-505B75F62683}"/>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itle 1">
            <a:extLst>
              <a:ext uri="{FF2B5EF4-FFF2-40B4-BE49-F238E27FC236}">
                <a16:creationId xmlns:a16="http://schemas.microsoft.com/office/drawing/2014/main" id="{52BC7E74-C7AF-C473-ECC2-7AABE49249CD}"/>
              </a:ext>
            </a:extLst>
          </p:cNvPr>
          <p:cNvSpPr txBox="1">
            <a:spLocks/>
          </p:cNvSpPr>
          <p:nvPr/>
        </p:nvSpPr>
        <p:spPr>
          <a:xfrm>
            <a:off x="3429001" y="321905"/>
            <a:ext cx="6164277" cy="540380"/>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b="1"/>
              <a:t>AA History –The Oxford Group</a:t>
            </a:r>
          </a:p>
        </p:txBody>
      </p:sp>
      <p:pic>
        <p:nvPicPr>
          <p:cNvPr id="1026" name="Picture 2" descr="Bill W's Last Drink | The Saturday Evening Post">
            <a:extLst>
              <a:ext uri="{FF2B5EF4-FFF2-40B4-BE49-F238E27FC236}">
                <a16:creationId xmlns:a16="http://schemas.microsoft.com/office/drawing/2014/main" id="{F10FFBB9-DBBF-3CF1-7F76-32A80A4CF9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657" y="1031789"/>
            <a:ext cx="2582754" cy="329559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52BD522-1949-5FFB-9E4A-715F4918CEE3}"/>
              </a:ext>
            </a:extLst>
          </p:cNvPr>
          <p:cNvSpPr txBox="1"/>
          <p:nvPr/>
        </p:nvSpPr>
        <p:spPr>
          <a:xfrm>
            <a:off x="754868" y="4437792"/>
            <a:ext cx="1577651" cy="646331"/>
          </a:xfrm>
          <a:prstGeom prst="rect">
            <a:avLst/>
          </a:prstGeom>
          <a:noFill/>
        </p:spPr>
        <p:txBody>
          <a:bodyPr wrap="square">
            <a:spAutoFit/>
          </a:bodyPr>
          <a:lstStyle/>
          <a:p>
            <a:pPr algn="l"/>
            <a:r>
              <a:rPr lang="en-US" sz="1200" b="0" i="0" u="none" strike="noStrike">
                <a:effectLst/>
                <a:highlight>
                  <a:srgbClr val="FFFFFF"/>
                </a:highlight>
                <a:latin typeface="Google Sans"/>
                <a:hlinkClick r:id="rId6"/>
              </a:rPr>
              <a:t>Bill W's Last Drink | The Saturday Evening Post</a:t>
            </a:r>
          </a:p>
        </p:txBody>
      </p:sp>
      <p:sp>
        <p:nvSpPr>
          <p:cNvPr id="4" name="TextBox 3">
            <a:extLst>
              <a:ext uri="{FF2B5EF4-FFF2-40B4-BE49-F238E27FC236}">
                <a16:creationId xmlns:a16="http://schemas.microsoft.com/office/drawing/2014/main" id="{7B13052D-1637-74B9-74B3-51302846C8E5}"/>
              </a:ext>
            </a:extLst>
          </p:cNvPr>
          <p:cNvSpPr txBox="1"/>
          <p:nvPr/>
        </p:nvSpPr>
        <p:spPr>
          <a:xfrm>
            <a:off x="3429001" y="898726"/>
            <a:ext cx="8161638" cy="5755422"/>
          </a:xfrm>
          <a:prstGeom prst="rect">
            <a:avLst/>
          </a:prstGeom>
          <a:noFill/>
        </p:spPr>
        <p:txBody>
          <a:bodyPr wrap="square" rtlCol="0">
            <a:spAutoFit/>
          </a:bodyPr>
          <a:lstStyle/>
          <a:p>
            <a:r>
              <a:rPr lang="en-US" sz="1600"/>
              <a:t>Now Bill knew that in the summer of 1933, </a:t>
            </a:r>
            <a:r>
              <a:rPr lang="en-US" sz="1600" b="1">
                <a:effectLst>
                  <a:outerShdw blurRad="38100" dist="38100" dir="2700000" algn="tl">
                    <a:srgbClr val="000000">
                      <a:alpha val="43137"/>
                    </a:srgbClr>
                  </a:outerShdw>
                </a:effectLst>
              </a:rPr>
              <a:t>BUT KNOWING THE PROBLEM DIDN’T SOLVE IT</a:t>
            </a:r>
            <a:r>
              <a:rPr lang="en-US" sz="1600" b="1"/>
              <a:t>, </a:t>
            </a:r>
            <a:r>
              <a:rPr lang="en-US" sz="1600"/>
              <a:t>because shortly after that his mind told him it was okay to drink. And he took a drink, and triggered the allergy and drank for another year.</a:t>
            </a:r>
          </a:p>
          <a:p>
            <a:endParaRPr lang="en-US" sz="1600"/>
          </a:p>
          <a:p>
            <a:r>
              <a:rPr lang="en-US" sz="1600"/>
              <a:t>In the summer of 1934 he was placed back in the hospital again to be withdrawn from alcohol by Dr. Silkwood. And this time </a:t>
            </a:r>
            <a:r>
              <a:rPr lang="en-US" sz="1600" b="1"/>
              <a:t>Dr. Silkworth pronounced him incurable and told Bill’s wife Lois that this guy is either going to die from DT’s or he’s going to be completely insane from a wet brain and you’re going to have to lock him up or hire a bodyguard if you expect him to live. </a:t>
            </a:r>
          </a:p>
          <a:p>
            <a:endParaRPr lang="en-US" sz="1600" b="1"/>
          </a:p>
          <a:p>
            <a:r>
              <a:rPr lang="en-US" sz="1600"/>
              <a:t>And Bill overheard that and he said this </a:t>
            </a:r>
            <a:r>
              <a:rPr lang="en-US" sz="1600" b="1"/>
              <a:t>time fear sobered him for a bit</a:t>
            </a:r>
            <a:r>
              <a:rPr lang="en-US" sz="1600"/>
              <a:t>. But then on Armistice Day 1934 his mind told him it was okay to drink. And he took a drink and triggered the allergy and couldn’t stop drinking. </a:t>
            </a:r>
          </a:p>
          <a:p>
            <a:endParaRPr lang="en-US" sz="1600"/>
          </a:p>
          <a:p>
            <a:r>
              <a:rPr lang="en-US" sz="1600"/>
              <a:t>It’s </a:t>
            </a:r>
            <a:r>
              <a:rPr lang="en-US" sz="1600" b="1"/>
              <a:t>ONLY AFTER Ebby came to see him and gave him the solution to that problem and gave him a program of action that Bill was able to recover</a:t>
            </a:r>
            <a:r>
              <a:rPr lang="en-US" sz="1600"/>
              <a:t>. </a:t>
            </a:r>
          </a:p>
          <a:p>
            <a:endParaRPr lang="en-US" sz="1600"/>
          </a:p>
          <a:p>
            <a:r>
              <a:rPr lang="en-US" sz="1600" b="1"/>
              <a:t>So basically, he had to know three things,</a:t>
            </a:r>
          </a:p>
          <a:p>
            <a:r>
              <a:rPr lang="en-US" sz="1600" b="1"/>
              <a:t>(1)	</a:t>
            </a:r>
            <a:r>
              <a:rPr lang="en-US" sz="1600" b="1">
                <a:effectLst>
                  <a:outerShdw blurRad="38100" dist="38100" dir="2700000" algn="tl">
                    <a:srgbClr val="000000">
                      <a:alpha val="43137"/>
                    </a:srgbClr>
                  </a:outerShdw>
                </a:effectLst>
              </a:rPr>
              <a:t>HE HAD TO KNOW </a:t>
            </a:r>
            <a:r>
              <a:rPr lang="en-US" sz="1600" b="1" u="dbl">
                <a:effectLst>
                  <a:outerShdw blurRad="38100" dist="38100" dir="2700000" algn="tl">
                    <a:srgbClr val="000000">
                      <a:alpha val="43137"/>
                    </a:srgbClr>
                  </a:outerShdw>
                </a:effectLst>
                <a:uFill>
                  <a:solidFill>
                    <a:srgbClr val="FF0000"/>
                  </a:solidFill>
                </a:uFill>
              </a:rPr>
              <a:t>THE PROBLEM</a:t>
            </a:r>
            <a:r>
              <a:rPr lang="en-US" sz="1600" b="1">
                <a:effectLst>
                  <a:outerShdw blurRad="38100" dist="38100" dir="2700000" algn="tl">
                    <a:srgbClr val="000000">
                      <a:alpha val="43137"/>
                    </a:srgbClr>
                  </a:outerShdw>
                </a:effectLst>
              </a:rPr>
              <a:t> </a:t>
            </a:r>
            <a:r>
              <a:rPr lang="en-US" sz="1600" b="1"/>
              <a:t>he got that from Dr. Silkwood, </a:t>
            </a:r>
            <a:r>
              <a:rPr lang="en-US" sz="1600"/>
              <a:t>(p. 7, par. 2),</a:t>
            </a:r>
          </a:p>
          <a:p>
            <a:r>
              <a:rPr lang="en-US" sz="1600" b="1"/>
              <a:t>(2)	</a:t>
            </a:r>
            <a:r>
              <a:rPr lang="en-US" sz="1600" b="1">
                <a:effectLst>
                  <a:outerShdw blurRad="38100" dist="38100" dir="2700000" algn="tl">
                    <a:srgbClr val="000000">
                      <a:alpha val="43137"/>
                    </a:srgbClr>
                  </a:outerShdw>
                </a:effectLst>
              </a:rPr>
              <a:t>HE HAD TO KNOW </a:t>
            </a:r>
            <a:r>
              <a:rPr lang="en-US" sz="1600" b="1" u="dbl">
                <a:effectLst>
                  <a:outerShdw blurRad="38100" dist="38100" dir="2700000" algn="tl">
                    <a:srgbClr val="000000">
                      <a:alpha val="43137"/>
                    </a:srgbClr>
                  </a:outerShdw>
                </a:effectLst>
                <a:uFill>
                  <a:solidFill>
                    <a:srgbClr val="FF0000"/>
                  </a:solidFill>
                </a:uFill>
              </a:rPr>
              <a:t>THE SOLUTION</a:t>
            </a:r>
            <a:r>
              <a:rPr lang="en-US" sz="1600" b="1">
                <a:effectLst>
                  <a:outerShdw blurRad="38100" dist="38100" dir="2700000" algn="tl">
                    <a:srgbClr val="000000">
                      <a:alpha val="43137"/>
                    </a:srgbClr>
                  </a:outerShdw>
                </a:effectLst>
              </a:rPr>
              <a:t> </a:t>
            </a:r>
            <a:r>
              <a:rPr lang="en-US" sz="1600"/>
              <a:t>(p. 12, par. 4; p. 27, par. 5),</a:t>
            </a:r>
          </a:p>
          <a:p>
            <a:r>
              <a:rPr lang="en-US" sz="1600" b="1"/>
              <a:t>(3)	</a:t>
            </a:r>
            <a:r>
              <a:rPr lang="en-US" sz="1600" b="1">
                <a:effectLst>
                  <a:outerShdw blurRad="38100" dist="38100" dir="2700000" algn="tl">
                    <a:srgbClr val="000000">
                      <a:alpha val="43137"/>
                    </a:srgbClr>
                  </a:outerShdw>
                </a:effectLst>
              </a:rPr>
              <a:t>AND THE </a:t>
            </a:r>
            <a:r>
              <a:rPr lang="en-US" sz="1600" b="1" u="dbl">
                <a:effectLst>
                  <a:outerShdw blurRad="38100" dist="38100" dir="2700000" algn="tl">
                    <a:srgbClr val="000000">
                      <a:alpha val="43137"/>
                    </a:srgbClr>
                  </a:outerShdw>
                </a:effectLst>
                <a:uFill>
                  <a:solidFill>
                    <a:srgbClr val="FF0000"/>
                  </a:solidFill>
                </a:uFill>
              </a:rPr>
              <a:t>PROGRAM OF ACTION</a:t>
            </a:r>
            <a:r>
              <a:rPr lang="en-US" sz="1600" b="1">
                <a:uFill>
                  <a:solidFill>
                    <a:srgbClr val="FF0000"/>
                  </a:solidFill>
                </a:uFill>
              </a:rPr>
              <a:t> - </a:t>
            </a:r>
            <a:r>
              <a:rPr lang="en-US" sz="1600"/>
              <a:t>that came to him from Ebby (Oxford Group) (p. xvi, par. 1-2)</a:t>
            </a:r>
            <a:r>
              <a:rPr lang="en-US" sz="1600" b="1"/>
              <a:t> </a:t>
            </a:r>
            <a:r>
              <a:rPr lang="en-US" sz="1600" b="1" u="dbl">
                <a:solidFill>
                  <a:schemeClr val="accent1">
                    <a:lumMod val="75000"/>
                  </a:schemeClr>
                </a:solidFill>
                <a:effectLst>
                  <a:outerShdw blurRad="38100" dist="38100" dir="2700000" algn="tl">
                    <a:srgbClr val="000000">
                      <a:alpha val="43137"/>
                    </a:srgbClr>
                  </a:outerShdw>
                </a:effectLst>
                <a:uFill>
                  <a:solidFill>
                    <a:schemeClr val="tx1"/>
                  </a:solidFill>
                </a:uFill>
              </a:rPr>
              <a:t>THEN BILL WAS ABLE TO HAVE HIS SPIRITUAL EXPERIENCE AND RECOVER FROM ALCOHOLISM.</a:t>
            </a:r>
          </a:p>
        </p:txBody>
      </p:sp>
      <p:pic>
        <p:nvPicPr>
          <p:cNvPr id="5" name="06-The Oxford Group1">
            <a:hlinkClick r:id="" action="ppaction://media"/>
            <a:extLst>
              <a:ext uri="{FF2B5EF4-FFF2-40B4-BE49-F238E27FC236}">
                <a16:creationId xmlns:a16="http://schemas.microsoft.com/office/drawing/2014/main" id="{4FC24358-E2F9-0269-FF38-6B0CD0699F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08349" y="5510688"/>
            <a:ext cx="270687" cy="270687"/>
          </a:xfrm>
          <a:prstGeom prst="rect">
            <a:avLst/>
          </a:prstGeom>
        </p:spPr>
      </p:pic>
    </p:spTree>
    <p:extLst>
      <p:ext uri="{BB962C8B-B14F-4D97-AF65-F5344CB8AC3E}">
        <p14:creationId xmlns:p14="http://schemas.microsoft.com/office/powerpoint/2010/main" val="264510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8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7DA831F-1826-CDD7-47E6-6A2EA5B1E11E}"/>
              </a:ext>
            </a:extLst>
          </p:cNvPr>
          <p:cNvSpPr txBox="1"/>
          <p:nvPr/>
        </p:nvSpPr>
        <p:spPr>
          <a:xfrm>
            <a:off x="4689389" y="1007877"/>
            <a:ext cx="6772517" cy="2062103"/>
          </a:xfrm>
          <a:prstGeom prst="rect">
            <a:avLst/>
          </a:prstGeom>
          <a:noFill/>
        </p:spPr>
        <p:txBody>
          <a:bodyPr wrap="square">
            <a:spAutoFit/>
          </a:bodyPr>
          <a:lstStyle/>
          <a:p>
            <a:pPr marL="285750" indent="-285750">
              <a:buFont typeface="Arial" panose="020B0604020202020204" pitchFamily="34" charset="0"/>
              <a:buChar char="•"/>
            </a:pPr>
            <a:r>
              <a:rPr lang="en-US" sz="1600">
                <a:hlinkClick r:id="rId5"/>
              </a:rPr>
              <a:t>Foreword to Second Edition – (pp. xv-xxi)</a:t>
            </a:r>
            <a:endParaRPr lang="en-US" sz="1600"/>
          </a:p>
          <a:p>
            <a:pPr marL="742950" lvl="1" indent="-285750">
              <a:buFont typeface="Arial" panose="020B0604020202020204" pitchFamily="34" charset="0"/>
              <a:buChar char="•"/>
            </a:pPr>
            <a:r>
              <a:rPr lang="en-US" sz="1600">
                <a:hlinkClick r:id="rId6"/>
              </a:rPr>
              <a:t>Though he could not accept all the tenets of the Oxford Groups, he was convinced of the </a:t>
            </a:r>
            <a:r>
              <a:rPr lang="en-US" sz="1600" b="1">
                <a:hlinkClick r:id="rId6"/>
              </a:rPr>
              <a:t>need for moral inventory</a:t>
            </a:r>
            <a:r>
              <a:rPr lang="en-US" sz="1600">
                <a:hlinkClick r:id="rId6"/>
              </a:rPr>
              <a:t>, </a:t>
            </a:r>
            <a:r>
              <a:rPr lang="en-US" sz="1600" b="1">
                <a:hlinkClick r:id="rId6"/>
              </a:rPr>
              <a:t>confession of personality defects</a:t>
            </a:r>
            <a:r>
              <a:rPr lang="en-US" sz="1600">
                <a:hlinkClick r:id="rId6"/>
              </a:rPr>
              <a:t>, </a:t>
            </a:r>
            <a:r>
              <a:rPr lang="en-US" sz="1600" b="1">
                <a:hlinkClick r:id="rId6"/>
              </a:rPr>
              <a:t>restitution to those harmed</a:t>
            </a:r>
            <a:r>
              <a:rPr lang="en-US" sz="1600">
                <a:hlinkClick r:id="rId6"/>
              </a:rPr>
              <a:t>, </a:t>
            </a:r>
            <a:r>
              <a:rPr lang="en-US" sz="1600" b="1">
                <a:hlinkClick r:id="rId6"/>
              </a:rPr>
              <a:t>helpfulness to others</a:t>
            </a:r>
            <a:r>
              <a:rPr lang="en-US" sz="1600">
                <a:hlinkClick r:id="rId6"/>
              </a:rPr>
              <a:t>, and </a:t>
            </a:r>
            <a:r>
              <a:rPr lang="en-US" sz="1600" b="1">
                <a:hlinkClick r:id="rId6"/>
              </a:rPr>
              <a:t>the necessity of belief in and dependence upon God</a:t>
            </a:r>
            <a:r>
              <a:rPr lang="en-US" sz="1600">
                <a:hlinkClick r:id="rId6"/>
              </a:rPr>
              <a:t>. </a:t>
            </a:r>
          </a:p>
          <a:p>
            <a:pPr marL="742950" lvl="1" indent="-285750">
              <a:buFont typeface="Arial" panose="020B0604020202020204" pitchFamily="34" charset="0"/>
              <a:buChar char="•"/>
            </a:pPr>
            <a:r>
              <a:rPr lang="en-US" sz="1600">
                <a:hlinkClick r:id="rId6"/>
              </a:rPr>
              <a:t>Prior to his journey to Akron, the broker had worked hard with many alcoholics on the theory that only an alcoholic could help an alcoholic, but he had succeeded only in keeping sober himself. </a:t>
            </a:r>
            <a:endParaRPr lang="en-US" sz="1600"/>
          </a:p>
        </p:txBody>
      </p:sp>
      <p:sp>
        <p:nvSpPr>
          <p:cNvPr id="2" name="Title 1">
            <a:extLst>
              <a:ext uri="{FF2B5EF4-FFF2-40B4-BE49-F238E27FC236}">
                <a16:creationId xmlns:a16="http://schemas.microsoft.com/office/drawing/2014/main" id="{6B16D1DF-E71F-B852-F2B8-B911547DB068}"/>
              </a:ext>
            </a:extLst>
          </p:cNvPr>
          <p:cNvSpPr txBox="1">
            <a:spLocks/>
          </p:cNvSpPr>
          <p:nvPr/>
        </p:nvSpPr>
        <p:spPr>
          <a:xfrm>
            <a:off x="2964434" y="381001"/>
            <a:ext cx="6263131" cy="540380"/>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b="1"/>
              <a:t>AA History –The Oxford Group</a:t>
            </a:r>
          </a:p>
        </p:txBody>
      </p:sp>
      <p:pic>
        <p:nvPicPr>
          <p:cNvPr id="2050" name="Picture 2" descr="Akron Beacon Journal - AA and the Oxford Group">
            <a:extLst>
              <a:ext uri="{FF2B5EF4-FFF2-40B4-BE49-F238E27FC236}">
                <a16:creationId xmlns:a16="http://schemas.microsoft.com/office/drawing/2014/main" id="{90C284CB-465F-877C-F007-875240B223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869" y="1007877"/>
            <a:ext cx="4236990" cy="28623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DD59EA-195A-EFC7-F107-20CA36D886AE}"/>
              </a:ext>
            </a:extLst>
          </p:cNvPr>
          <p:cNvSpPr txBox="1"/>
          <p:nvPr/>
        </p:nvSpPr>
        <p:spPr>
          <a:xfrm>
            <a:off x="253394" y="4076409"/>
            <a:ext cx="4286250" cy="1600438"/>
          </a:xfrm>
          <a:prstGeom prst="rect">
            <a:avLst/>
          </a:prstGeom>
          <a:noFill/>
        </p:spPr>
        <p:txBody>
          <a:bodyPr wrap="square" rtlCol="0">
            <a:spAutoFit/>
          </a:bodyPr>
          <a:lstStyle/>
          <a:p>
            <a:r>
              <a:rPr lang="en-US" sz="1400" b="0" i="0">
                <a:solidFill>
                  <a:srgbClr val="202122"/>
                </a:solidFill>
                <a:effectLst/>
                <a:highlight>
                  <a:srgbClr val="FFFFFF"/>
                </a:highlight>
                <a:latin typeface="Arial" panose="020B0604020202020204" pitchFamily="34" charset="0"/>
              </a:rPr>
              <a:t>The </a:t>
            </a:r>
            <a:r>
              <a:rPr lang="en-US" sz="1400" b="1" i="0">
                <a:solidFill>
                  <a:srgbClr val="202122"/>
                </a:solidFill>
                <a:effectLst/>
                <a:highlight>
                  <a:srgbClr val="FFFFFF"/>
                </a:highlight>
                <a:latin typeface="Arial" panose="020B0604020202020204" pitchFamily="34" charset="0"/>
              </a:rPr>
              <a:t>Oxford Group</a:t>
            </a:r>
            <a:r>
              <a:rPr lang="en-US" sz="1400" b="0" i="0">
                <a:solidFill>
                  <a:srgbClr val="202122"/>
                </a:solidFill>
                <a:effectLst/>
                <a:highlight>
                  <a:srgbClr val="FFFFFF"/>
                </a:highlight>
                <a:latin typeface="Arial" panose="020B0604020202020204" pitchFamily="34" charset="0"/>
              </a:rPr>
              <a:t> was a Christian organization founded by American </a:t>
            </a:r>
            <a:r>
              <a:rPr lang="en-US" sz="1400" b="0" i="0" u="none" strike="noStrike">
                <a:effectLst/>
                <a:highlight>
                  <a:srgbClr val="FFFFFF"/>
                </a:highlight>
                <a:latin typeface="Arial" panose="020B0604020202020204" pitchFamily="34" charset="0"/>
                <a:hlinkClick r:id="rId8" tooltip="Lutheran"/>
              </a:rPr>
              <a:t>Lutheran</a:t>
            </a:r>
            <a:r>
              <a:rPr lang="en-US" sz="1400" b="0" i="0">
                <a:solidFill>
                  <a:srgbClr val="202122"/>
                </a:solidFill>
                <a:effectLst/>
                <a:highlight>
                  <a:srgbClr val="FFFFFF"/>
                </a:highlight>
                <a:latin typeface="Arial" panose="020B0604020202020204" pitchFamily="34" charset="0"/>
              </a:rPr>
              <a:t> minister </a:t>
            </a:r>
            <a:r>
              <a:rPr lang="en-US" sz="1400" b="0" i="0" u="none" strike="noStrike">
                <a:effectLst/>
                <a:highlight>
                  <a:srgbClr val="FFFFFF"/>
                </a:highlight>
                <a:latin typeface="Arial" panose="020B0604020202020204" pitchFamily="34" charset="0"/>
                <a:hlinkClick r:id="rId9" tooltip="Frank Buchman"/>
              </a:rPr>
              <a:t>Frank Buchman</a:t>
            </a:r>
            <a:r>
              <a:rPr lang="en-US" sz="1400" b="0" i="0">
                <a:solidFill>
                  <a:srgbClr val="202122"/>
                </a:solidFill>
                <a:effectLst/>
                <a:highlight>
                  <a:srgbClr val="FFFFFF"/>
                </a:highlight>
                <a:latin typeface="Arial" panose="020B0604020202020204" pitchFamily="34" charset="0"/>
              </a:rPr>
              <a:t> in 1921. </a:t>
            </a:r>
            <a:r>
              <a:rPr lang="en-US" sz="1400" b="1" i="0">
                <a:solidFill>
                  <a:srgbClr val="202122"/>
                </a:solidFill>
                <a:effectLst/>
                <a:highlight>
                  <a:srgbClr val="FFFFFF"/>
                </a:highlight>
                <a:latin typeface="Arial" panose="020B0604020202020204" pitchFamily="34" charset="0"/>
              </a:rPr>
              <a:t>Buchman believed that fear and selfishness were the root of all problems. </a:t>
            </a:r>
            <a:r>
              <a:rPr lang="en-US" sz="1400" b="0" i="0">
                <a:solidFill>
                  <a:srgbClr val="202122"/>
                </a:solidFill>
                <a:effectLst/>
                <a:highlight>
                  <a:srgbClr val="FFFFFF"/>
                </a:highlight>
                <a:latin typeface="Arial" panose="020B0604020202020204" pitchFamily="34" charset="0"/>
              </a:rPr>
              <a:t>He also believed that the solution to living without fear and selfishness was to </a:t>
            </a:r>
            <a:r>
              <a:rPr lang="en-US" sz="1400" b="1" i="0">
                <a:solidFill>
                  <a:srgbClr val="202122"/>
                </a:solidFill>
                <a:effectLst/>
                <a:highlight>
                  <a:srgbClr val="FFFFFF"/>
                </a:highlight>
                <a:latin typeface="Arial" panose="020B0604020202020204" pitchFamily="34" charset="0"/>
              </a:rPr>
              <a:t>"surrender one's life over to God's plan". Link:  </a:t>
            </a:r>
            <a:r>
              <a:rPr lang="en-US" sz="1400" b="1" i="0">
                <a:solidFill>
                  <a:srgbClr val="202122"/>
                </a:solidFill>
                <a:effectLst/>
                <a:highlight>
                  <a:srgbClr val="FFFFFF"/>
                </a:highlight>
                <a:latin typeface="Arial" panose="020B0604020202020204" pitchFamily="34" charset="0"/>
                <a:hlinkClick r:id="rId10"/>
              </a:rPr>
              <a:t>Wikipedia</a:t>
            </a:r>
            <a:endParaRPr lang="en-US" sz="1400" b="1"/>
          </a:p>
        </p:txBody>
      </p:sp>
      <p:sp>
        <p:nvSpPr>
          <p:cNvPr id="8" name="TextBox 7">
            <a:extLst>
              <a:ext uri="{FF2B5EF4-FFF2-40B4-BE49-F238E27FC236}">
                <a16:creationId xmlns:a16="http://schemas.microsoft.com/office/drawing/2014/main" id="{0B6CDA4B-3C38-2248-E467-6C3D67FC2B24}"/>
              </a:ext>
            </a:extLst>
          </p:cNvPr>
          <p:cNvSpPr txBox="1"/>
          <p:nvPr/>
        </p:nvSpPr>
        <p:spPr>
          <a:xfrm>
            <a:off x="5097161" y="3453038"/>
            <a:ext cx="5956971" cy="2677656"/>
          </a:xfrm>
          <a:prstGeom prst="rect">
            <a:avLst/>
          </a:prstGeom>
          <a:noFill/>
        </p:spPr>
        <p:txBody>
          <a:bodyPr wrap="square" rtlCol="0">
            <a:spAutoFit/>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rPr>
              <a:t> …he [Bill] went over to talk to Dr. Silkworth…</a:t>
            </a:r>
          </a:p>
          <a:p>
            <a:pPr marL="88265" marR="91440">
              <a:spcBef>
                <a:spcPts val="0"/>
              </a:spcBef>
              <a:spcAft>
                <a:spcPts val="0"/>
              </a:spcAft>
            </a:pPr>
            <a:endParaRPr lang="en-US" sz="1400">
              <a:effectLst/>
              <a:latin typeface="Times New Roman" panose="02020603050405020304" pitchFamily="18" charset="0"/>
              <a:ea typeface="Times New Roman" panose="02020603050405020304" pitchFamily="18" charset="0"/>
            </a:endParaRPr>
          </a:p>
          <a:p>
            <a:pPr marL="88265" marR="91440">
              <a:spcBef>
                <a:spcPts val="0"/>
              </a:spcBef>
              <a:spcAft>
                <a:spcPts val="0"/>
              </a:spcAft>
            </a:pPr>
            <a:r>
              <a:rPr lang="en-US" sz="1400">
                <a:effectLst/>
                <a:latin typeface="Times New Roman" panose="02020603050405020304" pitchFamily="18" charset="0"/>
                <a:ea typeface="Times New Roman" panose="02020603050405020304" pitchFamily="18" charset="0"/>
              </a:rPr>
              <a:t>He [Dr. Silkworth]</a:t>
            </a:r>
            <a:r>
              <a:rPr lang="en-US" sz="1400" spc="-5">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said you</a:t>
            </a:r>
            <a:r>
              <a:rPr lang="en-US" sz="1400" spc="-10">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know</a:t>
            </a:r>
            <a:r>
              <a:rPr lang="en-US" sz="1400" spc="-5">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Bill, you’re staying sober, so obviously </a:t>
            </a:r>
            <a:r>
              <a:rPr lang="en-US" sz="1400" b="1" u="sng">
                <a:effectLst/>
                <a:latin typeface="Times New Roman" panose="02020603050405020304" pitchFamily="18" charset="0"/>
                <a:ea typeface="Times New Roman" panose="02020603050405020304" pitchFamily="18" charset="0"/>
              </a:rPr>
              <a:t>trying to help other people is helping you stay sober</a:t>
            </a:r>
            <a:r>
              <a:rPr lang="en-US" sz="1400" b="1">
                <a:effectLst/>
                <a:latin typeface="Times New Roman" panose="02020603050405020304" pitchFamily="18" charset="0"/>
                <a:ea typeface="Times New Roman" panose="02020603050405020304" pitchFamily="18" charset="0"/>
              </a:rPr>
              <a:t>.</a:t>
            </a:r>
            <a:r>
              <a:rPr lang="en-US" sz="1400" spc="200">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And he said, you’re talking to those drunks about that great spiritual experience that you’ve had, and a drunk just won’t accept that.</a:t>
            </a:r>
            <a:r>
              <a:rPr lang="en-US" sz="1400" spc="200">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He said why don’t you do for them what I did for you. Why don’t you: </a:t>
            </a:r>
          </a:p>
          <a:p>
            <a:pPr marL="342900" marR="0" lvl="0" indent="-342900">
              <a:spcBef>
                <a:spcPts val="0"/>
              </a:spcBef>
              <a:spcAft>
                <a:spcPts val="0"/>
              </a:spcAft>
              <a:buSzPts val="1000"/>
              <a:buFont typeface="Times New Roman" panose="02020603050405020304" pitchFamily="18" charset="0"/>
              <a:buAutoNum type="arabicParenBoth"/>
              <a:tabLst>
                <a:tab pos="299085" algn="l"/>
              </a:tabLst>
            </a:pPr>
            <a:r>
              <a:rPr lang="en-US" sz="1400" b="1" u="dbl" spc="-5">
                <a:effectLst/>
                <a:uFill>
                  <a:solidFill>
                    <a:schemeClr val="accent1">
                      <a:lumMod val="75000"/>
                    </a:schemeClr>
                  </a:solidFill>
                </a:uFill>
                <a:latin typeface="Times New Roman" panose="02020603050405020304" pitchFamily="18" charset="0"/>
                <a:ea typeface="Times New Roman" panose="02020603050405020304" pitchFamily="18" charset="0"/>
              </a:rPr>
              <a:t>talk</a:t>
            </a:r>
            <a:r>
              <a:rPr lang="en-US" sz="1400" b="1" u="dbl" spc="-20">
                <a:effectLst/>
                <a:uFill>
                  <a:solidFill>
                    <a:schemeClr val="accent1">
                      <a:lumMod val="75000"/>
                    </a:schemeClr>
                  </a:solidFill>
                </a:uFill>
                <a:latin typeface="Times New Roman" panose="02020603050405020304" pitchFamily="18" charset="0"/>
                <a:ea typeface="Times New Roman" panose="02020603050405020304" pitchFamily="18" charset="0"/>
              </a:rPr>
              <a:t> </a:t>
            </a:r>
            <a:r>
              <a:rPr lang="en-US" sz="1400" b="1" u="dbl" spc="-5">
                <a:effectLst/>
                <a:uFill>
                  <a:solidFill>
                    <a:schemeClr val="accent1">
                      <a:lumMod val="75000"/>
                    </a:schemeClr>
                  </a:solidFill>
                </a:uFill>
                <a:latin typeface="Times New Roman" panose="02020603050405020304" pitchFamily="18" charset="0"/>
                <a:ea typeface="Times New Roman" panose="02020603050405020304" pitchFamily="18" charset="0"/>
              </a:rPr>
              <a:t>to</a:t>
            </a:r>
            <a:r>
              <a:rPr lang="en-US" sz="1400" b="1" u="dbl" spc="-15">
                <a:effectLst/>
                <a:uFill>
                  <a:solidFill>
                    <a:schemeClr val="accent1">
                      <a:lumMod val="75000"/>
                    </a:schemeClr>
                  </a:solidFill>
                </a:uFill>
                <a:latin typeface="Times New Roman" panose="02020603050405020304" pitchFamily="18" charset="0"/>
                <a:ea typeface="Times New Roman" panose="02020603050405020304" pitchFamily="18" charset="0"/>
              </a:rPr>
              <a:t> </a:t>
            </a:r>
            <a:r>
              <a:rPr lang="en-US" sz="1400" b="1" u="dbl" spc="-5">
                <a:effectLst/>
                <a:uFill>
                  <a:solidFill>
                    <a:schemeClr val="accent1">
                      <a:lumMod val="75000"/>
                    </a:schemeClr>
                  </a:solidFill>
                </a:uFill>
                <a:latin typeface="Times New Roman" panose="02020603050405020304" pitchFamily="18" charset="0"/>
                <a:ea typeface="Times New Roman" panose="02020603050405020304" pitchFamily="18" charset="0"/>
              </a:rPr>
              <a:t>them</a:t>
            </a:r>
            <a:r>
              <a:rPr lang="en-US" sz="1400" b="1" u="dbl" spc="-20">
                <a:effectLst/>
                <a:uFill>
                  <a:solidFill>
                    <a:schemeClr val="accent1">
                      <a:lumMod val="75000"/>
                    </a:schemeClr>
                  </a:solidFill>
                </a:uFill>
                <a:latin typeface="Times New Roman" panose="02020603050405020304" pitchFamily="18" charset="0"/>
                <a:ea typeface="Times New Roman" panose="02020603050405020304" pitchFamily="18" charset="0"/>
              </a:rPr>
              <a:t> </a:t>
            </a:r>
            <a:r>
              <a:rPr lang="en-US" sz="1400" b="1" u="dbl" spc="-5">
                <a:effectLst/>
                <a:uFill>
                  <a:solidFill>
                    <a:schemeClr val="accent1">
                      <a:lumMod val="75000"/>
                    </a:schemeClr>
                  </a:solidFill>
                </a:uFill>
                <a:latin typeface="Times New Roman" panose="02020603050405020304" pitchFamily="18" charset="0"/>
                <a:ea typeface="Times New Roman" panose="02020603050405020304" pitchFamily="18" charset="0"/>
              </a:rPr>
              <a:t>about</a:t>
            </a:r>
            <a:r>
              <a:rPr lang="en-US" sz="1400" b="1" u="dbl" spc="-20">
                <a:effectLst/>
                <a:uFill>
                  <a:solidFill>
                    <a:schemeClr val="accent1">
                      <a:lumMod val="75000"/>
                    </a:schemeClr>
                  </a:solidFill>
                </a:uFill>
                <a:latin typeface="Times New Roman" panose="02020603050405020304" pitchFamily="18" charset="0"/>
                <a:ea typeface="Times New Roman" panose="02020603050405020304" pitchFamily="18" charset="0"/>
              </a:rPr>
              <a:t> </a:t>
            </a:r>
            <a:r>
              <a:rPr lang="en-US" sz="1400" b="1" u="dbl" spc="-5">
                <a:effectLst/>
                <a:uFill>
                  <a:solidFill>
                    <a:schemeClr val="accent1">
                      <a:lumMod val="75000"/>
                    </a:schemeClr>
                  </a:solidFill>
                </a:uFill>
                <a:latin typeface="Times New Roman" panose="02020603050405020304" pitchFamily="18" charset="0"/>
                <a:ea typeface="Times New Roman" panose="02020603050405020304" pitchFamily="18" charset="0"/>
              </a:rPr>
              <a:t>the</a:t>
            </a:r>
            <a:r>
              <a:rPr lang="en-US" sz="1400" b="1" u="dbl" spc="-15">
                <a:effectLst/>
                <a:uFill>
                  <a:solidFill>
                    <a:schemeClr val="accent1">
                      <a:lumMod val="75000"/>
                    </a:schemeClr>
                  </a:solidFill>
                </a:uFill>
                <a:latin typeface="Times New Roman" panose="02020603050405020304" pitchFamily="18" charset="0"/>
                <a:ea typeface="Times New Roman" panose="02020603050405020304" pitchFamily="18" charset="0"/>
              </a:rPr>
              <a:t> </a:t>
            </a:r>
            <a:r>
              <a:rPr lang="en-US" sz="1400" b="1" u="dbl" spc="-5">
                <a:effectLst/>
                <a:uFill>
                  <a:solidFill>
                    <a:schemeClr val="accent1">
                      <a:lumMod val="75000"/>
                    </a:schemeClr>
                  </a:solidFill>
                </a:uFill>
                <a:latin typeface="Times New Roman" panose="02020603050405020304" pitchFamily="18" charset="0"/>
                <a:ea typeface="Times New Roman" panose="02020603050405020304" pitchFamily="18" charset="0"/>
              </a:rPr>
              <a:t>illness</a:t>
            </a:r>
            <a:r>
              <a:rPr lang="en-US" sz="1400" b="1" u="dbl" spc="-20">
                <a:effectLst/>
                <a:uFill>
                  <a:solidFill>
                    <a:schemeClr val="accent1">
                      <a:lumMod val="75000"/>
                    </a:schemeClr>
                  </a:solidFill>
                </a:uFill>
                <a:latin typeface="Times New Roman" panose="02020603050405020304" pitchFamily="18" charset="0"/>
                <a:ea typeface="Times New Roman" panose="02020603050405020304" pitchFamily="18" charset="0"/>
              </a:rPr>
              <a:t> </a:t>
            </a:r>
            <a:r>
              <a:rPr lang="en-US" sz="1400" b="1" u="dbl" spc="-5">
                <a:effectLst/>
                <a:uFill>
                  <a:solidFill>
                    <a:schemeClr val="accent1">
                      <a:lumMod val="75000"/>
                    </a:schemeClr>
                  </a:solidFill>
                </a:uFill>
                <a:latin typeface="Times New Roman" panose="02020603050405020304" pitchFamily="18" charset="0"/>
                <a:ea typeface="Times New Roman" panose="02020603050405020304" pitchFamily="18" charset="0"/>
              </a:rPr>
              <a:t>of</a:t>
            </a:r>
            <a:r>
              <a:rPr lang="en-US" sz="1400" b="1" u="dbl" spc="-15">
                <a:effectLst/>
                <a:uFill>
                  <a:solidFill>
                    <a:schemeClr val="accent1">
                      <a:lumMod val="75000"/>
                    </a:schemeClr>
                  </a:solidFill>
                </a:uFill>
                <a:latin typeface="Times New Roman" panose="02020603050405020304" pitchFamily="18" charset="0"/>
                <a:ea typeface="Times New Roman" panose="02020603050405020304" pitchFamily="18" charset="0"/>
              </a:rPr>
              <a:t> </a:t>
            </a:r>
            <a:r>
              <a:rPr lang="en-US" sz="1400" b="1" u="dbl" spc="-10">
                <a:effectLst/>
                <a:uFill>
                  <a:solidFill>
                    <a:schemeClr val="accent1">
                      <a:lumMod val="75000"/>
                    </a:schemeClr>
                  </a:solidFill>
                </a:uFill>
                <a:latin typeface="Times New Roman" panose="02020603050405020304" pitchFamily="18" charset="0"/>
                <a:ea typeface="Times New Roman" panose="02020603050405020304" pitchFamily="18" charset="0"/>
              </a:rPr>
              <a:t>alcoholism</a:t>
            </a:r>
            <a:r>
              <a:rPr lang="en-US" sz="1400" spc="-10">
                <a:effectLst/>
                <a:latin typeface="Times New Roman" panose="02020603050405020304" pitchFamily="18" charset="0"/>
                <a:ea typeface="Times New Roman" panose="02020603050405020304" pitchFamily="18" charset="0"/>
              </a:rPr>
              <a:t>,</a:t>
            </a:r>
            <a:endParaRPr lang="en-US" sz="1400" spc="-5">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SzPts val="1000"/>
              <a:buFont typeface="Times New Roman" panose="02020603050405020304" pitchFamily="18" charset="0"/>
              <a:buAutoNum type="arabicParenBoth"/>
              <a:tabLst>
                <a:tab pos="299085" algn="l"/>
              </a:tabLst>
            </a:pPr>
            <a:r>
              <a:rPr lang="en-US" sz="1400" b="1" u="dbl" spc="-5">
                <a:uFill>
                  <a:solidFill>
                    <a:schemeClr val="accent1">
                      <a:lumMod val="75000"/>
                    </a:schemeClr>
                  </a:solidFill>
                </a:uFill>
                <a:latin typeface="Times New Roman" panose="02020603050405020304" pitchFamily="18" charset="0"/>
              </a:rPr>
              <a:t>talk to them about the physical allergy, and the obsession of the mind</a:t>
            </a:r>
            <a:r>
              <a:rPr lang="en-US" sz="1400" b="1" spc="-5">
                <a:effectLst/>
                <a:latin typeface="Times New Roman" panose="02020603050405020304" pitchFamily="18" charset="0"/>
                <a:ea typeface="Times New Roman" panose="02020603050405020304" pitchFamily="18" charset="0"/>
              </a:rPr>
              <a:t>.</a:t>
            </a:r>
            <a:r>
              <a:rPr lang="en-US" sz="1400" b="1" spc="-20">
                <a:effectLst/>
                <a:latin typeface="Times New Roman" panose="02020603050405020304" pitchFamily="18" charset="0"/>
                <a:ea typeface="Times New Roman" panose="02020603050405020304" pitchFamily="18" charset="0"/>
              </a:rPr>
              <a:t> </a:t>
            </a:r>
            <a:r>
              <a:rPr lang="en-US" sz="1400" b="1" spc="-5">
                <a:effectLst/>
                <a:latin typeface="Times New Roman" panose="02020603050405020304" pitchFamily="18" charset="0"/>
                <a:ea typeface="Times New Roman" panose="02020603050405020304" pitchFamily="18" charset="0"/>
              </a:rPr>
              <a:t>(two-fold</a:t>
            </a:r>
            <a:r>
              <a:rPr lang="en-US" sz="1400" b="1" spc="-20">
                <a:effectLst/>
                <a:latin typeface="Times New Roman" panose="02020603050405020304" pitchFamily="18" charset="0"/>
                <a:ea typeface="Times New Roman" panose="02020603050405020304" pitchFamily="18" charset="0"/>
              </a:rPr>
              <a:t> </a:t>
            </a:r>
            <a:r>
              <a:rPr lang="en-US" sz="1400" b="1" spc="-10">
                <a:effectLst/>
                <a:latin typeface="Times New Roman" panose="02020603050405020304" pitchFamily="18" charset="0"/>
                <a:ea typeface="Times New Roman" panose="02020603050405020304" pitchFamily="18" charset="0"/>
              </a:rPr>
              <a:t>illness)</a:t>
            </a:r>
          </a:p>
          <a:p>
            <a:pPr marL="342900" marR="0" lvl="0" indent="-342900">
              <a:spcBef>
                <a:spcPts val="0"/>
              </a:spcBef>
              <a:spcAft>
                <a:spcPts val="0"/>
              </a:spcAft>
              <a:buSzPts val="1000"/>
              <a:buFont typeface="Times New Roman" panose="02020603050405020304" pitchFamily="18" charset="0"/>
              <a:buAutoNum type="arabicParenBoth"/>
              <a:tabLst>
                <a:tab pos="299085" algn="l"/>
              </a:tabLst>
            </a:pPr>
            <a:r>
              <a:rPr lang="en-US" sz="1400" b="1" u="dbl" spc="-5">
                <a:uFill>
                  <a:solidFill>
                    <a:schemeClr val="accent1">
                      <a:lumMod val="75000"/>
                    </a:schemeClr>
                  </a:solidFill>
                </a:uFill>
                <a:latin typeface="Times New Roman" panose="02020603050405020304" pitchFamily="18" charset="0"/>
              </a:rPr>
              <a:t>Show them through your experience how that worked for you </a:t>
            </a:r>
            <a:r>
              <a:rPr lang="en-US" sz="1400">
                <a:effectLst/>
                <a:latin typeface="Times New Roman" panose="02020603050405020304" pitchFamily="18" charset="0"/>
                <a:ea typeface="Times New Roman" panose="02020603050405020304" pitchFamily="18" charset="0"/>
              </a:rPr>
              <a:t>and</a:t>
            </a:r>
            <a:r>
              <a:rPr lang="en-US" sz="1400" spc="-15">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if</a:t>
            </a:r>
            <a:r>
              <a:rPr lang="en-US" sz="1400" spc="-15">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they</a:t>
            </a:r>
            <a:r>
              <a:rPr lang="en-US" sz="1400" spc="-20">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will</a:t>
            </a:r>
            <a:r>
              <a:rPr lang="en-US" sz="1400" spc="-15">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accept</a:t>
            </a:r>
            <a:r>
              <a:rPr lang="en-US" sz="1400" spc="-15">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that,</a:t>
            </a:r>
            <a:r>
              <a:rPr lang="en-US" sz="1400" spc="-15">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then</a:t>
            </a:r>
            <a:r>
              <a:rPr lang="en-US" sz="1400" spc="-10">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maybe</a:t>
            </a:r>
            <a:r>
              <a:rPr lang="en-US" sz="1400" spc="-15">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you</a:t>
            </a:r>
            <a:r>
              <a:rPr lang="en-US" sz="1400" spc="-15">
                <a:effectLst/>
                <a:latin typeface="Times New Roman" panose="02020603050405020304" pitchFamily="18" charset="0"/>
                <a:ea typeface="Times New Roman" panose="02020603050405020304" pitchFamily="18" charset="0"/>
              </a:rPr>
              <a:t> </a:t>
            </a:r>
            <a:r>
              <a:rPr lang="en-US" sz="1400" spc="-25">
                <a:effectLst/>
                <a:latin typeface="Times New Roman" panose="02020603050405020304" pitchFamily="18" charset="0"/>
                <a:ea typeface="Times New Roman" panose="02020603050405020304" pitchFamily="18" charset="0"/>
              </a:rPr>
              <a:t>can </a:t>
            </a:r>
            <a:r>
              <a:rPr lang="en-US" sz="1400" spc="-5">
                <a:effectLst/>
                <a:latin typeface="Times New Roman" panose="02020603050405020304" pitchFamily="18" charset="0"/>
                <a:ea typeface="Times New Roman" panose="02020603050405020304" pitchFamily="18" charset="0"/>
              </a:rPr>
              <a:t>talk to them</a:t>
            </a:r>
            <a:r>
              <a:rPr lang="en-US" sz="1400" spc="-20">
                <a:effectLst/>
                <a:latin typeface="Times New Roman" panose="02020603050405020304" pitchFamily="18" charset="0"/>
                <a:ea typeface="Times New Roman" panose="02020603050405020304" pitchFamily="18" charset="0"/>
              </a:rPr>
              <a:t> </a:t>
            </a:r>
            <a:r>
              <a:rPr lang="en-US" sz="1400" spc="-5">
                <a:effectLst/>
                <a:latin typeface="Times New Roman" panose="02020603050405020304" pitchFamily="18" charset="0"/>
                <a:ea typeface="Times New Roman" panose="02020603050405020304" pitchFamily="18" charset="0"/>
              </a:rPr>
              <a:t>about</a:t>
            </a:r>
            <a:r>
              <a:rPr lang="en-US" sz="1400" spc="-20">
                <a:effectLst/>
                <a:latin typeface="Times New Roman" panose="02020603050405020304" pitchFamily="18" charset="0"/>
                <a:ea typeface="Times New Roman" panose="02020603050405020304" pitchFamily="18" charset="0"/>
              </a:rPr>
              <a:t> </a:t>
            </a:r>
            <a:r>
              <a:rPr lang="en-US" sz="1400" spc="-5">
                <a:effectLst/>
                <a:latin typeface="Times New Roman" panose="02020603050405020304" pitchFamily="18" charset="0"/>
                <a:ea typeface="Times New Roman" panose="02020603050405020304" pitchFamily="18" charset="0"/>
              </a:rPr>
              <a:t>spiritual</a:t>
            </a:r>
            <a:r>
              <a:rPr lang="en-US" sz="1400" spc="-15">
                <a:effectLst/>
                <a:latin typeface="Times New Roman" panose="02020603050405020304" pitchFamily="18" charset="0"/>
                <a:ea typeface="Times New Roman" panose="02020603050405020304" pitchFamily="18" charset="0"/>
              </a:rPr>
              <a:t> </a:t>
            </a:r>
            <a:r>
              <a:rPr lang="en-US" sz="1400" spc="-10">
                <a:effectLst/>
                <a:latin typeface="Times New Roman" panose="02020603050405020304" pitchFamily="18" charset="0"/>
                <a:ea typeface="Times New Roman" panose="02020603050405020304" pitchFamily="18" charset="0"/>
              </a:rPr>
              <a:t>matters.</a:t>
            </a:r>
            <a:endParaRPr lang="en-US" sz="1400" spc="-5">
              <a:effectLst/>
              <a:latin typeface="Times New Roman" panose="02020603050405020304" pitchFamily="18" charset="0"/>
              <a:ea typeface="Times New Roman" panose="02020603050405020304" pitchFamily="18" charset="0"/>
            </a:endParaRPr>
          </a:p>
        </p:txBody>
      </p:sp>
      <p:pic>
        <p:nvPicPr>
          <p:cNvPr id="9" name="07-Oxford Group2">
            <a:hlinkClick r:id="" action="ppaction://media"/>
            <a:extLst>
              <a:ext uri="{FF2B5EF4-FFF2-40B4-BE49-F238E27FC236}">
                <a16:creationId xmlns:a16="http://schemas.microsoft.com/office/drawing/2014/main" id="{63A73B15-DA63-8257-F046-25005C88A90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7868" y="5863115"/>
            <a:ext cx="301094" cy="301094"/>
          </a:xfrm>
          <a:prstGeom prst="rect">
            <a:avLst/>
          </a:prstGeom>
        </p:spPr>
      </p:pic>
    </p:spTree>
    <p:extLst>
      <p:ext uri="{BB962C8B-B14F-4D97-AF65-F5344CB8AC3E}">
        <p14:creationId xmlns:p14="http://schemas.microsoft.com/office/powerpoint/2010/main" val="314517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31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EB3C453-B485-4F07-841B-918D40331D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D04990C-E847-CCFD-1964-74B840372BF2}"/>
              </a:ext>
            </a:extLst>
          </p:cNvPr>
          <p:cNvSpPr>
            <a:spLocks noGrp="1"/>
          </p:cNvSpPr>
          <p:nvPr>
            <p:ph type="title"/>
          </p:nvPr>
        </p:nvSpPr>
        <p:spPr>
          <a:xfrm>
            <a:off x="653145" y="609599"/>
            <a:ext cx="3364378" cy="5606143"/>
          </a:xfrm>
        </p:spPr>
        <p:txBody>
          <a:bodyPr vert="horz" lIns="91440" tIns="45720" rIns="91440" bIns="45720" rtlCol="0" anchor="ctr">
            <a:normAutofit/>
          </a:bodyPr>
          <a:lstStyle/>
          <a:p>
            <a:r>
              <a:rPr lang="en-US" sz="4800"/>
              <a:t>Agenda</a:t>
            </a:r>
          </a:p>
        </p:txBody>
      </p:sp>
      <p:graphicFrame>
        <p:nvGraphicFramePr>
          <p:cNvPr id="12" name="Content Placeholder 3">
            <a:extLst>
              <a:ext uri="{FF2B5EF4-FFF2-40B4-BE49-F238E27FC236}">
                <a16:creationId xmlns:a16="http://schemas.microsoft.com/office/drawing/2014/main" id="{1CDC1C67-F1EE-998A-F5B5-8D575B2932E9}"/>
              </a:ext>
            </a:extLst>
          </p:cNvPr>
          <p:cNvGraphicFramePr>
            <a:graphicFrameLocks noGrp="1"/>
          </p:cNvGraphicFramePr>
          <p:nvPr>
            <p:ph sz="half" idx="2"/>
            <p:extLst>
              <p:ext uri="{D42A27DB-BD31-4B8C-83A1-F6EECF244321}">
                <p14:modId xmlns:p14="http://schemas.microsoft.com/office/powerpoint/2010/main" val="1581886775"/>
              </p:ext>
            </p:extLst>
          </p:nvPr>
        </p:nvGraphicFramePr>
        <p:xfrm>
          <a:off x="4545013" y="1199858"/>
          <a:ext cx="6451943" cy="52194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 6">
            <a:extLst>
              <a:ext uri="{FF2B5EF4-FFF2-40B4-BE49-F238E27FC236}">
                <a16:creationId xmlns:a16="http://schemas.microsoft.com/office/drawing/2014/main" id="{1E39AE92-BC2D-EAE0-9DE8-4E42F2FC2E2E}"/>
              </a:ext>
            </a:extLst>
          </p:cNvPr>
          <p:cNvGrpSpPr/>
          <p:nvPr/>
        </p:nvGrpSpPr>
        <p:grpSpPr>
          <a:xfrm>
            <a:off x="4507979" y="4844837"/>
            <a:ext cx="6488977" cy="887445"/>
            <a:chOff x="0" y="662892"/>
            <a:chExt cx="6488977" cy="887445"/>
          </a:xfrm>
        </p:grpSpPr>
        <p:sp>
          <p:nvSpPr>
            <p:cNvPr id="8" name="Rectangle: Rounded Corners 7">
              <a:extLst>
                <a:ext uri="{FF2B5EF4-FFF2-40B4-BE49-F238E27FC236}">
                  <a16:creationId xmlns:a16="http://schemas.microsoft.com/office/drawing/2014/main" id="{193F47D3-DEDA-B4EE-D981-858C7A5D82A9}"/>
                </a:ext>
              </a:extLst>
            </p:cNvPr>
            <p:cNvSpPr/>
            <p:nvPr/>
          </p:nvSpPr>
          <p:spPr>
            <a:xfrm>
              <a:off x="37034" y="662892"/>
              <a:ext cx="6451943" cy="887445"/>
            </a:xfrm>
            <a:prstGeom prst="roundRect">
              <a:avLst/>
            </a:prstGeom>
          </p:spPr>
          <p:style>
            <a:lnRef idx="2">
              <a:schemeClr val="lt1">
                <a:hueOff val="0"/>
                <a:satOff val="0"/>
                <a:lumOff val="0"/>
                <a:alphaOff val="0"/>
              </a:schemeClr>
            </a:lnRef>
            <a:fillRef idx="1">
              <a:schemeClr val="accent2">
                <a:hueOff val="459506"/>
                <a:satOff val="8602"/>
                <a:lumOff val="-523"/>
                <a:alphaOff val="0"/>
              </a:schemeClr>
            </a:fillRef>
            <a:effectRef idx="0">
              <a:schemeClr val="accent2">
                <a:hueOff val="459506"/>
                <a:satOff val="8602"/>
                <a:lumOff val="-523"/>
                <a:alphaOff val="0"/>
              </a:schemeClr>
            </a:effectRef>
            <a:fontRef idx="minor">
              <a:schemeClr val="lt1"/>
            </a:fontRef>
          </p:style>
          <p:txBody>
            <a:bodyPr/>
            <a:lstStyle/>
            <a:p>
              <a:endParaRPr lang="en-US"/>
            </a:p>
          </p:txBody>
        </p:sp>
        <p:sp>
          <p:nvSpPr>
            <p:cNvPr id="9" name="Rectangle: Rounded Corners 4">
              <a:extLst>
                <a:ext uri="{FF2B5EF4-FFF2-40B4-BE49-F238E27FC236}">
                  <a16:creationId xmlns:a16="http://schemas.microsoft.com/office/drawing/2014/main" id="{F351A743-969F-514F-7FE1-3BCF08E036F7}"/>
                </a:ext>
              </a:extLst>
            </p:cNvPr>
            <p:cNvSpPr txBox="1"/>
            <p:nvPr/>
          </p:nvSpPr>
          <p:spPr>
            <a:xfrm>
              <a:off x="0" y="694968"/>
              <a:ext cx="6365301" cy="8008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Prayers and Closing</a:t>
              </a:r>
            </a:p>
          </p:txBody>
        </p:sp>
      </p:grpSp>
    </p:spTree>
    <p:extLst>
      <p:ext uri="{BB962C8B-B14F-4D97-AF65-F5344CB8AC3E}">
        <p14:creationId xmlns:p14="http://schemas.microsoft.com/office/powerpoint/2010/main" val="4060810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F300E7-CFB3-792A-45E0-DC66D048D219}"/>
              </a:ext>
            </a:extLst>
          </p:cNvPr>
          <p:cNvSpPr txBox="1"/>
          <p:nvPr/>
        </p:nvSpPr>
        <p:spPr>
          <a:xfrm>
            <a:off x="4043706" y="4722673"/>
            <a:ext cx="6094970" cy="1754326"/>
          </a:xfrm>
          <a:prstGeom prst="rect">
            <a:avLst/>
          </a:prstGeom>
          <a:noFill/>
        </p:spPr>
        <p:txBody>
          <a:bodyPr wrap="square">
            <a:spAutoFit/>
          </a:bodyPr>
          <a:lstStyle/>
          <a:p>
            <a:pPr marL="742950" lvl="1" indent="-285750">
              <a:buFont typeface="Arial" panose="020B0604020202020204" pitchFamily="34" charset="0"/>
              <a:buChar char="•"/>
            </a:pPr>
            <a:r>
              <a:rPr lang="en-US"/>
              <a:t>The broker had gone to Akron on a business venture which had collapsed, leaving him greatly in fear that he might start drinking again. He suddenly realized that in order to save himself he must carry his message to another alcoholic. That alcoholic turned out to be the Akron physician.</a:t>
            </a:r>
          </a:p>
        </p:txBody>
      </p:sp>
      <p:sp>
        <p:nvSpPr>
          <p:cNvPr id="4" name="Title 1">
            <a:extLst>
              <a:ext uri="{FF2B5EF4-FFF2-40B4-BE49-F238E27FC236}">
                <a16:creationId xmlns:a16="http://schemas.microsoft.com/office/drawing/2014/main" id="{4F3E1B32-0F9E-DEB0-741D-995034FF982B}"/>
              </a:ext>
            </a:extLst>
          </p:cNvPr>
          <p:cNvSpPr txBox="1">
            <a:spLocks/>
          </p:cNvSpPr>
          <p:nvPr/>
        </p:nvSpPr>
        <p:spPr>
          <a:xfrm>
            <a:off x="3959625" y="269791"/>
            <a:ext cx="6263131" cy="540380"/>
          </a:xfrm>
          <a:prstGeom prst="rect">
            <a:avLst/>
          </a:prstGeom>
        </p:spPr>
        <p:txBody>
          <a:bodyPr>
            <a:normAutofit fontScale="82500"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b="1"/>
              <a:t>AA History –Spiritual Matters</a:t>
            </a:r>
          </a:p>
          <a:p>
            <a:endParaRPr lang="en-US" b="1"/>
          </a:p>
        </p:txBody>
      </p:sp>
      <p:pic>
        <p:nvPicPr>
          <p:cNvPr id="9" name="Picture 8" descr="A person with white hair&#10;&#10;Description automatically generated">
            <a:extLst>
              <a:ext uri="{FF2B5EF4-FFF2-40B4-BE49-F238E27FC236}">
                <a16:creationId xmlns:a16="http://schemas.microsoft.com/office/drawing/2014/main" id="{14C3BE8E-D617-2625-636A-A8A3F2417692}"/>
              </a:ext>
            </a:extLst>
          </p:cNvPr>
          <p:cNvPicPr>
            <a:picLocks noChangeAspect="1"/>
          </p:cNvPicPr>
          <p:nvPr/>
        </p:nvPicPr>
        <p:blipFill>
          <a:blip r:embed="rId5"/>
          <a:stretch>
            <a:fillRect/>
          </a:stretch>
        </p:blipFill>
        <p:spPr>
          <a:xfrm>
            <a:off x="350585" y="304801"/>
            <a:ext cx="1642223" cy="2424440"/>
          </a:xfrm>
          <a:prstGeom prst="rect">
            <a:avLst/>
          </a:prstGeom>
        </p:spPr>
      </p:pic>
      <p:pic>
        <p:nvPicPr>
          <p:cNvPr id="10" name="Picture 2" descr="Bill W's Last Drink | The Saturday Evening Post">
            <a:extLst>
              <a:ext uri="{FF2B5EF4-FFF2-40B4-BE49-F238E27FC236}">
                <a16:creationId xmlns:a16="http://schemas.microsoft.com/office/drawing/2014/main" id="{2D0CC98C-D412-EC83-606B-FD6F85C60A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870" y="3339787"/>
            <a:ext cx="1577651" cy="20130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extBox 7">
            <a:extLst>
              <a:ext uri="{FF2B5EF4-FFF2-40B4-BE49-F238E27FC236}">
                <a16:creationId xmlns:a16="http://schemas.microsoft.com/office/drawing/2014/main" id="{02F7F289-1656-36CA-5328-4CB6F681B623}"/>
              </a:ext>
            </a:extLst>
          </p:cNvPr>
          <p:cNvGraphicFramePr/>
          <p:nvPr>
            <p:extLst>
              <p:ext uri="{D42A27DB-BD31-4B8C-83A1-F6EECF244321}">
                <p14:modId xmlns:p14="http://schemas.microsoft.com/office/powerpoint/2010/main" val="3876129087"/>
              </p:ext>
            </p:extLst>
          </p:nvPr>
        </p:nvGraphicFramePr>
        <p:xfrm>
          <a:off x="2373252" y="781776"/>
          <a:ext cx="9435878" cy="387398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TextBox 10">
            <a:extLst>
              <a:ext uri="{FF2B5EF4-FFF2-40B4-BE49-F238E27FC236}">
                <a16:creationId xmlns:a16="http://schemas.microsoft.com/office/drawing/2014/main" id="{0BEA63F5-B32D-1E1B-E54F-4BE0CA2FA3E5}"/>
              </a:ext>
            </a:extLst>
          </p:cNvPr>
          <p:cNvSpPr txBox="1"/>
          <p:nvPr/>
        </p:nvSpPr>
        <p:spPr>
          <a:xfrm>
            <a:off x="243557" y="2662165"/>
            <a:ext cx="1749251" cy="276999"/>
          </a:xfrm>
          <a:prstGeom prst="rect">
            <a:avLst/>
          </a:prstGeom>
          <a:noFill/>
        </p:spPr>
        <p:txBody>
          <a:bodyPr wrap="square">
            <a:spAutoFit/>
          </a:bodyPr>
          <a:lstStyle/>
          <a:p>
            <a:r>
              <a:rPr lang="en-US" sz="1200" b="1"/>
              <a:t>Dr. William D. Silkworth</a:t>
            </a:r>
            <a:endParaRPr lang="en-US" sz="1200"/>
          </a:p>
        </p:txBody>
      </p:sp>
      <p:sp>
        <p:nvSpPr>
          <p:cNvPr id="14" name="TextBox 13">
            <a:extLst>
              <a:ext uri="{FF2B5EF4-FFF2-40B4-BE49-F238E27FC236}">
                <a16:creationId xmlns:a16="http://schemas.microsoft.com/office/drawing/2014/main" id="{4E7E6186-3B14-F110-AA65-AD77D43EC28C}"/>
              </a:ext>
            </a:extLst>
          </p:cNvPr>
          <p:cNvSpPr txBox="1"/>
          <p:nvPr/>
        </p:nvSpPr>
        <p:spPr>
          <a:xfrm>
            <a:off x="350585" y="5352870"/>
            <a:ext cx="1749251" cy="461665"/>
          </a:xfrm>
          <a:prstGeom prst="rect">
            <a:avLst/>
          </a:prstGeom>
          <a:noFill/>
        </p:spPr>
        <p:txBody>
          <a:bodyPr wrap="square">
            <a:spAutoFit/>
          </a:bodyPr>
          <a:lstStyle/>
          <a:p>
            <a:pPr algn="l"/>
            <a:r>
              <a:rPr lang="en-US" sz="1200" b="0" i="0" u="none" strike="noStrike">
                <a:effectLst/>
                <a:highlight>
                  <a:srgbClr val="FFFFFF"/>
                </a:highlight>
                <a:latin typeface="Google Sans"/>
                <a:hlinkClick r:id="rId12"/>
              </a:rPr>
              <a:t>Bill W's Last Drink | The Saturday Evening Post</a:t>
            </a:r>
          </a:p>
        </p:txBody>
      </p:sp>
      <p:pic>
        <p:nvPicPr>
          <p:cNvPr id="16" name="08-Spiritual Matters 1">
            <a:hlinkClick r:id="" action="ppaction://media"/>
            <a:extLst>
              <a:ext uri="{FF2B5EF4-FFF2-40B4-BE49-F238E27FC236}">
                <a16:creationId xmlns:a16="http://schemas.microsoft.com/office/drawing/2014/main" id="{3ED9FDB4-E60C-39B4-E76C-0B6CB010A79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98750" y="5486400"/>
            <a:ext cx="487363" cy="487363"/>
          </a:xfrm>
          <a:prstGeom prst="rect">
            <a:avLst/>
          </a:prstGeom>
        </p:spPr>
      </p:pic>
    </p:spTree>
    <p:extLst>
      <p:ext uri="{BB962C8B-B14F-4D97-AF65-F5344CB8AC3E}">
        <p14:creationId xmlns:p14="http://schemas.microsoft.com/office/powerpoint/2010/main" val="226190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8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9582CE-5D98-8A02-86D9-6A32427A1174}"/>
              </a:ext>
            </a:extLst>
          </p:cNvPr>
          <p:cNvSpPr txBox="1"/>
          <p:nvPr/>
        </p:nvSpPr>
        <p:spPr>
          <a:xfrm>
            <a:off x="279959" y="5349850"/>
            <a:ext cx="3568461" cy="1015663"/>
          </a:xfrm>
          <a:prstGeom prst="rect">
            <a:avLst/>
          </a:prstGeom>
          <a:noFill/>
        </p:spPr>
        <p:txBody>
          <a:bodyPr wrap="square">
            <a:spAutoFit/>
          </a:bodyPr>
          <a:lstStyle/>
          <a:p>
            <a:r>
              <a:rPr lang="en-US" sz="1200" b="1" i="0">
                <a:solidFill>
                  <a:srgbClr val="202122"/>
                </a:solidFill>
                <a:effectLst/>
                <a:highlight>
                  <a:srgbClr val="FFFFFF"/>
                </a:highlight>
                <a:latin typeface="Arial" panose="020B0604020202020204" pitchFamily="34" charset="0"/>
              </a:rPr>
              <a:t>Henrietta McBrayer Buckler </a:t>
            </a:r>
            <a:r>
              <a:rPr lang="en-US" sz="1200" b="1" i="0" err="1">
                <a:solidFill>
                  <a:srgbClr val="202122"/>
                </a:solidFill>
                <a:effectLst/>
                <a:highlight>
                  <a:srgbClr val="FFFFFF"/>
                </a:highlight>
                <a:latin typeface="Arial" panose="020B0604020202020204" pitchFamily="34" charset="0"/>
              </a:rPr>
              <a:t>Seiberling</a:t>
            </a:r>
            <a:r>
              <a:rPr lang="en-US" sz="1200" b="0" i="0">
                <a:solidFill>
                  <a:srgbClr val="202122"/>
                </a:solidFill>
                <a:effectLst/>
                <a:highlight>
                  <a:srgbClr val="FFFFFF"/>
                </a:highlight>
                <a:latin typeface="Arial" panose="020B0604020202020204" pitchFamily="34" charset="0"/>
              </a:rPr>
              <a:t> (March 18, 1888 – December 5, 1979) was a member of a Christian fellowship group named the </a:t>
            </a:r>
            <a:r>
              <a:rPr lang="en-US" sz="1200" b="0" i="0" u="none" strike="noStrike">
                <a:effectLst/>
                <a:highlight>
                  <a:srgbClr val="FFFFFF"/>
                </a:highlight>
                <a:latin typeface="Arial" panose="020B0604020202020204" pitchFamily="34" charset="0"/>
                <a:hlinkClick r:id="rId3" tooltip="Oxford Group"/>
              </a:rPr>
              <a:t>Oxford Group</a:t>
            </a:r>
            <a:r>
              <a:rPr lang="en-US" sz="1200" b="0" i="0">
                <a:solidFill>
                  <a:srgbClr val="202122"/>
                </a:solidFill>
                <a:effectLst/>
                <a:highlight>
                  <a:srgbClr val="FFFFFF"/>
                </a:highlight>
                <a:latin typeface="Arial" panose="020B0604020202020204" pitchFamily="34" charset="0"/>
              </a:rPr>
              <a:t>. </a:t>
            </a:r>
            <a:r>
              <a:rPr lang="en-US" sz="1200" b="0" i="0" err="1">
                <a:solidFill>
                  <a:srgbClr val="202122"/>
                </a:solidFill>
                <a:effectLst/>
                <a:highlight>
                  <a:srgbClr val="FFFFFF"/>
                </a:highlight>
                <a:latin typeface="Arial" panose="020B0604020202020204" pitchFamily="34" charset="0"/>
              </a:rPr>
              <a:t>Seiberling</a:t>
            </a:r>
            <a:r>
              <a:rPr lang="en-US" sz="1200" b="0" i="0">
                <a:solidFill>
                  <a:srgbClr val="202122"/>
                </a:solidFill>
                <a:effectLst/>
                <a:highlight>
                  <a:srgbClr val="FFFFFF"/>
                </a:highlight>
                <a:latin typeface="Arial" panose="020B0604020202020204" pitchFamily="34" charset="0"/>
              </a:rPr>
              <a:t> is well-known for connecting the two men who would found </a:t>
            </a:r>
            <a:r>
              <a:rPr lang="en-US" sz="1200" b="0" i="0" u="none" strike="noStrike">
                <a:effectLst/>
                <a:highlight>
                  <a:srgbClr val="FFFFFF"/>
                </a:highlight>
                <a:latin typeface="Arial" panose="020B0604020202020204" pitchFamily="34" charset="0"/>
                <a:hlinkClick r:id="rId4" tooltip="Alcoholics Anonymous"/>
              </a:rPr>
              <a:t>Alcoholics Anonymous</a:t>
            </a:r>
            <a:r>
              <a:rPr lang="en-US" sz="1200" b="0" i="0">
                <a:solidFill>
                  <a:srgbClr val="202122"/>
                </a:solidFill>
                <a:effectLst/>
                <a:highlight>
                  <a:srgbClr val="FFFFFF"/>
                </a:highlight>
                <a:latin typeface="Arial" panose="020B0604020202020204" pitchFamily="34" charset="0"/>
              </a:rPr>
              <a:t>.</a:t>
            </a:r>
            <a:endParaRPr lang="en-US" sz="1200"/>
          </a:p>
        </p:txBody>
      </p:sp>
      <p:pic>
        <p:nvPicPr>
          <p:cNvPr id="3074" name="Picture 2">
            <a:extLst>
              <a:ext uri="{FF2B5EF4-FFF2-40B4-BE49-F238E27FC236}">
                <a16:creationId xmlns:a16="http://schemas.microsoft.com/office/drawing/2014/main" id="{8CE20472-ADFE-FCB7-3A39-277CB2E071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959" y="3245532"/>
            <a:ext cx="1410786" cy="20599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084C8C3-46CA-5623-2C27-9571F0797B81}"/>
              </a:ext>
            </a:extLst>
          </p:cNvPr>
          <p:cNvSpPr txBox="1"/>
          <p:nvPr/>
        </p:nvSpPr>
        <p:spPr>
          <a:xfrm>
            <a:off x="4406728" y="948645"/>
            <a:ext cx="7103590" cy="5416868"/>
          </a:xfrm>
          <a:prstGeom prst="rect">
            <a:avLst/>
          </a:prstGeom>
          <a:noFill/>
        </p:spPr>
        <p:txBody>
          <a:bodyPr wrap="square">
            <a:spAutoFit/>
          </a:bodyPr>
          <a:lstStyle/>
          <a:p>
            <a:pPr marL="88900" marR="109220">
              <a:spcBef>
                <a:spcPts val="0"/>
              </a:spcBef>
              <a:spcAft>
                <a:spcPts val="0"/>
              </a:spcAft>
              <a:tabLst>
                <a:tab pos="545465" algn="l"/>
              </a:tabLst>
            </a:pPr>
            <a:r>
              <a:rPr lang="en-US" sz="1200">
                <a:effectLst/>
                <a:latin typeface="Times New Roman" panose="02020603050405020304" pitchFamily="18" charset="0"/>
                <a:ea typeface="Times New Roman" panose="02020603050405020304" pitchFamily="18" charset="0"/>
              </a:rPr>
              <a:t>And we all know the story of Bill going to Akron.</a:t>
            </a:r>
            <a:r>
              <a:rPr lang="en-US" sz="1200" spc="20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He and some other guys had put a business deal together.</a:t>
            </a:r>
            <a:r>
              <a:rPr lang="en-US" sz="1200" spc="20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They were going to take over one of the companies there in Akron just through a proxy fight.</a:t>
            </a:r>
            <a:r>
              <a:rPr lang="en-US" sz="1200" spc="20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And while there the whole thing blew up in the face, and his friends all deserted him and left him there in Akron, standing in the lobby of the Mayflower Hotel.</a:t>
            </a:r>
            <a:r>
              <a:rPr lang="en-US" sz="1200" spc="20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Low, sad and depressed, counting the money in his pocket realized he didn’t even have enough money to pay his hotel bill.</a:t>
            </a:r>
            <a:r>
              <a:rPr lang="en-US" sz="1200" spc="20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He happened to look through a door off the lobby, into the bar.</a:t>
            </a:r>
            <a:r>
              <a:rPr lang="en-US" sz="1200" spc="20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And I would assume probably the lights were low in the bar, the music was probably playing</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in</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the</a:t>
            </a:r>
            <a:r>
              <a:rPr lang="en-US" sz="1200" spc="-1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bar,</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the</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laughter</a:t>
            </a:r>
            <a:r>
              <a:rPr lang="en-US" sz="1200" spc="-1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was</a:t>
            </a:r>
            <a:r>
              <a:rPr lang="en-US" sz="1200" spc="-1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great</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and</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the</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smoke</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was</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thick,</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and</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Bill’s</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mind</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said</a:t>
            </a:r>
            <a:r>
              <a:rPr lang="en-US" sz="1200" spc="-1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I</a:t>
            </a:r>
            <a:r>
              <a:rPr lang="en-US" sz="1200" spc="-1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believe</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I’ll</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go</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in</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there</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and</a:t>
            </a:r>
            <a:r>
              <a:rPr lang="en-US" sz="1200" spc="-1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be</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with</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people</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of my kind and I’ll feel better.</a:t>
            </a:r>
            <a:r>
              <a:rPr lang="en-US" sz="1200" spc="20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And as he started through the door his mind began to think about taking a drink.</a:t>
            </a:r>
          </a:p>
          <a:p>
            <a:pPr marL="88265" marR="84455">
              <a:spcBef>
                <a:spcPts val="1150"/>
              </a:spcBef>
              <a:spcAft>
                <a:spcPts val="0"/>
              </a:spcAft>
            </a:pPr>
            <a:r>
              <a:rPr lang="en-US" sz="1200" b="1">
                <a:effectLst/>
                <a:latin typeface="Times New Roman" panose="02020603050405020304" pitchFamily="18" charset="0"/>
                <a:ea typeface="Times New Roman" panose="02020603050405020304" pitchFamily="18" charset="0"/>
              </a:rPr>
              <a:t>And Bill suddenly realized that if he went</a:t>
            </a:r>
            <a:r>
              <a:rPr lang="en-US" sz="1200" b="1" spc="-10">
                <a:effectLst/>
                <a:latin typeface="Times New Roman" panose="02020603050405020304" pitchFamily="18" charset="0"/>
                <a:ea typeface="Times New Roman" panose="02020603050405020304" pitchFamily="18" charset="0"/>
              </a:rPr>
              <a:t> </a:t>
            </a:r>
            <a:r>
              <a:rPr lang="en-US" sz="1200" b="1">
                <a:effectLst/>
                <a:latin typeface="Times New Roman" panose="02020603050405020304" pitchFamily="18" charset="0"/>
                <a:ea typeface="Times New Roman" panose="02020603050405020304" pitchFamily="18" charset="0"/>
              </a:rPr>
              <a:t>in that bar</a:t>
            </a:r>
            <a:r>
              <a:rPr lang="en-US" sz="1200" b="1" spc="-5">
                <a:effectLst/>
                <a:latin typeface="Times New Roman" panose="02020603050405020304" pitchFamily="18" charset="0"/>
                <a:ea typeface="Times New Roman" panose="02020603050405020304" pitchFamily="18" charset="0"/>
              </a:rPr>
              <a:t> </a:t>
            </a:r>
            <a:r>
              <a:rPr lang="en-US" sz="1200" b="1">
                <a:effectLst/>
                <a:latin typeface="Times New Roman" panose="02020603050405020304" pitchFamily="18" charset="0"/>
                <a:ea typeface="Times New Roman" panose="02020603050405020304" pitchFamily="18" charset="0"/>
              </a:rPr>
              <a:t>he was going to end</a:t>
            </a:r>
            <a:r>
              <a:rPr lang="en-US" sz="1200" b="1" spc="-5">
                <a:effectLst/>
                <a:latin typeface="Times New Roman" panose="02020603050405020304" pitchFamily="18" charset="0"/>
                <a:ea typeface="Times New Roman" panose="02020603050405020304" pitchFamily="18" charset="0"/>
              </a:rPr>
              <a:t> </a:t>
            </a:r>
            <a:r>
              <a:rPr lang="en-US" sz="1200" b="1">
                <a:effectLst/>
                <a:latin typeface="Times New Roman" panose="02020603050405020304" pitchFamily="18" charset="0"/>
                <a:ea typeface="Times New Roman" panose="02020603050405020304" pitchFamily="18" charset="0"/>
              </a:rPr>
              <a:t>up drunk</a:t>
            </a:r>
            <a:r>
              <a:rPr lang="en-US" sz="1200">
                <a:effectLst/>
                <a:latin typeface="Times New Roman" panose="02020603050405020304" pitchFamily="18" charset="0"/>
                <a:ea typeface="Times New Roman" panose="02020603050405020304" pitchFamily="18" charset="0"/>
              </a:rPr>
              <a:t>.</a:t>
            </a:r>
            <a:r>
              <a:rPr lang="en-US" sz="1200" spc="20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But</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he remembered how</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back in</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New York City, </a:t>
            </a:r>
            <a:r>
              <a:rPr lang="en-US" sz="1200" b="1" u="sng">
                <a:effectLst/>
                <a:latin typeface="Times New Roman" panose="02020603050405020304" pitchFamily="18" charset="0"/>
                <a:ea typeface="Times New Roman" panose="02020603050405020304" pitchFamily="18" charset="0"/>
              </a:rPr>
              <a:t>every time he had tried to help another alcoholic, even though he had failed with them, every time he had tried he himself had felt</a:t>
            </a:r>
            <a:r>
              <a:rPr lang="en-US" sz="1200" b="1">
                <a:effectLst/>
                <a:latin typeface="Times New Roman" panose="02020603050405020304" pitchFamily="18" charset="0"/>
                <a:ea typeface="Times New Roman" panose="02020603050405020304" pitchFamily="18" charset="0"/>
              </a:rPr>
              <a:t> </a:t>
            </a:r>
            <a:r>
              <a:rPr lang="en-US" sz="1200" b="1" u="sng">
                <a:effectLst/>
                <a:latin typeface="Times New Roman" panose="02020603050405020304" pitchFamily="18" charset="0"/>
                <a:ea typeface="Times New Roman" panose="02020603050405020304" pitchFamily="18" charset="0"/>
              </a:rPr>
              <a:t>better</a:t>
            </a:r>
            <a:r>
              <a:rPr lang="en-US" sz="1200" b="1">
                <a:effectLst/>
                <a:latin typeface="Times New Roman" panose="02020603050405020304" pitchFamily="18" charset="0"/>
                <a:ea typeface="Times New Roman" panose="02020603050405020304" pitchFamily="18" charset="0"/>
              </a:rPr>
              <a:t>.</a:t>
            </a:r>
            <a:r>
              <a:rPr lang="en-US" sz="1200" spc="20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So he said to himself, what I had better do is find me a drunk here in Akron to talk to.</a:t>
            </a:r>
            <a:r>
              <a:rPr lang="en-US" sz="1200" spc="20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Made a few phone calls and came in contact</a:t>
            </a:r>
            <a:r>
              <a:rPr lang="en-US" sz="1200" spc="-1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with a</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lady</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named </a:t>
            </a:r>
            <a:r>
              <a:rPr lang="en-US" sz="1200" b="1" u="sng">
                <a:effectLst/>
                <a:latin typeface="Times New Roman" panose="02020603050405020304" pitchFamily="18" charset="0"/>
                <a:ea typeface="Times New Roman" panose="02020603050405020304" pitchFamily="18" charset="0"/>
              </a:rPr>
              <a:t>Henrietta</a:t>
            </a:r>
            <a:r>
              <a:rPr lang="en-US" sz="1200" b="1" u="sng" spc="-5">
                <a:effectLst/>
                <a:latin typeface="Times New Roman" panose="02020603050405020304" pitchFamily="18" charset="0"/>
                <a:ea typeface="Times New Roman" panose="02020603050405020304" pitchFamily="18" charset="0"/>
              </a:rPr>
              <a:t> </a:t>
            </a:r>
            <a:r>
              <a:rPr lang="en-US" sz="1200" b="1" u="sng" err="1">
                <a:effectLst/>
                <a:latin typeface="Times New Roman" panose="02020603050405020304" pitchFamily="18" charset="0"/>
                <a:ea typeface="Times New Roman" panose="02020603050405020304" pitchFamily="18" charset="0"/>
              </a:rPr>
              <a:t>Seiberling</a:t>
            </a:r>
            <a:r>
              <a:rPr lang="en-US" sz="1200" b="1" u="sng">
                <a:effectLst/>
                <a:latin typeface="Times New Roman" panose="02020603050405020304" pitchFamily="18" charset="0"/>
                <a:ea typeface="Times New Roman" panose="02020603050405020304" pitchFamily="18" charset="0"/>
              </a:rPr>
              <a:t>.</a:t>
            </a:r>
            <a:r>
              <a:rPr lang="en-US" sz="1200" b="1" spc="20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And</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Henrietta</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said,</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yeah,</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I</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know</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a</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guy</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that</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you can talk to.</a:t>
            </a:r>
            <a:r>
              <a:rPr lang="en-US" sz="1200" spc="20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She</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said,</a:t>
            </a:r>
            <a:r>
              <a:rPr lang="en-US" sz="1200" spc="-1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let me</a:t>
            </a:r>
            <a:r>
              <a:rPr lang="en-US" sz="1200" spc="-1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call</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him and see if I can’t set up a meeting for you.</a:t>
            </a:r>
            <a:r>
              <a:rPr lang="en-US" sz="1200" spc="200">
                <a:effectLst/>
                <a:latin typeface="Times New Roman" panose="02020603050405020304" pitchFamily="18" charset="0"/>
                <a:ea typeface="Times New Roman" panose="02020603050405020304" pitchFamily="18" charset="0"/>
              </a:rPr>
              <a:t> </a:t>
            </a:r>
          </a:p>
          <a:p>
            <a:pPr marL="88265" marR="84455">
              <a:spcBef>
                <a:spcPts val="1150"/>
              </a:spcBef>
              <a:spcAft>
                <a:spcPts val="0"/>
              </a:spcAft>
            </a:pPr>
            <a:r>
              <a:rPr lang="en-US" sz="1200">
                <a:effectLst/>
                <a:latin typeface="Times New Roman" panose="02020603050405020304" pitchFamily="18" charset="0"/>
                <a:ea typeface="Times New Roman" panose="02020603050405020304" pitchFamily="18" charset="0"/>
              </a:rPr>
              <a:t>So she calls Dr. Bob’s house and got hold of Anne Smith, Bob’s wife.</a:t>
            </a:r>
            <a:r>
              <a:rPr lang="en-US" sz="1200" spc="20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And said there’s a fellow here from New York City that says he may have a possible means that Dr. Bob could recover from alcoholism.</a:t>
            </a:r>
            <a:r>
              <a:rPr lang="en-US" sz="1200" spc="20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Can you bring Dr.</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Bob</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over</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for</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a</a:t>
            </a:r>
            <a:r>
              <a:rPr lang="en-US" sz="1200" spc="-1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visit?</a:t>
            </a:r>
            <a:r>
              <a:rPr lang="en-US" sz="1200" spc="20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And</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Anne</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said</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well</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I’d</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like</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to</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but</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she</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said</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you</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know</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this</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is</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the</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day</a:t>
            </a:r>
            <a:r>
              <a:rPr lang="en-US" sz="1200" spc="-1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before</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Mother's</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Day,</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and</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he</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brought</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me home</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a</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potted</a:t>
            </a:r>
            <a:r>
              <a:rPr lang="en-US" sz="1200" spc="-1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plant,</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and</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it’s</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sitting</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on</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the</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table</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and</a:t>
            </a:r>
            <a:r>
              <a:rPr lang="en-US" sz="1200" spc="-1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he’s</a:t>
            </a:r>
            <a:r>
              <a:rPr lang="en-US" sz="1200" spc="-2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potted</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underneath</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the</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table.</a:t>
            </a:r>
            <a:r>
              <a:rPr lang="en-US" sz="1200" spc="20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She</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said</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let</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me</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wait</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until</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the</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morning</a:t>
            </a:r>
            <a:r>
              <a:rPr lang="en-US" sz="1200" spc="-1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and</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see</a:t>
            </a:r>
            <a:r>
              <a:rPr lang="en-US" sz="1200" spc="-1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if I can</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get</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him</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to come over.</a:t>
            </a:r>
            <a:r>
              <a:rPr lang="en-US" sz="1200" spc="20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So</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of</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course the next</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morning</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as soon as</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Dr.</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Bob</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woke</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up</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she set</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in</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on</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him</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to go</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over to</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Henrietta’s and see this</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guy, and to talk to this guy from</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New York City.</a:t>
            </a:r>
            <a:r>
              <a:rPr lang="en-US" sz="1200" spc="20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Now you know Dr. Bob didn’t</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feel very</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good the</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next morning.</a:t>
            </a:r>
            <a:r>
              <a:rPr lang="en-US" sz="1200" spc="200">
                <a:effectLst/>
                <a:latin typeface="Times New Roman" panose="02020603050405020304" pitchFamily="18" charset="0"/>
                <a:ea typeface="Times New Roman" panose="02020603050405020304" pitchFamily="18" charset="0"/>
              </a:rPr>
              <a:t> </a:t>
            </a:r>
            <a:r>
              <a:rPr lang="en-US" sz="1200" b="1">
                <a:effectLst/>
                <a:latin typeface="Times New Roman" panose="02020603050405020304" pitchFamily="18" charset="0"/>
                <a:ea typeface="Times New Roman" panose="02020603050405020304" pitchFamily="18" charset="0"/>
              </a:rPr>
              <a:t>Hung over and felt bad and he said I’m not going.</a:t>
            </a:r>
            <a:r>
              <a:rPr lang="en-US" sz="1200" b="1" spc="290">
                <a:effectLst/>
                <a:latin typeface="Times New Roman" panose="02020603050405020304" pitchFamily="18" charset="0"/>
                <a:ea typeface="Times New Roman" panose="02020603050405020304" pitchFamily="18" charset="0"/>
              </a:rPr>
              <a:t> </a:t>
            </a:r>
            <a:r>
              <a:rPr lang="en-US" sz="1200" b="1">
                <a:effectLst/>
                <a:latin typeface="Times New Roman" panose="02020603050405020304" pitchFamily="18" charset="0"/>
                <a:ea typeface="Times New Roman" panose="02020603050405020304" pitchFamily="18" charset="0"/>
              </a:rPr>
              <a:t>And Anne kept after him and kept after him and kept after him and finally, finally Dr. Bob said I’ll go over there and give that guy fifteen minutes of my time, and then I’m coming back home.</a:t>
            </a:r>
            <a:r>
              <a:rPr lang="en-US" sz="1200" spc="20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So Anne took him over there, and</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Bill</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and</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Bob</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went</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into a</a:t>
            </a:r>
            <a:r>
              <a:rPr lang="en-US" sz="1200" spc="-1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room</a:t>
            </a:r>
            <a:r>
              <a:rPr lang="en-US" sz="1200" spc="-1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by</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themselves</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and</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they</a:t>
            </a:r>
            <a:r>
              <a:rPr lang="en-US" sz="1200" spc="-1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stayed</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in that</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room</a:t>
            </a:r>
            <a:r>
              <a:rPr lang="en-US" sz="1200" spc="-1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for</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literally</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hours.</a:t>
            </a:r>
            <a:r>
              <a:rPr lang="en-US" sz="1200" spc="20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And</a:t>
            </a:r>
            <a:r>
              <a:rPr lang="en-US" sz="1200" spc="-1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Dr.</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Bob</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came</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out</a:t>
            </a:r>
            <a:r>
              <a:rPr lang="en-US" sz="1200" spc="-1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of</a:t>
            </a:r>
            <a:r>
              <a:rPr lang="en-US" sz="1200" spc="-5">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that</a:t>
            </a:r>
            <a:r>
              <a:rPr lang="en-US" sz="1200" spc="-20">
                <a:effectLst/>
                <a:latin typeface="Times New Roman" panose="02020603050405020304" pitchFamily="18" charset="0"/>
                <a:ea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room and he said this is the first man I’ve ever met that knows what he’s talking about when he talks about alcoholism.</a:t>
            </a:r>
            <a:r>
              <a:rPr lang="en-US" sz="1200" spc="200">
                <a:effectLst/>
                <a:latin typeface="Times New Roman" panose="02020603050405020304" pitchFamily="18" charset="0"/>
                <a:ea typeface="Times New Roman" panose="02020603050405020304" pitchFamily="18" charset="0"/>
              </a:rPr>
              <a:t> </a:t>
            </a:r>
            <a:endParaRPr lang="en-US" sz="1200"/>
          </a:p>
        </p:txBody>
      </p:sp>
      <p:sp>
        <p:nvSpPr>
          <p:cNvPr id="6" name="Title 1">
            <a:extLst>
              <a:ext uri="{FF2B5EF4-FFF2-40B4-BE49-F238E27FC236}">
                <a16:creationId xmlns:a16="http://schemas.microsoft.com/office/drawing/2014/main" id="{75327028-DF39-2486-C425-CA5571BEBFFD}"/>
              </a:ext>
            </a:extLst>
          </p:cNvPr>
          <p:cNvSpPr txBox="1">
            <a:spLocks/>
          </p:cNvSpPr>
          <p:nvPr/>
        </p:nvSpPr>
        <p:spPr>
          <a:xfrm>
            <a:off x="4406728" y="222297"/>
            <a:ext cx="6263131" cy="540380"/>
          </a:xfrm>
          <a:prstGeom prst="rect">
            <a:avLst/>
          </a:prstGeom>
        </p:spPr>
        <p:txBody>
          <a:bodyPr>
            <a:normAutofit fontScale="675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b="1"/>
              <a:t>AA History –The Bar / Mother’s Day</a:t>
            </a:r>
          </a:p>
          <a:p>
            <a:endParaRPr lang="en-US" b="1"/>
          </a:p>
        </p:txBody>
      </p:sp>
      <p:pic>
        <p:nvPicPr>
          <p:cNvPr id="3076" name="Picture 4" descr="Bill Wilson's trip to Akron - Mid Surrey Intergroup">
            <a:extLst>
              <a:ext uri="{FF2B5EF4-FFF2-40B4-BE49-F238E27FC236}">
                <a16:creationId xmlns:a16="http://schemas.microsoft.com/office/drawing/2014/main" id="{3EB5488C-4D7A-6A1F-C103-75084FC267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959" y="270194"/>
            <a:ext cx="1410786" cy="17726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C288874-3273-0F78-D747-F8CAD135E594}"/>
              </a:ext>
            </a:extLst>
          </p:cNvPr>
          <p:cNvSpPr txBox="1"/>
          <p:nvPr/>
        </p:nvSpPr>
        <p:spPr>
          <a:xfrm>
            <a:off x="200349" y="2160165"/>
            <a:ext cx="3568461" cy="830997"/>
          </a:xfrm>
          <a:prstGeom prst="rect">
            <a:avLst/>
          </a:prstGeom>
          <a:noFill/>
        </p:spPr>
        <p:txBody>
          <a:bodyPr wrap="square">
            <a:spAutoFit/>
          </a:bodyPr>
          <a:lstStyle/>
          <a:p>
            <a:r>
              <a:rPr lang="en-US" sz="1200" b="1" i="0">
                <a:solidFill>
                  <a:srgbClr val="202122"/>
                </a:solidFill>
                <a:effectLst/>
                <a:highlight>
                  <a:srgbClr val="FFFFFF"/>
                </a:highlight>
                <a:latin typeface="Arial" panose="020B0604020202020204" pitchFamily="34" charset="0"/>
              </a:rPr>
              <a:t>The Mayflower Hotel – </a:t>
            </a:r>
          </a:p>
          <a:p>
            <a:r>
              <a:rPr lang="en-US" sz="1200" b="0" i="0">
                <a:solidFill>
                  <a:srgbClr val="202122"/>
                </a:solidFill>
                <a:effectLst/>
                <a:highlight>
                  <a:srgbClr val="FFFFFF"/>
                </a:highlight>
                <a:latin typeface="Arial" panose="020B0604020202020204" pitchFamily="34" charset="0"/>
                <a:hlinkClick r:id="rId7"/>
              </a:rPr>
              <a:t>(AA’s most important telephone call)</a:t>
            </a:r>
          </a:p>
          <a:p>
            <a:r>
              <a:rPr lang="en-US" sz="1200" b="0" i="0">
                <a:solidFill>
                  <a:srgbClr val="202122"/>
                </a:solidFill>
                <a:effectLst/>
                <a:highlight>
                  <a:srgbClr val="FFFFFF"/>
                </a:highlight>
                <a:latin typeface="Arial" panose="020B0604020202020204" pitchFamily="34" charset="0"/>
                <a:hlinkClick r:id="rId7"/>
              </a:rPr>
              <a:t>Bill realized that he needed to speak with another drunk.  </a:t>
            </a:r>
            <a:endParaRPr lang="en-US" sz="1200"/>
          </a:p>
        </p:txBody>
      </p:sp>
    </p:spTree>
    <p:extLst>
      <p:ext uri="{BB962C8B-B14F-4D97-AF65-F5344CB8AC3E}">
        <p14:creationId xmlns:p14="http://schemas.microsoft.com/office/powerpoint/2010/main" val="2251226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E3E980D-DA52-54CB-08D5-8D234A20FA3D}"/>
              </a:ext>
            </a:extLst>
          </p:cNvPr>
          <p:cNvSpPr txBox="1">
            <a:spLocks/>
          </p:cNvSpPr>
          <p:nvPr/>
        </p:nvSpPr>
        <p:spPr>
          <a:xfrm>
            <a:off x="3636000" y="292104"/>
            <a:ext cx="7336800" cy="57287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b="1"/>
              <a:t>AA History – Bill and Bob</a:t>
            </a:r>
          </a:p>
        </p:txBody>
      </p:sp>
      <p:pic>
        <p:nvPicPr>
          <p:cNvPr id="3" name="Picture 2">
            <a:extLst>
              <a:ext uri="{FF2B5EF4-FFF2-40B4-BE49-F238E27FC236}">
                <a16:creationId xmlns:a16="http://schemas.microsoft.com/office/drawing/2014/main" id="{05A3E0DF-8E10-64D7-6330-3F42F7550E12}"/>
              </a:ext>
            </a:extLst>
          </p:cNvPr>
          <p:cNvPicPr>
            <a:picLocks noChangeAspect="1"/>
          </p:cNvPicPr>
          <p:nvPr/>
        </p:nvPicPr>
        <p:blipFill>
          <a:blip r:embed="rId5"/>
          <a:stretch>
            <a:fillRect/>
          </a:stretch>
        </p:blipFill>
        <p:spPr>
          <a:xfrm>
            <a:off x="271238" y="292103"/>
            <a:ext cx="2682362" cy="4588697"/>
          </a:xfrm>
          <a:prstGeom prst="rect">
            <a:avLst/>
          </a:prstGeom>
        </p:spPr>
      </p:pic>
      <p:sp>
        <p:nvSpPr>
          <p:cNvPr id="9" name="Content Placeholder 9">
            <a:extLst>
              <a:ext uri="{FF2B5EF4-FFF2-40B4-BE49-F238E27FC236}">
                <a16:creationId xmlns:a16="http://schemas.microsoft.com/office/drawing/2014/main" id="{726F2436-432C-5B17-837C-E689542F9C3B}"/>
              </a:ext>
            </a:extLst>
          </p:cNvPr>
          <p:cNvSpPr txBox="1">
            <a:spLocks/>
          </p:cNvSpPr>
          <p:nvPr/>
        </p:nvSpPr>
        <p:spPr>
          <a:xfrm>
            <a:off x="3464923" y="927513"/>
            <a:ext cx="8138072" cy="3638309"/>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US" sz="1600">
                <a:hlinkClick r:id="rId6"/>
              </a:rPr>
              <a:t>Foreword to Second Edition – (pp. xv-xxi)</a:t>
            </a:r>
            <a:endParaRPr lang="en-US" sz="1600"/>
          </a:p>
          <a:p>
            <a:pPr lvl="1"/>
            <a:r>
              <a:rPr lang="en-US" sz="1600">
                <a:hlinkClick r:id="rId7"/>
              </a:rPr>
              <a:t>“This physician had repeatedly tried spiritual means to resolve his alcoholic dilemma but had failed.”</a:t>
            </a:r>
            <a:endParaRPr lang="en-US" sz="1600">
              <a:hlinkClick r:id="rId8"/>
            </a:endParaRPr>
          </a:p>
          <a:p>
            <a:pPr marL="274320" lvl="1" indent="0">
              <a:buNone/>
            </a:pPr>
            <a:r>
              <a:rPr lang="en-US" sz="1600">
                <a:solidFill>
                  <a:schemeClr val="tx1"/>
                </a:solidFill>
              </a:rPr>
              <a:t>Bill was surprised to find out Dr. Bob was already in the Oxford Groups. He knew more about the solution: the spiritual experience and the program of action than Bill knew, </a:t>
            </a:r>
            <a:r>
              <a:rPr lang="en-US" sz="1600" b="1">
                <a:solidFill>
                  <a:schemeClr val="tx1"/>
                </a:solidFill>
              </a:rPr>
              <a:t>but he had never been able to apply it to the depth necessary to recover</a:t>
            </a:r>
            <a:r>
              <a:rPr lang="en-US" sz="1600">
                <a:solidFill>
                  <a:schemeClr val="tx1"/>
                </a:solidFill>
              </a:rPr>
              <a:t>, cause he didn’t know what was wrong with him. You see he thought it was </a:t>
            </a:r>
            <a:r>
              <a:rPr lang="en-US" sz="1600" b="1">
                <a:solidFill>
                  <a:schemeClr val="tx1"/>
                </a:solidFill>
              </a:rPr>
              <a:t>willpower</a:t>
            </a:r>
            <a:r>
              <a:rPr lang="en-US" sz="1600">
                <a:solidFill>
                  <a:schemeClr val="tx1"/>
                </a:solidFill>
              </a:rPr>
              <a:t>. He thought it was </a:t>
            </a:r>
            <a:r>
              <a:rPr lang="en-US" sz="1600" b="1">
                <a:solidFill>
                  <a:schemeClr val="tx1"/>
                </a:solidFill>
              </a:rPr>
              <a:t>moral character</a:t>
            </a:r>
            <a:r>
              <a:rPr lang="en-US" sz="1600">
                <a:solidFill>
                  <a:schemeClr val="tx1"/>
                </a:solidFill>
              </a:rPr>
              <a:t>. He thought it was </a:t>
            </a:r>
            <a:r>
              <a:rPr lang="en-US" sz="1600" b="1">
                <a:solidFill>
                  <a:schemeClr val="tx1"/>
                </a:solidFill>
              </a:rPr>
              <a:t>sin</a:t>
            </a:r>
            <a:r>
              <a:rPr lang="en-US" sz="1600">
                <a:solidFill>
                  <a:schemeClr val="tx1"/>
                </a:solidFill>
              </a:rPr>
              <a:t>. Why would he not, that’s what everybody had told him up until that time? </a:t>
            </a:r>
          </a:p>
          <a:p>
            <a:pPr marL="274320" lvl="1" indent="0">
              <a:buNone/>
            </a:pPr>
            <a:r>
              <a:rPr lang="en-US" sz="1600">
                <a:solidFill>
                  <a:schemeClr val="tx1"/>
                </a:solidFill>
              </a:rPr>
              <a:t>And what really interested him was the message that Bill had to carry regarding the problem, not the solution, not the program of action, but what alcoholism really consists of.</a:t>
            </a:r>
            <a:endParaRPr lang="en-US" sz="1600">
              <a:solidFill>
                <a:schemeClr val="tx1"/>
              </a:solidFill>
              <a:hlinkClick r:id="rId8">
                <a:extLst>
                  <a:ext uri="{A12FA001-AC4F-418D-AE19-62706E023703}">
                    <ahyp:hlinkClr xmlns:ahyp="http://schemas.microsoft.com/office/drawing/2018/hyperlinkcolor" val="tx"/>
                  </a:ext>
                </a:extLst>
              </a:hlinkClick>
            </a:endParaRPr>
          </a:p>
          <a:p>
            <a:pPr lvl="1"/>
            <a:r>
              <a:rPr lang="en-US" sz="1600">
                <a:hlinkClick r:id="rId8"/>
              </a:rPr>
              <a:t>“But when the broker gave him Dr. </a:t>
            </a:r>
            <a:r>
              <a:rPr lang="en-US" sz="1600" err="1">
                <a:hlinkClick r:id="rId8"/>
              </a:rPr>
              <a:t>Silkworth’s</a:t>
            </a:r>
            <a:r>
              <a:rPr lang="en-US" sz="1600">
                <a:hlinkClick r:id="rId8"/>
              </a:rPr>
              <a:t> description of alcoholism and its hopelessness, the physician began to pursue the spiritual remedy for his malady with a willingness he had never before been able to master. He sobered, never to drink again up to the moment of his death in 1950.</a:t>
            </a:r>
          </a:p>
        </p:txBody>
      </p:sp>
      <p:sp>
        <p:nvSpPr>
          <p:cNvPr id="10" name="TextBox 9">
            <a:extLst>
              <a:ext uri="{FF2B5EF4-FFF2-40B4-BE49-F238E27FC236}">
                <a16:creationId xmlns:a16="http://schemas.microsoft.com/office/drawing/2014/main" id="{740469D8-85F2-1126-AA45-12A993EB72E9}"/>
              </a:ext>
            </a:extLst>
          </p:cNvPr>
          <p:cNvSpPr txBox="1"/>
          <p:nvPr/>
        </p:nvSpPr>
        <p:spPr>
          <a:xfrm>
            <a:off x="271238" y="4811265"/>
            <a:ext cx="3356149" cy="707886"/>
          </a:xfrm>
          <a:prstGeom prst="rect">
            <a:avLst/>
          </a:prstGeom>
          <a:noFill/>
        </p:spPr>
        <p:txBody>
          <a:bodyPr wrap="square">
            <a:spAutoFit/>
          </a:bodyPr>
          <a:lstStyle/>
          <a:p>
            <a:r>
              <a:rPr lang="en-US" sz="4000" b="1">
                <a:solidFill>
                  <a:schemeClr val="accent1"/>
                </a:solidFill>
                <a:latin typeface="+mj-lt"/>
                <a:ea typeface="+mj-ea"/>
                <a:cs typeface="+mj-cs"/>
              </a:rPr>
              <a:t>Dr. Bob Smith</a:t>
            </a:r>
          </a:p>
        </p:txBody>
      </p:sp>
      <p:sp>
        <p:nvSpPr>
          <p:cNvPr id="11" name="TextBox 10">
            <a:extLst>
              <a:ext uri="{FF2B5EF4-FFF2-40B4-BE49-F238E27FC236}">
                <a16:creationId xmlns:a16="http://schemas.microsoft.com/office/drawing/2014/main" id="{CB553A84-D61D-B7D9-4ECE-32C625593758}"/>
              </a:ext>
            </a:extLst>
          </p:cNvPr>
          <p:cNvSpPr txBox="1"/>
          <p:nvPr/>
        </p:nvSpPr>
        <p:spPr>
          <a:xfrm>
            <a:off x="271237" y="5337719"/>
            <a:ext cx="11331757" cy="923330"/>
          </a:xfrm>
          <a:prstGeom prst="rect">
            <a:avLst/>
          </a:prstGeom>
          <a:noFill/>
        </p:spPr>
        <p:txBody>
          <a:bodyPr wrap="square">
            <a:spAutoFit/>
          </a:bodyPr>
          <a:lstStyle/>
          <a:p>
            <a:pPr algn="just"/>
            <a:r>
              <a:rPr lang="en-US" b="1">
                <a:solidFill>
                  <a:srgbClr val="000000"/>
                </a:solidFill>
                <a:highlight>
                  <a:srgbClr val="FFFFFF"/>
                </a:highlight>
                <a:latin typeface="Source Sans Pro" panose="020B0503030403020204" pitchFamily="34" charset="0"/>
              </a:rPr>
              <a:t>Robert Holbrook Smith (August 8, 1879 – November 16, 1950), also known as Dr. Bob, was an American physician and surgeon who co-founded </a:t>
            </a:r>
            <a:r>
              <a:rPr lang="en-US" b="1">
                <a:solidFill>
                  <a:srgbClr val="000000"/>
                </a:solidFill>
                <a:highlight>
                  <a:srgbClr val="FFFFFF"/>
                </a:highlight>
                <a:latin typeface="Source Sans Pro" panose="020B0503030403020204" pitchFamily="34" charset="0"/>
                <a:hlinkClick r:id="rId9" tooltip="Alcoholics Anonymous">
                  <a:extLst>
                    <a:ext uri="{A12FA001-AC4F-418D-AE19-62706E023703}">
                      <ahyp:hlinkClr xmlns:ahyp="http://schemas.microsoft.com/office/drawing/2018/hyperlinkcolor" val="tx"/>
                    </a:ext>
                  </a:extLst>
                </a:hlinkClick>
              </a:rPr>
              <a:t>Alcoholics Anonymous</a:t>
            </a:r>
            <a:r>
              <a:rPr lang="en-US" b="1">
                <a:solidFill>
                  <a:srgbClr val="000000"/>
                </a:solidFill>
                <a:highlight>
                  <a:srgbClr val="FFFFFF"/>
                </a:highlight>
                <a:latin typeface="Source Sans Pro" panose="020B0503030403020204" pitchFamily="34" charset="0"/>
              </a:rPr>
              <a:t> with Bill Wilson (more commonly known as </a:t>
            </a:r>
            <a:r>
              <a:rPr lang="en-US" b="1">
                <a:solidFill>
                  <a:srgbClr val="000000"/>
                </a:solidFill>
                <a:highlight>
                  <a:srgbClr val="FFFFFF"/>
                </a:highlight>
                <a:latin typeface="Source Sans Pro" panose="020B0503030403020204" pitchFamily="34" charset="0"/>
                <a:hlinkClick r:id="rId10" tooltip="Bill W.">
                  <a:extLst>
                    <a:ext uri="{A12FA001-AC4F-418D-AE19-62706E023703}">
                      <ahyp:hlinkClr xmlns:ahyp="http://schemas.microsoft.com/office/drawing/2018/hyperlinkcolor" val="tx"/>
                    </a:ext>
                  </a:extLst>
                </a:hlinkClick>
              </a:rPr>
              <a:t>Bill W.</a:t>
            </a:r>
            <a:r>
              <a:rPr lang="en-US" b="1">
                <a:solidFill>
                  <a:srgbClr val="000000"/>
                </a:solidFill>
                <a:highlight>
                  <a:srgbClr val="FFFFFF"/>
                </a:highlight>
                <a:latin typeface="Source Sans Pro" panose="020B0503030403020204" pitchFamily="34" charset="0"/>
              </a:rPr>
              <a:t>).</a:t>
            </a:r>
            <a:r>
              <a:rPr lang="en-US" b="1" i="0">
                <a:solidFill>
                  <a:srgbClr val="000000"/>
                </a:solidFill>
                <a:effectLst/>
                <a:highlight>
                  <a:srgbClr val="FFFFFF"/>
                </a:highlight>
                <a:latin typeface="Source Sans Pro" panose="020B0503030403020204" pitchFamily="34" charset="0"/>
              </a:rPr>
              <a:t>Link: </a:t>
            </a:r>
            <a:r>
              <a:rPr lang="en-US" b="1" i="0">
                <a:solidFill>
                  <a:srgbClr val="000000"/>
                </a:solidFill>
                <a:effectLst/>
                <a:highlight>
                  <a:srgbClr val="FFFFFF"/>
                </a:highlight>
                <a:latin typeface="Source Sans Pro" panose="020B0503030403020204" pitchFamily="34" charset="0"/>
                <a:hlinkClick r:id="rId11"/>
              </a:rPr>
              <a:t>Wikipedia</a:t>
            </a:r>
            <a:endParaRPr lang="en-US" b="1" i="0">
              <a:solidFill>
                <a:srgbClr val="000000"/>
              </a:solidFill>
              <a:effectLst/>
              <a:highlight>
                <a:srgbClr val="FFFFFF"/>
              </a:highlight>
              <a:latin typeface="Source Sans Pro" panose="020B0503030403020204" pitchFamily="34" charset="0"/>
            </a:endParaRPr>
          </a:p>
        </p:txBody>
      </p:sp>
      <p:pic>
        <p:nvPicPr>
          <p:cNvPr id="12" name="09-Bill and Bob">
            <a:hlinkClick r:id="" action="ppaction://media"/>
            <a:extLst>
              <a:ext uri="{FF2B5EF4-FFF2-40B4-BE49-F238E27FC236}">
                <a16:creationId xmlns:a16="http://schemas.microsoft.com/office/drawing/2014/main" id="{BBE87CE5-3523-4720-7F7A-354EBC13636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632732" y="4444862"/>
            <a:ext cx="487363" cy="487363"/>
          </a:xfrm>
          <a:prstGeom prst="rect">
            <a:avLst/>
          </a:prstGeom>
        </p:spPr>
      </p:pic>
    </p:spTree>
    <p:extLst>
      <p:ext uri="{BB962C8B-B14F-4D97-AF65-F5344CB8AC3E}">
        <p14:creationId xmlns:p14="http://schemas.microsoft.com/office/powerpoint/2010/main" val="203636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9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E9A9A3-6370-BC1E-68F4-3E08143705F7}"/>
              </a:ext>
            </a:extLst>
          </p:cNvPr>
          <p:cNvSpPr txBox="1"/>
          <p:nvPr/>
        </p:nvSpPr>
        <p:spPr>
          <a:xfrm>
            <a:off x="6096000" y="1299835"/>
            <a:ext cx="5176947" cy="3862083"/>
          </a:xfrm>
          <a:prstGeom prst="rect">
            <a:avLst/>
          </a:prstGeom>
          <a:noFill/>
        </p:spPr>
        <p:txBody>
          <a:bodyPr wrap="square">
            <a:spAutoFit/>
          </a:bodyPr>
          <a:lstStyle/>
          <a:p>
            <a:pPr marL="431800" indent="-342900">
              <a:buFont typeface="Arial" panose="020B0604020202020204" pitchFamily="34" charset="0"/>
              <a:buChar char="•"/>
              <a:tabLst>
                <a:tab pos="1524635" algn="l"/>
              </a:tabLst>
            </a:pPr>
            <a:r>
              <a:rPr lang="en-US" sz="2000">
                <a:hlinkClick r:id="rId4"/>
              </a:rPr>
              <a:t>Foreword to Second Edition – (pp. xv-xxi)</a:t>
            </a:r>
            <a:endParaRPr lang="en-US" sz="2000"/>
          </a:p>
          <a:p>
            <a:pPr marL="546100" lvl="1">
              <a:tabLst>
                <a:tab pos="1524635" algn="l"/>
              </a:tabLst>
            </a:pPr>
            <a:r>
              <a:rPr lang="en-US" i="1">
                <a:effectLst/>
                <a:ea typeface="Times New Roman" panose="02020603050405020304" pitchFamily="18" charset="0"/>
                <a:hlinkClick r:id="rId5"/>
              </a:rPr>
              <a:t>“This</a:t>
            </a:r>
            <a:r>
              <a:rPr lang="en-US" i="1" spc="-30">
                <a:effectLst/>
                <a:ea typeface="Times New Roman" panose="02020603050405020304" pitchFamily="18" charset="0"/>
                <a:hlinkClick r:id="rId5"/>
              </a:rPr>
              <a:t> </a:t>
            </a:r>
            <a:r>
              <a:rPr lang="en-US" i="1">
                <a:effectLst/>
                <a:ea typeface="Times New Roman" panose="02020603050405020304" pitchFamily="18" charset="0"/>
                <a:hlinkClick r:id="rId5"/>
              </a:rPr>
              <a:t>seemed</a:t>
            </a:r>
            <a:r>
              <a:rPr lang="en-US" i="1" spc="-15">
                <a:effectLst/>
                <a:ea typeface="Times New Roman" panose="02020603050405020304" pitchFamily="18" charset="0"/>
                <a:hlinkClick r:id="rId5"/>
              </a:rPr>
              <a:t> </a:t>
            </a:r>
            <a:r>
              <a:rPr lang="en-US" i="1">
                <a:effectLst/>
                <a:ea typeface="Times New Roman" panose="02020603050405020304" pitchFamily="18" charset="0"/>
                <a:hlinkClick r:id="rId5"/>
              </a:rPr>
              <a:t>to</a:t>
            </a:r>
            <a:r>
              <a:rPr lang="en-US" i="1" spc="-20">
                <a:effectLst/>
                <a:ea typeface="Times New Roman" panose="02020603050405020304" pitchFamily="18" charset="0"/>
                <a:hlinkClick r:id="rId5"/>
              </a:rPr>
              <a:t> </a:t>
            </a:r>
            <a:r>
              <a:rPr lang="en-US" i="1">
                <a:effectLst/>
                <a:ea typeface="Times New Roman" panose="02020603050405020304" pitchFamily="18" charset="0"/>
                <a:hlinkClick r:id="rId5"/>
              </a:rPr>
              <a:t>prove</a:t>
            </a:r>
            <a:r>
              <a:rPr lang="en-US" i="1" spc="-15">
                <a:effectLst/>
                <a:ea typeface="Times New Roman" panose="02020603050405020304" pitchFamily="18" charset="0"/>
                <a:hlinkClick r:id="rId5"/>
              </a:rPr>
              <a:t> </a:t>
            </a:r>
            <a:r>
              <a:rPr lang="en-US" i="1">
                <a:effectLst/>
                <a:ea typeface="Times New Roman" panose="02020603050405020304" pitchFamily="18" charset="0"/>
                <a:hlinkClick r:id="rId5"/>
              </a:rPr>
              <a:t>that</a:t>
            </a:r>
            <a:r>
              <a:rPr lang="en-US" i="1" spc="-25">
                <a:effectLst/>
                <a:ea typeface="Times New Roman" panose="02020603050405020304" pitchFamily="18" charset="0"/>
                <a:hlinkClick r:id="rId5"/>
              </a:rPr>
              <a:t> </a:t>
            </a:r>
            <a:r>
              <a:rPr lang="en-US" i="1">
                <a:effectLst/>
                <a:ea typeface="Times New Roman" panose="02020603050405020304" pitchFamily="18" charset="0"/>
                <a:hlinkClick r:id="rId5"/>
              </a:rPr>
              <a:t>one</a:t>
            </a:r>
            <a:r>
              <a:rPr lang="en-US" i="1" spc="-25">
                <a:effectLst/>
                <a:ea typeface="Times New Roman" panose="02020603050405020304" pitchFamily="18" charset="0"/>
                <a:hlinkClick r:id="rId5"/>
              </a:rPr>
              <a:t> </a:t>
            </a:r>
            <a:r>
              <a:rPr lang="en-US" i="1">
                <a:effectLst/>
                <a:ea typeface="Times New Roman" panose="02020603050405020304" pitchFamily="18" charset="0"/>
                <a:hlinkClick r:id="rId5"/>
              </a:rPr>
              <a:t>alcoholic</a:t>
            </a:r>
            <a:r>
              <a:rPr lang="en-US" i="1" spc="-20">
                <a:effectLst/>
                <a:ea typeface="Times New Roman" panose="02020603050405020304" pitchFamily="18" charset="0"/>
                <a:hlinkClick r:id="rId5"/>
              </a:rPr>
              <a:t> </a:t>
            </a:r>
            <a:r>
              <a:rPr lang="en-US" i="1">
                <a:effectLst/>
                <a:ea typeface="Times New Roman" panose="02020603050405020304" pitchFamily="18" charset="0"/>
                <a:hlinkClick r:id="rId5"/>
              </a:rPr>
              <a:t>could</a:t>
            </a:r>
            <a:r>
              <a:rPr lang="en-US" i="1" spc="-20">
                <a:effectLst/>
                <a:ea typeface="Times New Roman" panose="02020603050405020304" pitchFamily="18" charset="0"/>
                <a:hlinkClick r:id="rId5"/>
              </a:rPr>
              <a:t> </a:t>
            </a:r>
            <a:r>
              <a:rPr lang="en-US" i="1">
                <a:effectLst/>
                <a:ea typeface="Times New Roman" panose="02020603050405020304" pitchFamily="18" charset="0"/>
                <a:hlinkClick r:id="rId5"/>
              </a:rPr>
              <a:t>affect</a:t>
            </a:r>
            <a:r>
              <a:rPr lang="en-US" i="1" spc="-15">
                <a:effectLst/>
                <a:ea typeface="Times New Roman" panose="02020603050405020304" pitchFamily="18" charset="0"/>
                <a:hlinkClick r:id="rId5"/>
              </a:rPr>
              <a:t> </a:t>
            </a:r>
            <a:r>
              <a:rPr lang="en-US" i="1">
                <a:effectLst/>
                <a:ea typeface="Times New Roman" panose="02020603050405020304" pitchFamily="18" charset="0"/>
                <a:hlinkClick r:id="rId5"/>
              </a:rPr>
              <a:t>another</a:t>
            </a:r>
            <a:r>
              <a:rPr lang="en-US" i="1" spc="-25">
                <a:effectLst/>
                <a:ea typeface="Times New Roman" panose="02020603050405020304" pitchFamily="18" charset="0"/>
                <a:hlinkClick r:id="rId5"/>
              </a:rPr>
              <a:t> </a:t>
            </a:r>
            <a:r>
              <a:rPr lang="en-US" i="1">
                <a:effectLst/>
                <a:ea typeface="Times New Roman" panose="02020603050405020304" pitchFamily="18" charset="0"/>
                <a:hlinkClick r:id="rId5"/>
              </a:rPr>
              <a:t>as</a:t>
            </a:r>
            <a:r>
              <a:rPr lang="en-US" i="1" spc="-20">
                <a:effectLst/>
                <a:ea typeface="Times New Roman" panose="02020603050405020304" pitchFamily="18" charset="0"/>
                <a:hlinkClick r:id="rId5"/>
              </a:rPr>
              <a:t> </a:t>
            </a:r>
            <a:r>
              <a:rPr lang="en-US" i="1">
                <a:effectLst/>
                <a:ea typeface="Times New Roman" panose="02020603050405020304" pitchFamily="18" charset="0"/>
                <a:hlinkClick r:id="rId5"/>
              </a:rPr>
              <a:t>no</a:t>
            </a:r>
            <a:r>
              <a:rPr lang="en-US" i="1" spc="-20">
                <a:effectLst/>
                <a:ea typeface="Times New Roman" panose="02020603050405020304" pitchFamily="18" charset="0"/>
                <a:hlinkClick r:id="rId5"/>
              </a:rPr>
              <a:t> </a:t>
            </a:r>
            <a:r>
              <a:rPr lang="en-US" i="1">
                <a:effectLst/>
                <a:ea typeface="Times New Roman" panose="02020603050405020304" pitchFamily="18" charset="0"/>
                <a:hlinkClick r:id="rId5"/>
              </a:rPr>
              <a:t>nonalcoholic</a:t>
            </a:r>
            <a:r>
              <a:rPr lang="en-US" i="1" spc="-15">
                <a:effectLst/>
                <a:ea typeface="Times New Roman" panose="02020603050405020304" pitchFamily="18" charset="0"/>
                <a:hlinkClick r:id="rId5"/>
              </a:rPr>
              <a:t> </a:t>
            </a:r>
            <a:r>
              <a:rPr lang="en-US" i="1" spc="-10">
                <a:effectLst/>
                <a:ea typeface="Times New Roman" panose="02020603050405020304" pitchFamily="18" charset="0"/>
                <a:hlinkClick r:id="rId5"/>
              </a:rPr>
              <a:t>could.”</a:t>
            </a:r>
            <a:endParaRPr lang="en-US">
              <a:effectLst/>
              <a:ea typeface="Times New Roman" panose="02020603050405020304" pitchFamily="18" charset="0"/>
            </a:endParaRPr>
          </a:p>
          <a:p>
            <a:pPr marL="274320" marR="262890" lvl="1" defTabSz="914400">
              <a:lnSpc>
                <a:spcPct val="90000"/>
              </a:lnSpc>
              <a:spcBef>
                <a:spcPts val="200"/>
              </a:spcBef>
              <a:spcAft>
                <a:spcPts val="400"/>
              </a:spcAft>
              <a:buClr>
                <a:schemeClr val="accent1"/>
              </a:buClr>
              <a:buSzPct val="80000"/>
              <a:tabLst>
                <a:tab pos="545465" algn="l"/>
              </a:tabLst>
            </a:pPr>
            <a:endParaRPr lang="en-US" sz="1600"/>
          </a:p>
          <a:p>
            <a:pPr marL="274320" marR="262890" lvl="1" defTabSz="914400">
              <a:lnSpc>
                <a:spcPct val="90000"/>
              </a:lnSpc>
              <a:spcBef>
                <a:spcPts val="200"/>
              </a:spcBef>
              <a:spcAft>
                <a:spcPts val="400"/>
              </a:spcAft>
              <a:buClr>
                <a:schemeClr val="accent1"/>
              </a:buClr>
              <a:buSzPct val="80000"/>
              <a:tabLst>
                <a:tab pos="545465" algn="l"/>
              </a:tabLst>
            </a:pPr>
            <a:r>
              <a:rPr lang="en-US" sz="1600"/>
              <a:t>Through the sharing of our story with a new person, we can affect them as no non-alcoholic could because we have immediate identification</a:t>
            </a:r>
          </a:p>
          <a:p>
            <a:pPr marL="560070" marR="0" lvl="1" indent="-285750" defTabSz="914400">
              <a:lnSpc>
                <a:spcPct val="90000"/>
              </a:lnSpc>
              <a:spcBef>
                <a:spcPts val="200"/>
              </a:spcBef>
              <a:spcAft>
                <a:spcPts val="400"/>
              </a:spcAft>
              <a:buClr>
                <a:schemeClr val="accent1"/>
              </a:buClr>
              <a:buSzPct val="80000"/>
              <a:buFont typeface="Arial" panose="020B0604020202020204" pitchFamily="34" charset="0"/>
              <a:buChar char="•"/>
              <a:tabLst>
                <a:tab pos="1670050" algn="l"/>
              </a:tabLst>
            </a:pPr>
            <a:r>
              <a:rPr lang="en-US" sz="1600" b="1"/>
              <a:t>about the physical allergy,</a:t>
            </a:r>
          </a:p>
          <a:p>
            <a:pPr marL="560070" marR="0" lvl="1" indent="-285750" defTabSz="914400">
              <a:lnSpc>
                <a:spcPct val="90000"/>
              </a:lnSpc>
              <a:spcBef>
                <a:spcPts val="200"/>
              </a:spcBef>
              <a:spcAft>
                <a:spcPts val="400"/>
              </a:spcAft>
              <a:buClr>
                <a:schemeClr val="accent1"/>
              </a:buClr>
              <a:buSzPct val="80000"/>
              <a:buFont typeface="Arial" panose="020B0604020202020204" pitchFamily="34" charset="0"/>
              <a:buChar char="•"/>
              <a:tabLst>
                <a:tab pos="1670050" algn="l"/>
              </a:tabLst>
            </a:pPr>
            <a:r>
              <a:rPr lang="en-US" sz="1600" b="1"/>
              <a:t>about the obsession of the mind,</a:t>
            </a:r>
          </a:p>
          <a:p>
            <a:pPr marL="560070" marR="0" lvl="1" indent="-285750" defTabSz="914400">
              <a:lnSpc>
                <a:spcPct val="90000"/>
              </a:lnSpc>
              <a:spcBef>
                <a:spcPts val="200"/>
              </a:spcBef>
              <a:spcAft>
                <a:spcPts val="400"/>
              </a:spcAft>
              <a:buClr>
                <a:schemeClr val="accent1"/>
              </a:buClr>
              <a:buSzPct val="80000"/>
              <a:buFont typeface="Arial" panose="020B0604020202020204" pitchFamily="34" charset="0"/>
              <a:buChar char="•"/>
              <a:tabLst>
                <a:tab pos="1670050" algn="l"/>
              </a:tabLst>
            </a:pPr>
            <a:r>
              <a:rPr lang="en-US" sz="1600" b="1"/>
              <a:t>about the way we think and the things that we do.</a:t>
            </a:r>
          </a:p>
          <a:p>
            <a:pPr marL="546100" lvl="1">
              <a:spcBef>
                <a:spcPts val="1135"/>
              </a:spcBef>
              <a:tabLst>
                <a:tab pos="1491615" algn="l"/>
              </a:tabLst>
            </a:pPr>
            <a:r>
              <a:rPr lang="en-US" i="1">
                <a:effectLst/>
                <a:ea typeface="Times New Roman" panose="02020603050405020304" pitchFamily="18" charset="0"/>
                <a:hlinkClick r:id="rId5"/>
              </a:rPr>
              <a:t>“It</a:t>
            </a:r>
            <a:r>
              <a:rPr lang="en-US" i="1" spc="-35">
                <a:effectLst/>
                <a:ea typeface="Times New Roman" panose="02020603050405020304" pitchFamily="18" charset="0"/>
                <a:hlinkClick r:id="rId5"/>
              </a:rPr>
              <a:t> </a:t>
            </a:r>
            <a:r>
              <a:rPr lang="en-US" i="1">
                <a:effectLst/>
                <a:ea typeface="Times New Roman" panose="02020603050405020304" pitchFamily="18" charset="0"/>
                <a:hlinkClick r:id="rId5"/>
              </a:rPr>
              <a:t>also</a:t>
            </a:r>
            <a:r>
              <a:rPr lang="en-US" i="1" spc="-20">
                <a:effectLst/>
                <a:ea typeface="Times New Roman" panose="02020603050405020304" pitchFamily="18" charset="0"/>
                <a:hlinkClick r:id="rId5"/>
              </a:rPr>
              <a:t> </a:t>
            </a:r>
            <a:r>
              <a:rPr lang="en-US" i="1">
                <a:effectLst/>
                <a:ea typeface="Times New Roman" panose="02020603050405020304" pitchFamily="18" charset="0"/>
                <a:hlinkClick r:id="rId5"/>
              </a:rPr>
              <a:t>indicated</a:t>
            </a:r>
            <a:r>
              <a:rPr lang="en-US" i="1" spc="-15">
                <a:effectLst/>
                <a:ea typeface="Times New Roman" panose="02020603050405020304" pitchFamily="18" charset="0"/>
                <a:hlinkClick r:id="rId5"/>
              </a:rPr>
              <a:t> </a:t>
            </a:r>
            <a:r>
              <a:rPr lang="en-US" i="1">
                <a:effectLst/>
                <a:ea typeface="Times New Roman" panose="02020603050405020304" pitchFamily="18" charset="0"/>
                <a:hlinkClick r:id="rId5"/>
              </a:rPr>
              <a:t>that</a:t>
            </a:r>
            <a:r>
              <a:rPr lang="en-US" i="1" spc="-15">
                <a:effectLst/>
                <a:ea typeface="Times New Roman" panose="02020603050405020304" pitchFamily="18" charset="0"/>
                <a:hlinkClick r:id="rId5"/>
              </a:rPr>
              <a:t> </a:t>
            </a:r>
            <a:r>
              <a:rPr lang="en-US" i="1">
                <a:effectLst/>
                <a:ea typeface="Times New Roman" panose="02020603050405020304" pitchFamily="18" charset="0"/>
                <a:hlinkClick r:id="rId5"/>
              </a:rPr>
              <a:t>strenuous</a:t>
            </a:r>
            <a:r>
              <a:rPr lang="en-US" i="1" spc="-20">
                <a:effectLst/>
                <a:ea typeface="Times New Roman" panose="02020603050405020304" pitchFamily="18" charset="0"/>
                <a:hlinkClick r:id="rId5"/>
              </a:rPr>
              <a:t> </a:t>
            </a:r>
            <a:r>
              <a:rPr lang="en-US" i="1">
                <a:effectLst/>
                <a:ea typeface="Times New Roman" panose="02020603050405020304" pitchFamily="18" charset="0"/>
                <a:hlinkClick r:id="rId5"/>
              </a:rPr>
              <a:t>work,</a:t>
            </a:r>
            <a:r>
              <a:rPr lang="en-US" i="1" spc="-20">
                <a:effectLst/>
                <a:ea typeface="Times New Roman" panose="02020603050405020304" pitchFamily="18" charset="0"/>
                <a:hlinkClick r:id="rId5"/>
              </a:rPr>
              <a:t> </a:t>
            </a:r>
            <a:r>
              <a:rPr lang="en-US" i="1">
                <a:effectLst/>
                <a:ea typeface="Times New Roman" panose="02020603050405020304" pitchFamily="18" charset="0"/>
                <a:hlinkClick r:id="rId5"/>
              </a:rPr>
              <a:t>one</a:t>
            </a:r>
            <a:r>
              <a:rPr lang="en-US" i="1" spc="-15">
                <a:effectLst/>
                <a:ea typeface="Times New Roman" panose="02020603050405020304" pitchFamily="18" charset="0"/>
                <a:hlinkClick r:id="rId5"/>
              </a:rPr>
              <a:t> </a:t>
            </a:r>
            <a:r>
              <a:rPr lang="en-US" i="1">
                <a:effectLst/>
                <a:ea typeface="Times New Roman" panose="02020603050405020304" pitchFamily="18" charset="0"/>
                <a:hlinkClick r:id="rId5"/>
              </a:rPr>
              <a:t>alcoholic</a:t>
            </a:r>
            <a:r>
              <a:rPr lang="en-US" i="1" spc="-15">
                <a:effectLst/>
                <a:ea typeface="Times New Roman" panose="02020603050405020304" pitchFamily="18" charset="0"/>
                <a:hlinkClick r:id="rId5"/>
              </a:rPr>
              <a:t> </a:t>
            </a:r>
            <a:r>
              <a:rPr lang="en-US" i="1">
                <a:effectLst/>
                <a:ea typeface="Times New Roman" panose="02020603050405020304" pitchFamily="18" charset="0"/>
                <a:hlinkClick r:id="rId5"/>
              </a:rPr>
              <a:t>with</a:t>
            </a:r>
            <a:r>
              <a:rPr lang="en-US" i="1" spc="-20">
                <a:effectLst/>
                <a:ea typeface="Times New Roman" panose="02020603050405020304" pitchFamily="18" charset="0"/>
                <a:hlinkClick r:id="rId5"/>
              </a:rPr>
              <a:t> </a:t>
            </a:r>
            <a:r>
              <a:rPr lang="en-US" i="1">
                <a:effectLst/>
                <a:ea typeface="Times New Roman" panose="02020603050405020304" pitchFamily="18" charset="0"/>
                <a:hlinkClick r:id="rId5"/>
              </a:rPr>
              <a:t>another,</a:t>
            </a:r>
            <a:r>
              <a:rPr lang="en-US" i="1" spc="-15">
                <a:effectLst/>
                <a:ea typeface="Times New Roman" panose="02020603050405020304" pitchFamily="18" charset="0"/>
                <a:hlinkClick r:id="rId5"/>
              </a:rPr>
              <a:t> </a:t>
            </a:r>
            <a:r>
              <a:rPr lang="en-US" i="1">
                <a:effectLst/>
                <a:ea typeface="Times New Roman" panose="02020603050405020304" pitchFamily="18" charset="0"/>
                <a:hlinkClick r:id="rId5"/>
              </a:rPr>
              <a:t>was</a:t>
            </a:r>
            <a:r>
              <a:rPr lang="en-US" i="1" spc="-10">
                <a:effectLst/>
                <a:ea typeface="Times New Roman" panose="02020603050405020304" pitchFamily="18" charset="0"/>
                <a:hlinkClick r:id="rId5"/>
              </a:rPr>
              <a:t> </a:t>
            </a:r>
            <a:r>
              <a:rPr lang="en-US" i="1">
                <a:effectLst/>
                <a:ea typeface="Times New Roman" panose="02020603050405020304" pitchFamily="18" charset="0"/>
                <a:hlinkClick r:id="rId5"/>
              </a:rPr>
              <a:t>vital</a:t>
            </a:r>
            <a:r>
              <a:rPr lang="en-US" i="1" spc="-20">
                <a:effectLst/>
                <a:ea typeface="Times New Roman" panose="02020603050405020304" pitchFamily="18" charset="0"/>
                <a:hlinkClick r:id="rId5"/>
              </a:rPr>
              <a:t> </a:t>
            </a:r>
            <a:r>
              <a:rPr lang="en-US" i="1">
                <a:effectLst/>
                <a:ea typeface="Times New Roman" panose="02020603050405020304" pitchFamily="18" charset="0"/>
                <a:hlinkClick r:id="rId5"/>
              </a:rPr>
              <a:t>to</a:t>
            </a:r>
            <a:r>
              <a:rPr lang="en-US" i="1" spc="-20">
                <a:effectLst/>
                <a:ea typeface="Times New Roman" panose="02020603050405020304" pitchFamily="18" charset="0"/>
                <a:hlinkClick r:id="rId5"/>
              </a:rPr>
              <a:t> </a:t>
            </a:r>
            <a:r>
              <a:rPr lang="en-US" i="1">
                <a:effectLst/>
                <a:ea typeface="Times New Roman" panose="02020603050405020304" pitchFamily="18" charset="0"/>
                <a:hlinkClick r:id="rId5"/>
              </a:rPr>
              <a:t>permanent</a:t>
            </a:r>
            <a:r>
              <a:rPr lang="en-US" i="1" spc="-15">
                <a:effectLst/>
                <a:ea typeface="Times New Roman" panose="02020603050405020304" pitchFamily="18" charset="0"/>
                <a:hlinkClick r:id="rId5"/>
              </a:rPr>
              <a:t> </a:t>
            </a:r>
            <a:r>
              <a:rPr lang="en-US" i="1" spc="-10">
                <a:effectLst/>
                <a:ea typeface="Times New Roman" panose="02020603050405020304" pitchFamily="18" charset="0"/>
                <a:hlinkClick r:id="rId5"/>
              </a:rPr>
              <a:t>recovery.”</a:t>
            </a:r>
            <a:endParaRPr lang="en-US" i="1">
              <a:effectLst/>
              <a:ea typeface="Times New Roman" panose="02020603050405020304" pitchFamily="18" charset="0"/>
            </a:endParaRPr>
          </a:p>
        </p:txBody>
      </p:sp>
      <p:pic>
        <p:nvPicPr>
          <p:cNvPr id="7170" name="Picture 2" descr="history of alcoholics anonymous bill wilson dr bob">
            <a:extLst>
              <a:ext uri="{FF2B5EF4-FFF2-40B4-BE49-F238E27FC236}">
                <a16:creationId xmlns:a16="http://schemas.microsoft.com/office/drawing/2014/main" id="{8F0B82D7-423F-00E0-7443-DE19B8812E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062" y="1132312"/>
            <a:ext cx="5302880" cy="397716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9994BD54-DF52-3FA3-2A96-A06D075E1FD8}"/>
              </a:ext>
            </a:extLst>
          </p:cNvPr>
          <p:cNvSpPr txBox="1">
            <a:spLocks/>
          </p:cNvSpPr>
          <p:nvPr/>
        </p:nvSpPr>
        <p:spPr>
          <a:xfrm>
            <a:off x="2427600" y="306064"/>
            <a:ext cx="7336800" cy="57287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b="1"/>
              <a:t>AA History – Bill and Bob</a:t>
            </a:r>
          </a:p>
        </p:txBody>
      </p:sp>
      <p:pic>
        <p:nvPicPr>
          <p:cNvPr id="5" name="10-Bill and Bob">
            <a:hlinkClick r:id="" action="ppaction://media"/>
            <a:extLst>
              <a:ext uri="{FF2B5EF4-FFF2-40B4-BE49-F238E27FC236}">
                <a16:creationId xmlns:a16="http://schemas.microsoft.com/office/drawing/2014/main" id="{C3CDB5A2-80A5-722C-50AA-EDE8B0C8A8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43139" y="5240418"/>
            <a:ext cx="487363" cy="487363"/>
          </a:xfrm>
          <a:prstGeom prst="rect">
            <a:avLst/>
          </a:prstGeom>
        </p:spPr>
      </p:pic>
    </p:spTree>
    <p:extLst>
      <p:ext uri="{BB962C8B-B14F-4D97-AF65-F5344CB8AC3E}">
        <p14:creationId xmlns:p14="http://schemas.microsoft.com/office/powerpoint/2010/main" val="360951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B221CDE-5758-4F8A-8E5E-597B1D5AC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CC4AC7C4-D5CE-4603-98D5-CCABE64C1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itle 1">
            <a:extLst>
              <a:ext uri="{FF2B5EF4-FFF2-40B4-BE49-F238E27FC236}">
                <a16:creationId xmlns:a16="http://schemas.microsoft.com/office/drawing/2014/main" id="{5710398B-1956-0DAE-BB44-D3F93E02AA1B}"/>
              </a:ext>
            </a:extLst>
          </p:cNvPr>
          <p:cNvSpPr txBox="1">
            <a:spLocks/>
          </p:cNvSpPr>
          <p:nvPr/>
        </p:nvSpPr>
        <p:spPr>
          <a:xfrm>
            <a:off x="734266" y="306179"/>
            <a:ext cx="10713308" cy="621076"/>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spcAft>
                <a:spcPts val="600"/>
              </a:spcAft>
            </a:pPr>
            <a:r>
              <a:rPr lang="en-US" b="1">
                <a:solidFill>
                  <a:srgbClr val="FFFFFF"/>
                </a:solidFill>
              </a:rPr>
              <a:t>AA History – Spiritual Experience / Bill Dodson</a:t>
            </a:r>
          </a:p>
        </p:txBody>
      </p:sp>
      <p:pic>
        <p:nvPicPr>
          <p:cNvPr id="8" name="Picture 7">
            <a:extLst>
              <a:ext uri="{FF2B5EF4-FFF2-40B4-BE49-F238E27FC236}">
                <a16:creationId xmlns:a16="http://schemas.microsoft.com/office/drawing/2014/main" id="{6915A109-EC10-A96C-FE48-7A14AD776B72}"/>
              </a:ext>
            </a:extLst>
          </p:cNvPr>
          <p:cNvPicPr>
            <a:picLocks noChangeAspect="1"/>
          </p:cNvPicPr>
          <p:nvPr/>
        </p:nvPicPr>
        <p:blipFill>
          <a:blip r:embed="rId2"/>
          <a:srcRect t="4065" r="-2" b="-2"/>
          <a:stretch/>
        </p:blipFill>
        <p:spPr>
          <a:xfrm>
            <a:off x="356831" y="3500363"/>
            <a:ext cx="3512532" cy="2434644"/>
          </a:xfrm>
          <a:prstGeom prst="rect">
            <a:avLst/>
          </a:prstGeom>
        </p:spPr>
      </p:pic>
      <p:sp>
        <p:nvSpPr>
          <p:cNvPr id="6" name="TextBox 5">
            <a:extLst>
              <a:ext uri="{FF2B5EF4-FFF2-40B4-BE49-F238E27FC236}">
                <a16:creationId xmlns:a16="http://schemas.microsoft.com/office/drawing/2014/main" id="{0719A075-6230-C605-C52E-279BD1CAB67A}"/>
              </a:ext>
            </a:extLst>
          </p:cNvPr>
          <p:cNvSpPr txBox="1"/>
          <p:nvPr/>
        </p:nvSpPr>
        <p:spPr>
          <a:xfrm>
            <a:off x="4437597" y="1610670"/>
            <a:ext cx="6693061" cy="3636660"/>
          </a:xfrm>
          <a:prstGeom prst="rect">
            <a:avLst/>
          </a:prstGeom>
        </p:spPr>
        <p:txBody>
          <a:bodyPr vert="horz" lIns="91440" tIns="45720" rIns="91440" bIns="45720" rtlCol="0">
            <a:normAutofit/>
          </a:bodyPr>
          <a:lstStyle/>
          <a:p>
            <a:pPr marL="88265" marR="74930" indent="-182880" defTabSz="914400">
              <a:lnSpc>
                <a:spcPct val="90000"/>
              </a:lnSpc>
              <a:spcBef>
                <a:spcPts val="405"/>
              </a:spcBef>
              <a:spcAft>
                <a:spcPts val="0"/>
              </a:spcAft>
              <a:buClr>
                <a:schemeClr val="accent1"/>
              </a:buClr>
              <a:buSzPct val="80000"/>
              <a:buFont typeface="Corbel" pitchFamily="34" charset="0"/>
              <a:buChar char="•"/>
              <a:tabLst>
                <a:tab pos="546100" algn="l"/>
              </a:tabLst>
            </a:pPr>
            <a:r>
              <a:rPr lang="en-US">
                <a:solidFill>
                  <a:srgbClr val="FFFFFF"/>
                </a:solidFill>
                <a:effectLst/>
              </a:rPr>
              <a:t>..., one of the Oxford Group tenets was you got to give it away if you’re going to keep it.</a:t>
            </a:r>
            <a:r>
              <a:rPr lang="en-US" spc="200">
                <a:solidFill>
                  <a:srgbClr val="FFFFFF"/>
                </a:solidFill>
                <a:effectLst/>
              </a:rPr>
              <a:t> </a:t>
            </a:r>
            <a:r>
              <a:rPr lang="en-US">
                <a:solidFill>
                  <a:srgbClr val="FFFFFF"/>
                </a:solidFill>
                <a:effectLst/>
              </a:rPr>
              <a:t>So immediately they </a:t>
            </a:r>
            <a:r>
              <a:rPr lang="en-US" b="1">
                <a:effectLst/>
              </a:rPr>
              <a:t>made a decision</a:t>
            </a:r>
            <a:r>
              <a:rPr lang="en-US">
                <a:effectLst/>
              </a:rPr>
              <a:t> </a:t>
            </a:r>
            <a:r>
              <a:rPr lang="en-US">
                <a:solidFill>
                  <a:srgbClr val="FFFFFF"/>
                </a:solidFill>
                <a:effectLst/>
              </a:rPr>
              <a:t>that</a:t>
            </a:r>
            <a:r>
              <a:rPr lang="en-US" spc="-15">
                <a:solidFill>
                  <a:srgbClr val="FFFFFF"/>
                </a:solidFill>
                <a:effectLst/>
              </a:rPr>
              <a:t> </a:t>
            </a:r>
            <a:r>
              <a:rPr lang="en-US">
                <a:solidFill>
                  <a:srgbClr val="FFFFFF"/>
                </a:solidFill>
                <a:effectLst/>
              </a:rPr>
              <a:t>we’re</a:t>
            </a:r>
            <a:r>
              <a:rPr lang="en-US" spc="-10">
                <a:solidFill>
                  <a:srgbClr val="FFFFFF"/>
                </a:solidFill>
                <a:effectLst/>
              </a:rPr>
              <a:t> </a:t>
            </a:r>
            <a:r>
              <a:rPr lang="en-US">
                <a:solidFill>
                  <a:srgbClr val="FFFFFF"/>
                </a:solidFill>
                <a:effectLst/>
              </a:rPr>
              <a:t>going</a:t>
            </a:r>
            <a:r>
              <a:rPr lang="en-US" spc="-5">
                <a:solidFill>
                  <a:srgbClr val="FFFFFF"/>
                </a:solidFill>
                <a:effectLst/>
              </a:rPr>
              <a:t> </a:t>
            </a:r>
            <a:r>
              <a:rPr lang="en-US">
                <a:solidFill>
                  <a:srgbClr val="FFFFFF"/>
                </a:solidFill>
                <a:effectLst/>
              </a:rPr>
              <a:t>to</a:t>
            </a:r>
            <a:r>
              <a:rPr lang="en-US" spc="-10">
                <a:solidFill>
                  <a:srgbClr val="FFFFFF"/>
                </a:solidFill>
                <a:effectLst/>
              </a:rPr>
              <a:t> </a:t>
            </a:r>
            <a:r>
              <a:rPr lang="en-US">
                <a:solidFill>
                  <a:srgbClr val="FFFFFF"/>
                </a:solidFill>
                <a:effectLst/>
              </a:rPr>
              <a:t>have</a:t>
            </a:r>
            <a:r>
              <a:rPr lang="en-US" spc="-5">
                <a:solidFill>
                  <a:srgbClr val="FFFFFF"/>
                </a:solidFill>
                <a:effectLst/>
              </a:rPr>
              <a:t> </a:t>
            </a:r>
            <a:r>
              <a:rPr lang="en-US">
                <a:solidFill>
                  <a:srgbClr val="FFFFFF"/>
                </a:solidFill>
                <a:effectLst/>
              </a:rPr>
              <a:t>to</a:t>
            </a:r>
            <a:r>
              <a:rPr lang="en-US" spc="-10">
                <a:solidFill>
                  <a:srgbClr val="FFFFFF"/>
                </a:solidFill>
                <a:effectLst/>
              </a:rPr>
              <a:t> </a:t>
            </a:r>
            <a:r>
              <a:rPr lang="en-US">
                <a:solidFill>
                  <a:srgbClr val="FFFFFF"/>
                </a:solidFill>
                <a:effectLst/>
              </a:rPr>
              <a:t>find</a:t>
            </a:r>
            <a:r>
              <a:rPr lang="en-US" spc="-10">
                <a:solidFill>
                  <a:srgbClr val="FFFFFF"/>
                </a:solidFill>
                <a:effectLst/>
              </a:rPr>
              <a:t> </a:t>
            </a:r>
            <a:r>
              <a:rPr lang="en-US">
                <a:solidFill>
                  <a:srgbClr val="FFFFFF"/>
                </a:solidFill>
                <a:effectLst/>
              </a:rPr>
              <a:t>us</a:t>
            </a:r>
            <a:r>
              <a:rPr lang="en-US" spc="-10">
                <a:solidFill>
                  <a:srgbClr val="FFFFFF"/>
                </a:solidFill>
                <a:effectLst/>
              </a:rPr>
              <a:t> </a:t>
            </a:r>
            <a:r>
              <a:rPr lang="en-US">
                <a:solidFill>
                  <a:srgbClr val="FFFFFF"/>
                </a:solidFill>
                <a:effectLst/>
              </a:rPr>
              <a:t>another</a:t>
            </a:r>
            <a:r>
              <a:rPr lang="en-US" spc="-10">
                <a:solidFill>
                  <a:srgbClr val="FFFFFF"/>
                </a:solidFill>
                <a:effectLst/>
              </a:rPr>
              <a:t> </a:t>
            </a:r>
            <a:r>
              <a:rPr lang="en-US">
                <a:solidFill>
                  <a:srgbClr val="FFFFFF"/>
                </a:solidFill>
                <a:effectLst/>
              </a:rPr>
              <a:t>alcoholic</a:t>
            </a:r>
            <a:r>
              <a:rPr lang="en-US" spc="-10">
                <a:solidFill>
                  <a:srgbClr val="FFFFFF"/>
                </a:solidFill>
                <a:effectLst/>
              </a:rPr>
              <a:t> </a:t>
            </a:r>
            <a:r>
              <a:rPr lang="en-US">
                <a:solidFill>
                  <a:srgbClr val="FFFFFF"/>
                </a:solidFill>
                <a:effectLst/>
              </a:rPr>
              <a:t>to talk to.</a:t>
            </a:r>
            <a:r>
              <a:rPr lang="en-US" spc="200">
                <a:solidFill>
                  <a:srgbClr val="FFFFFF"/>
                </a:solidFill>
                <a:effectLst/>
              </a:rPr>
              <a:t> </a:t>
            </a:r>
          </a:p>
          <a:p>
            <a:pPr marL="0" marR="0" indent="-182880" defTabSz="914400">
              <a:lnSpc>
                <a:spcPct val="90000"/>
              </a:lnSpc>
              <a:spcBef>
                <a:spcPts val="0"/>
              </a:spcBef>
              <a:spcAft>
                <a:spcPts val="0"/>
              </a:spcAft>
              <a:buClr>
                <a:schemeClr val="accent1"/>
              </a:buClr>
              <a:buSzPct val="80000"/>
              <a:buFont typeface="Corbel" pitchFamily="34" charset="0"/>
              <a:buChar char="•"/>
            </a:pPr>
            <a:r>
              <a:rPr lang="en-US">
                <a:solidFill>
                  <a:srgbClr val="FFFFFF"/>
                </a:solidFill>
                <a:effectLst/>
              </a:rPr>
              <a:t> </a:t>
            </a:r>
          </a:p>
          <a:p>
            <a:pPr marL="88265" marR="109220" indent="-182880" defTabSz="914400">
              <a:lnSpc>
                <a:spcPct val="90000"/>
              </a:lnSpc>
              <a:spcBef>
                <a:spcPts val="0"/>
              </a:spcBef>
              <a:spcAft>
                <a:spcPts val="0"/>
              </a:spcAft>
              <a:buClr>
                <a:schemeClr val="accent1"/>
              </a:buClr>
              <a:buSzPct val="80000"/>
              <a:buFont typeface="Corbel" pitchFamily="34" charset="0"/>
              <a:buChar char="•"/>
            </a:pPr>
            <a:r>
              <a:rPr lang="en-US">
                <a:solidFill>
                  <a:srgbClr val="FFFFFF"/>
                </a:solidFill>
                <a:effectLst/>
              </a:rPr>
              <a:t>So the next morning they go down to see this fellow.</a:t>
            </a:r>
            <a:r>
              <a:rPr lang="en-US" spc="200">
                <a:solidFill>
                  <a:srgbClr val="FFFFFF"/>
                </a:solidFill>
                <a:effectLst/>
              </a:rPr>
              <a:t> </a:t>
            </a:r>
            <a:r>
              <a:rPr lang="en-US">
                <a:solidFill>
                  <a:srgbClr val="FFFFFF"/>
                </a:solidFill>
                <a:effectLst/>
              </a:rPr>
              <a:t>He’s named </a:t>
            </a:r>
            <a:r>
              <a:rPr lang="en-US" b="1">
                <a:effectLst/>
              </a:rPr>
              <a:t>Bill Dobson</a:t>
            </a:r>
            <a:r>
              <a:rPr lang="en-US">
                <a:solidFill>
                  <a:srgbClr val="FFFFFF"/>
                </a:solidFill>
                <a:effectLst/>
              </a:rPr>
              <a:t>, and you see the picture in AA rooms all over the world</a:t>
            </a:r>
            <a:r>
              <a:rPr lang="en-US" spc="-5">
                <a:solidFill>
                  <a:srgbClr val="FFFFFF"/>
                </a:solidFill>
                <a:effectLst/>
              </a:rPr>
              <a:t> </a:t>
            </a:r>
            <a:r>
              <a:rPr lang="en-US">
                <a:solidFill>
                  <a:srgbClr val="FFFFFF"/>
                </a:solidFill>
                <a:effectLst/>
              </a:rPr>
              <a:t>of</a:t>
            </a:r>
            <a:r>
              <a:rPr lang="en-US" spc="-5">
                <a:solidFill>
                  <a:srgbClr val="FFFFFF"/>
                </a:solidFill>
                <a:effectLst/>
              </a:rPr>
              <a:t> </a:t>
            </a:r>
            <a:r>
              <a:rPr lang="en-US">
                <a:solidFill>
                  <a:srgbClr val="FFFFFF"/>
                </a:solidFill>
                <a:effectLst/>
              </a:rPr>
              <a:t>the</a:t>
            </a:r>
            <a:r>
              <a:rPr lang="en-US" spc="-5">
                <a:solidFill>
                  <a:srgbClr val="FFFFFF"/>
                </a:solidFill>
                <a:effectLst/>
              </a:rPr>
              <a:t> </a:t>
            </a:r>
            <a:r>
              <a:rPr lang="en-US">
                <a:solidFill>
                  <a:srgbClr val="FFFFFF"/>
                </a:solidFill>
                <a:effectLst/>
              </a:rPr>
              <a:t>man</a:t>
            </a:r>
            <a:r>
              <a:rPr lang="en-US" spc="-10">
                <a:solidFill>
                  <a:srgbClr val="FFFFFF"/>
                </a:solidFill>
                <a:effectLst/>
              </a:rPr>
              <a:t> </a:t>
            </a:r>
            <a:r>
              <a:rPr lang="en-US">
                <a:solidFill>
                  <a:srgbClr val="FFFFFF"/>
                </a:solidFill>
                <a:effectLst/>
              </a:rPr>
              <a:t>on</a:t>
            </a:r>
            <a:r>
              <a:rPr lang="en-US" spc="-10">
                <a:solidFill>
                  <a:srgbClr val="FFFFFF"/>
                </a:solidFill>
                <a:effectLst/>
              </a:rPr>
              <a:t> </a:t>
            </a:r>
            <a:r>
              <a:rPr lang="en-US">
                <a:solidFill>
                  <a:srgbClr val="FFFFFF"/>
                </a:solidFill>
                <a:effectLst/>
              </a:rPr>
              <a:t>the</a:t>
            </a:r>
            <a:r>
              <a:rPr lang="en-US" spc="-15">
                <a:solidFill>
                  <a:srgbClr val="FFFFFF"/>
                </a:solidFill>
                <a:effectLst/>
              </a:rPr>
              <a:t> </a:t>
            </a:r>
            <a:r>
              <a:rPr lang="en-US">
                <a:solidFill>
                  <a:srgbClr val="FFFFFF"/>
                </a:solidFill>
                <a:effectLst/>
              </a:rPr>
              <a:t>bed.</a:t>
            </a:r>
            <a:r>
              <a:rPr lang="en-US" spc="200">
                <a:solidFill>
                  <a:srgbClr val="FFFFFF"/>
                </a:solidFill>
                <a:effectLst/>
              </a:rPr>
              <a:t> </a:t>
            </a:r>
            <a:r>
              <a:rPr lang="en-US">
                <a:solidFill>
                  <a:srgbClr val="FFFFFF"/>
                </a:solidFill>
                <a:effectLst/>
              </a:rPr>
              <a:t>And</a:t>
            </a:r>
            <a:r>
              <a:rPr lang="en-US" spc="-5">
                <a:solidFill>
                  <a:srgbClr val="FFFFFF"/>
                </a:solidFill>
                <a:effectLst/>
              </a:rPr>
              <a:t> </a:t>
            </a:r>
            <a:r>
              <a:rPr lang="en-US">
                <a:solidFill>
                  <a:srgbClr val="FFFFFF"/>
                </a:solidFill>
                <a:effectLst/>
              </a:rPr>
              <a:t>this</a:t>
            </a:r>
            <a:r>
              <a:rPr lang="en-US" spc="-5">
                <a:solidFill>
                  <a:srgbClr val="FFFFFF"/>
                </a:solidFill>
                <a:effectLst/>
              </a:rPr>
              <a:t> </a:t>
            </a:r>
            <a:r>
              <a:rPr lang="en-US">
                <a:solidFill>
                  <a:srgbClr val="FFFFFF"/>
                </a:solidFill>
                <a:effectLst/>
              </a:rPr>
              <a:t>is</a:t>
            </a:r>
            <a:r>
              <a:rPr lang="en-US" spc="-5">
                <a:solidFill>
                  <a:srgbClr val="FFFFFF"/>
                </a:solidFill>
                <a:effectLst/>
              </a:rPr>
              <a:t> </a:t>
            </a:r>
            <a:r>
              <a:rPr lang="en-US">
                <a:solidFill>
                  <a:srgbClr val="FFFFFF"/>
                </a:solidFill>
                <a:effectLst/>
              </a:rPr>
              <a:t>Bill</a:t>
            </a:r>
            <a:r>
              <a:rPr lang="en-US" spc="-5">
                <a:solidFill>
                  <a:srgbClr val="FFFFFF"/>
                </a:solidFill>
                <a:effectLst/>
              </a:rPr>
              <a:t> </a:t>
            </a:r>
            <a:r>
              <a:rPr lang="en-US">
                <a:solidFill>
                  <a:srgbClr val="FFFFFF"/>
                </a:solidFill>
                <a:effectLst/>
              </a:rPr>
              <a:t>and</a:t>
            </a:r>
            <a:r>
              <a:rPr lang="en-US" spc="-5">
                <a:solidFill>
                  <a:srgbClr val="FFFFFF"/>
                </a:solidFill>
                <a:effectLst/>
              </a:rPr>
              <a:t> </a:t>
            </a:r>
            <a:r>
              <a:rPr lang="en-US">
                <a:solidFill>
                  <a:srgbClr val="FFFFFF"/>
                </a:solidFill>
                <a:effectLst/>
              </a:rPr>
              <a:t>Bob</a:t>
            </a:r>
            <a:r>
              <a:rPr lang="en-US" spc="-5">
                <a:solidFill>
                  <a:srgbClr val="FFFFFF"/>
                </a:solidFill>
                <a:effectLst/>
              </a:rPr>
              <a:t> </a:t>
            </a:r>
            <a:r>
              <a:rPr lang="en-US">
                <a:solidFill>
                  <a:srgbClr val="FFFFFF"/>
                </a:solidFill>
                <a:effectLst/>
              </a:rPr>
              <a:t>sitting</a:t>
            </a:r>
            <a:r>
              <a:rPr lang="en-US" spc="-5">
                <a:solidFill>
                  <a:srgbClr val="FFFFFF"/>
                </a:solidFill>
                <a:effectLst/>
              </a:rPr>
              <a:t> </a:t>
            </a:r>
            <a:r>
              <a:rPr lang="en-US">
                <a:solidFill>
                  <a:srgbClr val="FFFFFF"/>
                </a:solidFill>
                <a:effectLst/>
              </a:rPr>
              <a:t>there</a:t>
            </a:r>
            <a:r>
              <a:rPr lang="en-US" spc="-5">
                <a:solidFill>
                  <a:srgbClr val="FFFFFF"/>
                </a:solidFill>
                <a:effectLst/>
              </a:rPr>
              <a:t> </a:t>
            </a:r>
            <a:r>
              <a:rPr lang="en-US">
                <a:solidFill>
                  <a:srgbClr val="FFFFFF"/>
                </a:solidFill>
                <a:effectLst/>
              </a:rPr>
              <a:t>talking</a:t>
            </a:r>
            <a:r>
              <a:rPr lang="en-US" spc="-15">
                <a:solidFill>
                  <a:srgbClr val="FFFFFF"/>
                </a:solidFill>
                <a:effectLst/>
              </a:rPr>
              <a:t> </a:t>
            </a:r>
            <a:r>
              <a:rPr lang="en-US">
                <a:solidFill>
                  <a:srgbClr val="FFFFFF"/>
                </a:solidFill>
                <a:effectLst/>
              </a:rPr>
              <a:t>to</a:t>
            </a:r>
            <a:r>
              <a:rPr lang="en-US" spc="-5">
                <a:solidFill>
                  <a:srgbClr val="FFFFFF"/>
                </a:solidFill>
                <a:effectLst/>
              </a:rPr>
              <a:t> </a:t>
            </a:r>
            <a:r>
              <a:rPr lang="en-US">
                <a:solidFill>
                  <a:srgbClr val="FFFFFF"/>
                </a:solidFill>
                <a:effectLst/>
              </a:rPr>
              <a:t>Bill</a:t>
            </a:r>
            <a:r>
              <a:rPr lang="en-US" spc="-5">
                <a:solidFill>
                  <a:srgbClr val="FFFFFF"/>
                </a:solidFill>
                <a:effectLst/>
              </a:rPr>
              <a:t> </a:t>
            </a:r>
            <a:r>
              <a:rPr lang="en-US">
                <a:solidFill>
                  <a:srgbClr val="FFFFFF"/>
                </a:solidFill>
                <a:effectLst/>
              </a:rPr>
              <a:t>Dobson.</a:t>
            </a:r>
            <a:r>
              <a:rPr lang="en-US" spc="200">
                <a:solidFill>
                  <a:srgbClr val="FFFFFF"/>
                </a:solidFill>
                <a:effectLst/>
              </a:rPr>
              <a:t> </a:t>
            </a:r>
          </a:p>
          <a:p>
            <a:pPr marL="88265" marR="109220" indent="-182880" defTabSz="914400">
              <a:lnSpc>
                <a:spcPct val="90000"/>
              </a:lnSpc>
              <a:spcBef>
                <a:spcPts val="0"/>
              </a:spcBef>
              <a:spcAft>
                <a:spcPts val="0"/>
              </a:spcAft>
              <a:buClr>
                <a:schemeClr val="accent1"/>
              </a:buClr>
              <a:buSzPct val="80000"/>
              <a:buFont typeface="Corbel" pitchFamily="34" charset="0"/>
              <a:buChar char="•"/>
            </a:pPr>
            <a:br>
              <a:rPr lang="en-US">
                <a:solidFill>
                  <a:srgbClr val="FFFFFF"/>
                </a:solidFill>
                <a:effectLst/>
              </a:rPr>
            </a:br>
            <a:r>
              <a:rPr lang="en-US">
                <a:solidFill>
                  <a:srgbClr val="FFFFFF"/>
                </a:solidFill>
                <a:effectLst/>
              </a:rPr>
              <a:t>Two days later Bill Dobson said to his wife get my clothes out of the closet, I’m going home. And he gets up and he dresses and he goes home and he starts applying the program of action. And low and behold </a:t>
            </a:r>
            <a:r>
              <a:rPr lang="en-US" b="1">
                <a:effectLst/>
              </a:rPr>
              <a:t>he had a vital spiritual experience</a:t>
            </a:r>
            <a:r>
              <a:rPr lang="en-US">
                <a:effectLst/>
              </a:rPr>
              <a:t> </a:t>
            </a:r>
            <a:r>
              <a:rPr lang="en-US">
                <a:solidFill>
                  <a:srgbClr val="FFFFFF"/>
                </a:solidFill>
                <a:effectLst/>
              </a:rPr>
              <a:t>and </a:t>
            </a:r>
            <a:r>
              <a:rPr lang="en-US" b="1">
                <a:effectLst/>
              </a:rPr>
              <a:t>he recovered from alcoholism</a:t>
            </a:r>
            <a:r>
              <a:rPr lang="en-US">
                <a:solidFill>
                  <a:srgbClr val="FFFFFF"/>
                </a:solidFill>
                <a:effectLst/>
              </a:rPr>
              <a:t> also.</a:t>
            </a:r>
          </a:p>
        </p:txBody>
      </p:sp>
      <p:sp>
        <p:nvSpPr>
          <p:cNvPr id="17" name="Rectangle 16">
            <a:extLst>
              <a:ext uri="{FF2B5EF4-FFF2-40B4-BE49-F238E27FC236}">
                <a16:creationId xmlns:a16="http://schemas.microsoft.com/office/drawing/2014/main" id="{78CF0775-27C9-4D32-A833-64CE4537F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0" name="Picture 9" descr="A person sitting in a bed&#10;&#10;Description automatically generated">
            <a:extLst>
              <a:ext uri="{FF2B5EF4-FFF2-40B4-BE49-F238E27FC236}">
                <a16:creationId xmlns:a16="http://schemas.microsoft.com/office/drawing/2014/main" id="{C615EA3D-B3C2-18A5-ABD4-B76784C6D976}"/>
              </a:ext>
            </a:extLst>
          </p:cNvPr>
          <p:cNvPicPr>
            <a:picLocks noChangeAspect="1"/>
          </p:cNvPicPr>
          <p:nvPr/>
        </p:nvPicPr>
        <p:blipFill>
          <a:blip r:embed="rId3"/>
          <a:stretch>
            <a:fillRect/>
          </a:stretch>
        </p:blipFill>
        <p:spPr>
          <a:xfrm>
            <a:off x="352644" y="1379484"/>
            <a:ext cx="3516719" cy="1978154"/>
          </a:xfrm>
          <a:prstGeom prst="rect">
            <a:avLst/>
          </a:prstGeom>
        </p:spPr>
      </p:pic>
    </p:spTree>
    <p:extLst>
      <p:ext uri="{BB962C8B-B14F-4D97-AF65-F5344CB8AC3E}">
        <p14:creationId xmlns:p14="http://schemas.microsoft.com/office/powerpoint/2010/main" val="4017893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336F56-9443-AEDC-4232-BAC056026F75}"/>
              </a:ext>
            </a:extLst>
          </p:cNvPr>
          <p:cNvSpPr txBox="1"/>
          <p:nvPr/>
        </p:nvSpPr>
        <p:spPr>
          <a:xfrm>
            <a:off x="4544079" y="1104125"/>
            <a:ext cx="7436126" cy="5201424"/>
          </a:xfrm>
          <a:prstGeom prst="rect">
            <a:avLst/>
          </a:prstGeom>
          <a:noFill/>
        </p:spPr>
        <p:txBody>
          <a:bodyPr wrap="square">
            <a:spAutoFit/>
          </a:bodyPr>
          <a:lstStyle/>
          <a:p>
            <a:pPr marL="260350" marR="170815" indent="-171450">
              <a:spcBef>
                <a:spcPts val="1150"/>
              </a:spcBef>
              <a:buFont typeface="Arial" panose="020B0604020202020204" pitchFamily="34" charset="0"/>
              <a:buChar char="•"/>
              <a:tabLst>
                <a:tab pos="1460500" algn="l"/>
              </a:tabLst>
            </a:pPr>
            <a:r>
              <a:rPr lang="en-US" b="1">
                <a:hlinkClick r:id="rId4"/>
              </a:rPr>
              <a:t>Foreword to Second Edition – (pp. xv-xxi)</a:t>
            </a:r>
            <a:endParaRPr lang="en-US" b="1"/>
          </a:p>
          <a:p>
            <a:pPr marL="546100" marR="170815" lvl="1">
              <a:spcBef>
                <a:spcPts val="1150"/>
              </a:spcBef>
              <a:tabLst>
                <a:tab pos="1460500" algn="l"/>
              </a:tabLst>
            </a:pPr>
            <a:r>
              <a:rPr lang="en-US" sz="1400" b="1" i="1">
                <a:effectLst/>
                <a:latin typeface="Times New Roman" panose="02020603050405020304" pitchFamily="18" charset="0"/>
                <a:ea typeface="Times New Roman" panose="02020603050405020304" pitchFamily="18" charset="0"/>
                <a:hlinkClick r:id="rId5"/>
              </a:rPr>
              <a:t>“When</a:t>
            </a:r>
            <a:r>
              <a:rPr lang="en-US" sz="1400" b="1" i="1" spc="-5">
                <a:effectLst/>
                <a:latin typeface="Times New Roman" panose="02020603050405020304" pitchFamily="18" charset="0"/>
                <a:ea typeface="Times New Roman" panose="02020603050405020304" pitchFamily="18" charset="0"/>
                <a:hlinkClick r:id="rId5"/>
              </a:rPr>
              <a:t> </a:t>
            </a:r>
            <a:r>
              <a:rPr lang="en-US" sz="1400" b="1" i="1">
                <a:effectLst/>
                <a:latin typeface="Times New Roman" panose="02020603050405020304" pitchFamily="18" charset="0"/>
                <a:ea typeface="Times New Roman" panose="02020603050405020304" pitchFamily="18" charset="0"/>
                <a:hlinkClick r:id="rId5"/>
              </a:rPr>
              <a:t>the</a:t>
            </a:r>
            <a:r>
              <a:rPr lang="en-US" sz="1400" b="1" i="1" spc="-20">
                <a:effectLst/>
                <a:latin typeface="Times New Roman" panose="02020603050405020304" pitchFamily="18" charset="0"/>
                <a:ea typeface="Times New Roman" panose="02020603050405020304" pitchFamily="18" charset="0"/>
                <a:hlinkClick r:id="rId5"/>
              </a:rPr>
              <a:t> </a:t>
            </a:r>
            <a:r>
              <a:rPr lang="en-US" sz="1400" b="1" i="1">
                <a:effectLst/>
                <a:latin typeface="Times New Roman" panose="02020603050405020304" pitchFamily="18" charset="0"/>
                <a:ea typeface="Times New Roman" panose="02020603050405020304" pitchFamily="18" charset="0"/>
                <a:hlinkClick r:id="rId5"/>
              </a:rPr>
              <a:t>broker</a:t>
            </a:r>
            <a:r>
              <a:rPr lang="en-US" sz="1400" b="1" i="1" spc="-10">
                <a:effectLst/>
                <a:latin typeface="Times New Roman" panose="02020603050405020304" pitchFamily="18" charset="0"/>
                <a:ea typeface="Times New Roman" panose="02020603050405020304" pitchFamily="18" charset="0"/>
                <a:hlinkClick r:id="rId5"/>
              </a:rPr>
              <a:t> </a:t>
            </a:r>
            <a:r>
              <a:rPr lang="en-US" sz="1400" b="1" i="1">
                <a:effectLst/>
                <a:latin typeface="Times New Roman" panose="02020603050405020304" pitchFamily="18" charset="0"/>
                <a:ea typeface="Times New Roman" panose="02020603050405020304" pitchFamily="18" charset="0"/>
                <a:hlinkClick r:id="rId5"/>
              </a:rPr>
              <a:t>returned</a:t>
            </a:r>
            <a:r>
              <a:rPr lang="en-US" sz="1400" b="1" i="1" spc="-5">
                <a:effectLst/>
                <a:latin typeface="Times New Roman" panose="02020603050405020304" pitchFamily="18" charset="0"/>
                <a:ea typeface="Times New Roman" panose="02020603050405020304" pitchFamily="18" charset="0"/>
                <a:hlinkClick r:id="rId5"/>
              </a:rPr>
              <a:t> </a:t>
            </a:r>
            <a:r>
              <a:rPr lang="en-US" sz="1400" b="1" i="1">
                <a:effectLst/>
                <a:latin typeface="Times New Roman" panose="02020603050405020304" pitchFamily="18" charset="0"/>
                <a:ea typeface="Times New Roman" panose="02020603050405020304" pitchFamily="18" charset="0"/>
                <a:hlinkClick r:id="rId5"/>
              </a:rPr>
              <a:t>to</a:t>
            </a:r>
            <a:r>
              <a:rPr lang="en-US" sz="1400" b="1" i="1" spc="-10">
                <a:effectLst/>
                <a:latin typeface="Times New Roman" panose="02020603050405020304" pitchFamily="18" charset="0"/>
                <a:ea typeface="Times New Roman" panose="02020603050405020304" pitchFamily="18" charset="0"/>
                <a:hlinkClick r:id="rId5"/>
              </a:rPr>
              <a:t> </a:t>
            </a:r>
            <a:r>
              <a:rPr lang="en-US" sz="1400" b="1" i="1">
                <a:effectLst/>
                <a:latin typeface="Times New Roman" panose="02020603050405020304" pitchFamily="18" charset="0"/>
                <a:ea typeface="Times New Roman" panose="02020603050405020304" pitchFamily="18" charset="0"/>
                <a:hlinkClick r:id="rId5"/>
              </a:rPr>
              <a:t>New</a:t>
            </a:r>
            <a:r>
              <a:rPr lang="en-US" sz="1400" b="1" i="1" spc="-10">
                <a:effectLst/>
                <a:latin typeface="Times New Roman" panose="02020603050405020304" pitchFamily="18" charset="0"/>
                <a:ea typeface="Times New Roman" panose="02020603050405020304" pitchFamily="18" charset="0"/>
                <a:hlinkClick r:id="rId5"/>
              </a:rPr>
              <a:t> </a:t>
            </a:r>
            <a:r>
              <a:rPr lang="en-US" sz="1400" b="1" i="1">
                <a:effectLst/>
                <a:latin typeface="Times New Roman" panose="02020603050405020304" pitchFamily="18" charset="0"/>
                <a:ea typeface="Times New Roman" panose="02020603050405020304" pitchFamily="18" charset="0"/>
                <a:hlinkClick r:id="rId5"/>
              </a:rPr>
              <a:t>York</a:t>
            </a:r>
            <a:r>
              <a:rPr lang="en-US" sz="1400" b="1" i="1" spc="-10">
                <a:effectLst/>
                <a:latin typeface="Times New Roman" panose="02020603050405020304" pitchFamily="18" charset="0"/>
                <a:ea typeface="Times New Roman" panose="02020603050405020304" pitchFamily="18" charset="0"/>
                <a:hlinkClick r:id="rId5"/>
              </a:rPr>
              <a:t> </a:t>
            </a:r>
            <a:r>
              <a:rPr lang="en-US" sz="1400" b="1" i="1">
                <a:effectLst/>
                <a:latin typeface="Times New Roman" panose="02020603050405020304" pitchFamily="18" charset="0"/>
                <a:ea typeface="Times New Roman" panose="02020603050405020304" pitchFamily="18" charset="0"/>
                <a:hlinkClick r:id="rId5"/>
              </a:rPr>
              <a:t>in</a:t>
            </a:r>
            <a:r>
              <a:rPr lang="en-US" sz="1400" b="1" i="1" spc="-10">
                <a:effectLst/>
                <a:latin typeface="Times New Roman" panose="02020603050405020304" pitchFamily="18" charset="0"/>
                <a:ea typeface="Times New Roman" panose="02020603050405020304" pitchFamily="18" charset="0"/>
                <a:hlinkClick r:id="rId5"/>
              </a:rPr>
              <a:t> </a:t>
            </a:r>
            <a:r>
              <a:rPr lang="en-US" sz="1400" b="1" i="1">
                <a:effectLst/>
                <a:latin typeface="Times New Roman" panose="02020603050405020304" pitchFamily="18" charset="0"/>
                <a:ea typeface="Times New Roman" panose="02020603050405020304" pitchFamily="18" charset="0"/>
                <a:hlinkClick r:id="rId5"/>
              </a:rPr>
              <a:t>the</a:t>
            </a:r>
            <a:r>
              <a:rPr lang="en-US" sz="1400" b="1" i="1" spc="-10">
                <a:effectLst/>
                <a:latin typeface="Times New Roman" panose="02020603050405020304" pitchFamily="18" charset="0"/>
                <a:ea typeface="Times New Roman" panose="02020603050405020304" pitchFamily="18" charset="0"/>
                <a:hlinkClick r:id="rId5"/>
              </a:rPr>
              <a:t> </a:t>
            </a:r>
            <a:r>
              <a:rPr lang="en-US" sz="1400" b="1" i="1">
                <a:effectLst/>
                <a:latin typeface="Times New Roman" panose="02020603050405020304" pitchFamily="18" charset="0"/>
                <a:ea typeface="Times New Roman" panose="02020603050405020304" pitchFamily="18" charset="0"/>
                <a:hlinkClick r:id="rId5"/>
              </a:rPr>
              <a:t>fall</a:t>
            </a:r>
            <a:r>
              <a:rPr lang="en-US" sz="1400" b="1" i="1" spc="-20">
                <a:effectLst/>
                <a:latin typeface="Times New Roman" panose="02020603050405020304" pitchFamily="18" charset="0"/>
                <a:ea typeface="Times New Roman" panose="02020603050405020304" pitchFamily="18" charset="0"/>
                <a:hlinkClick r:id="rId5"/>
              </a:rPr>
              <a:t> </a:t>
            </a:r>
            <a:r>
              <a:rPr lang="en-US" sz="1400" b="1" i="1">
                <a:effectLst/>
                <a:latin typeface="Times New Roman" panose="02020603050405020304" pitchFamily="18" charset="0"/>
                <a:ea typeface="Times New Roman" panose="02020603050405020304" pitchFamily="18" charset="0"/>
                <a:hlinkClick r:id="rId5"/>
              </a:rPr>
              <a:t>of</a:t>
            </a:r>
            <a:r>
              <a:rPr lang="en-US" sz="1400" b="1" i="1" spc="-15">
                <a:effectLst/>
                <a:latin typeface="Times New Roman" panose="02020603050405020304" pitchFamily="18" charset="0"/>
                <a:ea typeface="Times New Roman" panose="02020603050405020304" pitchFamily="18" charset="0"/>
                <a:hlinkClick r:id="rId5"/>
              </a:rPr>
              <a:t> </a:t>
            </a:r>
            <a:r>
              <a:rPr lang="en-US" sz="1400" b="1" i="1">
                <a:effectLst/>
                <a:latin typeface="Times New Roman" panose="02020603050405020304" pitchFamily="18" charset="0"/>
                <a:ea typeface="Times New Roman" panose="02020603050405020304" pitchFamily="18" charset="0"/>
                <a:hlinkClick r:id="rId5"/>
              </a:rPr>
              <a:t>1935,</a:t>
            </a:r>
            <a:r>
              <a:rPr lang="en-US" sz="1400" b="1" i="1" spc="-10">
                <a:effectLst/>
                <a:latin typeface="Times New Roman" panose="02020603050405020304" pitchFamily="18" charset="0"/>
                <a:ea typeface="Times New Roman" panose="02020603050405020304" pitchFamily="18" charset="0"/>
                <a:hlinkClick r:id="rId5"/>
              </a:rPr>
              <a:t> </a:t>
            </a:r>
            <a:r>
              <a:rPr lang="en-US" sz="1400" b="1" i="1">
                <a:effectLst/>
                <a:latin typeface="Times New Roman" panose="02020603050405020304" pitchFamily="18" charset="0"/>
                <a:ea typeface="Times New Roman" panose="02020603050405020304" pitchFamily="18" charset="0"/>
                <a:hlinkClick r:id="rId5"/>
              </a:rPr>
              <a:t>the</a:t>
            </a:r>
            <a:r>
              <a:rPr lang="en-US" sz="1400" b="1" i="1" spc="-10">
                <a:effectLst/>
                <a:latin typeface="Times New Roman" panose="02020603050405020304" pitchFamily="18" charset="0"/>
                <a:ea typeface="Times New Roman" panose="02020603050405020304" pitchFamily="18" charset="0"/>
                <a:hlinkClick r:id="rId5"/>
              </a:rPr>
              <a:t> </a:t>
            </a:r>
            <a:r>
              <a:rPr lang="en-US" sz="1400" b="1" i="1">
                <a:effectLst/>
                <a:latin typeface="Times New Roman" panose="02020603050405020304" pitchFamily="18" charset="0"/>
                <a:ea typeface="Times New Roman" panose="02020603050405020304" pitchFamily="18" charset="0"/>
                <a:hlinkClick r:id="rId5"/>
              </a:rPr>
              <a:t>first</a:t>
            </a:r>
            <a:r>
              <a:rPr lang="en-US" sz="1400" b="1" i="1" spc="-10">
                <a:effectLst/>
                <a:latin typeface="Times New Roman" panose="02020603050405020304" pitchFamily="18" charset="0"/>
                <a:ea typeface="Times New Roman" panose="02020603050405020304" pitchFamily="18" charset="0"/>
                <a:hlinkClick r:id="rId5"/>
              </a:rPr>
              <a:t> </a:t>
            </a:r>
            <a:r>
              <a:rPr lang="en-US" sz="1400" b="1" i="1">
                <a:effectLst/>
                <a:latin typeface="Times New Roman" panose="02020603050405020304" pitchFamily="18" charset="0"/>
                <a:ea typeface="Times New Roman" panose="02020603050405020304" pitchFamily="18" charset="0"/>
                <a:hlinkClick r:id="rId5"/>
              </a:rPr>
              <a:t>A.A.</a:t>
            </a:r>
            <a:r>
              <a:rPr lang="en-US" sz="1400" b="1" i="1" spc="-15">
                <a:effectLst/>
                <a:latin typeface="Times New Roman" panose="02020603050405020304" pitchFamily="18" charset="0"/>
                <a:ea typeface="Times New Roman" panose="02020603050405020304" pitchFamily="18" charset="0"/>
                <a:hlinkClick r:id="rId5"/>
              </a:rPr>
              <a:t> </a:t>
            </a:r>
            <a:r>
              <a:rPr lang="en-US" sz="1400" b="1" i="1">
                <a:effectLst/>
                <a:latin typeface="Times New Roman" panose="02020603050405020304" pitchFamily="18" charset="0"/>
                <a:ea typeface="Times New Roman" panose="02020603050405020304" pitchFamily="18" charset="0"/>
                <a:hlinkClick r:id="rId5"/>
              </a:rPr>
              <a:t>group</a:t>
            </a:r>
            <a:r>
              <a:rPr lang="en-US" sz="1400" b="1" i="1" spc="-15">
                <a:effectLst/>
                <a:latin typeface="Times New Roman" panose="02020603050405020304" pitchFamily="18" charset="0"/>
                <a:ea typeface="Times New Roman" panose="02020603050405020304" pitchFamily="18" charset="0"/>
                <a:hlinkClick r:id="rId5"/>
              </a:rPr>
              <a:t> </a:t>
            </a:r>
            <a:r>
              <a:rPr lang="en-US" sz="1400" b="1" i="1">
                <a:effectLst/>
                <a:latin typeface="Times New Roman" panose="02020603050405020304" pitchFamily="18" charset="0"/>
                <a:ea typeface="Times New Roman" panose="02020603050405020304" pitchFamily="18" charset="0"/>
                <a:hlinkClick r:id="rId5"/>
              </a:rPr>
              <a:t>had</a:t>
            </a:r>
            <a:r>
              <a:rPr lang="en-US" sz="1400" b="1" i="1" spc="-20">
                <a:effectLst/>
                <a:latin typeface="Times New Roman" panose="02020603050405020304" pitchFamily="18" charset="0"/>
                <a:ea typeface="Times New Roman" panose="02020603050405020304" pitchFamily="18" charset="0"/>
                <a:hlinkClick r:id="rId5"/>
              </a:rPr>
              <a:t> </a:t>
            </a:r>
            <a:r>
              <a:rPr lang="en-US" sz="1400" b="1" i="1">
                <a:effectLst/>
                <a:latin typeface="Times New Roman" panose="02020603050405020304" pitchFamily="18" charset="0"/>
                <a:ea typeface="Times New Roman" panose="02020603050405020304" pitchFamily="18" charset="0"/>
                <a:hlinkClick r:id="rId5"/>
              </a:rPr>
              <a:t>actually</a:t>
            </a:r>
            <a:r>
              <a:rPr lang="en-US" sz="1400" b="1" i="1" spc="-10">
                <a:effectLst/>
                <a:latin typeface="Times New Roman" panose="02020603050405020304" pitchFamily="18" charset="0"/>
                <a:ea typeface="Times New Roman" panose="02020603050405020304" pitchFamily="18" charset="0"/>
                <a:hlinkClick r:id="rId5"/>
              </a:rPr>
              <a:t> </a:t>
            </a:r>
            <a:r>
              <a:rPr lang="en-US" sz="1400" b="1" i="1">
                <a:effectLst/>
                <a:latin typeface="Times New Roman" panose="02020603050405020304" pitchFamily="18" charset="0"/>
                <a:ea typeface="Times New Roman" panose="02020603050405020304" pitchFamily="18" charset="0"/>
                <a:hlinkClick r:id="rId5"/>
              </a:rPr>
              <a:t>been</a:t>
            </a:r>
            <a:r>
              <a:rPr lang="en-US" sz="1400" b="1" i="1" spc="-5">
                <a:effectLst/>
                <a:latin typeface="Times New Roman" panose="02020603050405020304" pitchFamily="18" charset="0"/>
                <a:ea typeface="Times New Roman" panose="02020603050405020304" pitchFamily="18" charset="0"/>
                <a:hlinkClick r:id="rId5"/>
              </a:rPr>
              <a:t> </a:t>
            </a:r>
            <a:r>
              <a:rPr lang="en-US" sz="1400" b="1" i="1">
                <a:effectLst/>
                <a:latin typeface="Times New Roman" panose="02020603050405020304" pitchFamily="18" charset="0"/>
                <a:ea typeface="Times New Roman" panose="02020603050405020304" pitchFamily="18" charset="0"/>
                <a:hlinkClick r:id="rId5"/>
              </a:rPr>
              <a:t>formed, though no one realized it at the time.”</a:t>
            </a:r>
            <a:endParaRPr lang="en-US" sz="1400" b="1" i="1">
              <a:effectLst/>
              <a:latin typeface="Times New Roman" panose="02020603050405020304" pitchFamily="18" charset="0"/>
              <a:ea typeface="Times New Roman" panose="02020603050405020304" pitchFamily="18" charset="0"/>
            </a:endParaRPr>
          </a:p>
          <a:p>
            <a:pPr marL="88900" marR="170815">
              <a:spcBef>
                <a:spcPts val="1150"/>
              </a:spcBef>
              <a:tabLst>
                <a:tab pos="1460500" algn="l"/>
              </a:tabLst>
            </a:pPr>
            <a:br>
              <a:rPr lang="en-US" sz="1400">
                <a:effectLst/>
                <a:latin typeface="Times New Roman" panose="02020603050405020304" pitchFamily="18" charset="0"/>
                <a:ea typeface="Times New Roman" panose="02020603050405020304" pitchFamily="18" charset="0"/>
              </a:rPr>
            </a:br>
            <a:r>
              <a:rPr lang="en-US" sz="1400">
                <a:effectLst/>
                <a:latin typeface="Times New Roman" panose="02020603050405020304" pitchFamily="18" charset="0"/>
                <a:ea typeface="Times New Roman" panose="02020603050405020304" pitchFamily="18" charset="0"/>
              </a:rPr>
              <a:t>You know this little group of alcoholics that was going to the Oxford Group; you know they were having troubles with the Oxford Group because the </a:t>
            </a:r>
            <a:r>
              <a:rPr lang="en-US" sz="1400" b="1">
                <a:effectLst/>
                <a:latin typeface="Times New Roman" panose="02020603050405020304" pitchFamily="18" charset="0"/>
                <a:ea typeface="Times New Roman" panose="02020603050405020304" pitchFamily="18" charset="0"/>
              </a:rPr>
              <a:t>Oxford Groups had four absolutes.</a:t>
            </a:r>
            <a:r>
              <a:rPr lang="en-US" sz="1400" b="1" spc="200">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And the drunks were having trouble being absolutely anything, as we well know, they couldn’t practice that, and it</a:t>
            </a:r>
            <a:r>
              <a:rPr lang="en-US" sz="1400" spc="-5">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seemed like that these drunks liked to stand off in the corner someplace and drink coffee and</a:t>
            </a:r>
            <a:r>
              <a:rPr lang="en-US" sz="1400" spc="-15">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smoke</a:t>
            </a:r>
            <a:r>
              <a:rPr lang="en-US" sz="1400" spc="-10">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cigarettes</a:t>
            </a:r>
            <a:r>
              <a:rPr lang="en-US" sz="1400" spc="-10">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and</a:t>
            </a:r>
            <a:r>
              <a:rPr lang="en-US" sz="1400" spc="-10">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tell</a:t>
            </a:r>
            <a:r>
              <a:rPr lang="en-US" sz="1400" spc="-20">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stories,</a:t>
            </a:r>
            <a:r>
              <a:rPr lang="en-US" sz="1400" spc="-15">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not</a:t>
            </a:r>
            <a:r>
              <a:rPr lang="en-US" sz="1400" spc="-20">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necessarily</a:t>
            </a:r>
            <a:r>
              <a:rPr lang="en-US" sz="1400" spc="-15">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mix</a:t>
            </a:r>
            <a:r>
              <a:rPr lang="en-US" sz="1400" spc="-10">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in</a:t>
            </a:r>
            <a:r>
              <a:rPr lang="en-US" sz="1400" spc="-15">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with</a:t>
            </a:r>
            <a:r>
              <a:rPr lang="en-US" sz="1400" spc="-5">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the</a:t>
            </a:r>
            <a:r>
              <a:rPr lang="en-US" sz="1400" spc="-15">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other</a:t>
            </a:r>
            <a:r>
              <a:rPr lang="en-US" sz="1400" spc="-20">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Oxford</a:t>
            </a:r>
            <a:r>
              <a:rPr lang="en-US" sz="1400" spc="-15">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Group</a:t>
            </a:r>
            <a:r>
              <a:rPr lang="en-US" sz="1400" spc="-15">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meeting</a:t>
            </a:r>
            <a:r>
              <a:rPr lang="en-US" sz="1400" spc="-10">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members,</a:t>
            </a:r>
            <a:r>
              <a:rPr lang="en-US" sz="1400" spc="-10">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so</a:t>
            </a:r>
            <a:r>
              <a:rPr lang="en-US" sz="1400" spc="-5">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they</a:t>
            </a:r>
            <a:r>
              <a:rPr lang="en-US" sz="1400" spc="-20">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began</a:t>
            </a:r>
            <a:r>
              <a:rPr lang="en-US" sz="1400" spc="-15">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to</a:t>
            </a:r>
            <a:r>
              <a:rPr lang="en-US" sz="1400" spc="-5">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call</a:t>
            </a:r>
            <a:r>
              <a:rPr lang="en-US" sz="1400" spc="-15">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them the </a:t>
            </a:r>
            <a:r>
              <a:rPr lang="en-US" sz="1400" b="1">
                <a:effectLst/>
                <a:latin typeface="Times New Roman" panose="02020603050405020304" pitchFamily="18" charset="0"/>
                <a:ea typeface="Times New Roman" panose="02020603050405020304" pitchFamily="18" charset="0"/>
              </a:rPr>
              <a:t>Drunk Squad of the Oxford Group</a:t>
            </a:r>
            <a:r>
              <a:rPr lang="en-US" sz="1400">
                <a:effectLst/>
                <a:latin typeface="Times New Roman" panose="02020603050405020304" pitchFamily="18" charset="0"/>
                <a:ea typeface="Times New Roman" panose="02020603050405020304" pitchFamily="18" charset="0"/>
              </a:rPr>
              <a:t>.</a:t>
            </a:r>
            <a:r>
              <a:rPr lang="en-US" sz="1400" spc="200">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And that’s what they liked, to separate themselves from the normal Oxford Group members. </a:t>
            </a:r>
            <a:endParaRPr lang="en-US" sz="1400" b="1">
              <a:effectLst/>
              <a:latin typeface="Times New Roman" panose="02020603050405020304" pitchFamily="18" charset="0"/>
              <a:ea typeface="Times New Roman" panose="02020603050405020304" pitchFamily="18" charset="0"/>
            </a:endParaRPr>
          </a:p>
          <a:p>
            <a:pPr marL="546100" lvl="1">
              <a:tabLst>
                <a:tab pos="1459865" algn="l"/>
              </a:tabLst>
            </a:pPr>
            <a:r>
              <a:rPr lang="en-US" sz="1400" b="1" i="1">
                <a:effectLst/>
                <a:latin typeface="Times New Roman" panose="02020603050405020304" pitchFamily="18" charset="0"/>
                <a:ea typeface="Times New Roman" panose="02020603050405020304" pitchFamily="18" charset="0"/>
                <a:hlinkClick r:id="rId6"/>
              </a:rPr>
              <a:t>“A</a:t>
            </a:r>
            <a:r>
              <a:rPr lang="en-US" sz="1400" b="1" i="1" spc="-25">
                <a:effectLst/>
                <a:latin typeface="Times New Roman" panose="02020603050405020304" pitchFamily="18" charset="0"/>
                <a:ea typeface="Times New Roman" panose="02020603050405020304" pitchFamily="18" charset="0"/>
                <a:hlinkClick r:id="rId6"/>
              </a:rPr>
              <a:t> </a:t>
            </a:r>
            <a:r>
              <a:rPr lang="en-US" sz="1400" b="1" i="1">
                <a:effectLst/>
                <a:latin typeface="Times New Roman" panose="02020603050405020304" pitchFamily="18" charset="0"/>
                <a:ea typeface="Times New Roman" panose="02020603050405020304" pitchFamily="18" charset="0"/>
                <a:hlinkClick r:id="rId6"/>
              </a:rPr>
              <a:t>second</a:t>
            </a:r>
            <a:r>
              <a:rPr lang="en-US" sz="1400" b="1" i="1" spc="-15">
                <a:effectLst/>
                <a:latin typeface="Times New Roman" panose="02020603050405020304" pitchFamily="18" charset="0"/>
                <a:ea typeface="Times New Roman" panose="02020603050405020304" pitchFamily="18" charset="0"/>
                <a:hlinkClick r:id="rId6"/>
              </a:rPr>
              <a:t> </a:t>
            </a:r>
            <a:r>
              <a:rPr lang="en-US" sz="1400" b="1" i="1">
                <a:effectLst/>
                <a:latin typeface="Times New Roman" panose="02020603050405020304" pitchFamily="18" charset="0"/>
                <a:ea typeface="Times New Roman" panose="02020603050405020304" pitchFamily="18" charset="0"/>
                <a:hlinkClick r:id="rId6"/>
              </a:rPr>
              <a:t>small</a:t>
            </a:r>
            <a:r>
              <a:rPr lang="en-US" sz="1400" b="1" i="1" spc="-15">
                <a:effectLst/>
                <a:latin typeface="Times New Roman" panose="02020603050405020304" pitchFamily="18" charset="0"/>
                <a:ea typeface="Times New Roman" panose="02020603050405020304" pitchFamily="18" charset="0"/>
                <a:hlinkClick r:id="rId6"/>
              </a:rPr>
              <a:t> </a:t>
            </a:r>
            <a:r>
              <a:rPr lang="en-US" sz="1400" b="1" i="1">
                <a:effectLst/>
                <a:latin typeface="Times New Roman" panose="02020603050405020304" pitchFamily="18" charset="0"/>
                <a:ea typeface="Times New Roman" panose="02020603050405020304" pitchFamily="18" charset="0"/>
                <a:hlinkClick r:id="rId6"/>
              </a:rPr>
              <a:t>group</a:t>
            </a:r>
            <a:r>
              <a:rPr lang="en-US" sz="1400" b="1" i="1" spc="-15">
                <a:effectLst/>
                <a:latin typeface="Times New Roman" panose="02020603050405020304" pitchFamily="18" charset="0"/>
                <a:ea typeface="Times New Roman" panose="02020603050405020304" pitchFamily="18" charset="0"/>
                <a:hlinkClick r:id="rId6"/>
              </a:rPr>
              <a:t> </a:t>
            </a:r>
            <a:r>
              <a:rPr lang="en-US" sz="1400" b="1" i="1">
                <a:effectLst/>
                <a:latin typeface="Times New Roman" panose="02020603050405020304" pitchFamily="18" charset="0"/>
                <a:ea typeface="Times New Roman" panose="02020603050405020304" pitchFamily="18" charset="0"/>
                <a:hlinkClick r:id="rId6"/>
              </a:rPr>
              <a:t>had</a:t>
            </a:r>
            <a:r>
              <a:rPr lang="en-US" sz="1400" b="1" i="1" spc="-15">
                <a:effectLst/>
                <a:latin typeface="Times New Roman" panose="02020603050405020304" pitchFamily="18" charset="0"/>
                <a:ea typeface="Times New Roman" panose="02020603050405020304" pitchFamily="18" charset="0"/>
                <a:hlinkClick r:id="rId6"/>
              </a:rPr>
              <a:t> </a:t>
            </a:r>
            <a:r>
              <a:rPr lang="en-US" sz="1400" b="1" i="1">
                <a:effectLst/>
                <a:latin typeface="Times New Roman" panose="02020603050405020304" pitchFamily="18" charset="0"/>
                <a:ea typeface="Times New Roman" panose="02020603050405020304" pitchFamily="18" charset="0"/>
                <a:hlinkClick r:id="rId6"/>
              </a:rPr>
              <a:t>promptly</a:t>
            </a:r>
            <a:r>
              <a:rPr lang="en-US" sz="1400" b="1" i="1" spc="-15">
                <a:effectLst/>
                <a:latin typeface="Times New Roman" panose="02020603050405020304" pitchFamily="18" charset="0"/>
                <a:ea typeface="Times New Roman" panose="02020603050405020304" pitchFamily="18" charset="0"/>
                <a:hlinkClick r:id="rId6"/>
              </a:rPr>
              <a:t> </a:t>
            </a:r>
            <a:r>
              <a:rPr lang="en-US" sz="1400" b="1" i="1">
                <a:effectLst/>
                <a:latin typeface="Times New Roman" panose="02020603050405020304" pitchFamily="18" charset="0"/>
                <a:ea typeface="Times New Roman" panose="02020603050405020304" pitchFamily="18" charset="0"/>
                <a:hlinkClick r:id="rId6"/>
              </a:rPr>
              <a:t>taken</a:t>
            </a:r>
            <a:r>
              <a:rPr lang="en-US" sz="1400" b="1" i="1" spc="-10">
                <a:effectLst/>
                <a:latin typeface="Times New Roman" panose="02020603050405020304" pitchFamily="18" charset="0"/>
                <a:ea typeface="Times New Roman" panose="02020603050405020304" pitchFamily="18" charset="0"/>
                <a:hlinkClick r:id="rId6"/>
              </a:rPr>
              <a:t> </a:t>
            </a:r>
            <a:r>
              <a:rPr lang="en-US" sz="1400" b="1" i="1">
                <a:effectLst/>
                <a:latin typeface="Times New Roman" panose="02020603050405020304" pitchFamily="18" charset="0"/>
                <a:ea typeface="Times New Roman" panose="02020603050405020304" pitchFamily="18" charset="0"/>
                <a:hlinkClick r:id="rId6"/>
              </a:rPr>
              <a:t>shape</a:t>
            </a:r>
            <a:r>
              <a:rPr lang="en-US" sz="1400" b="1" i="1" spc="-15">
                <a:effectLst/>
                <a:latin typeface="Times New Roman" panose="02020603050405020304" pitchFamily="18" charset="0"/>
                <a:ea typeface="Times New Roman" panose="02020603050405020304" pitchFamily="18" charset="0"/>
                <a:hlinkClick r:id="rId6"/>
              </a:rPr>
              <a:t> </a:t>
            </a:r>
            <a:r>
              <a:rPr lang="en-US" sz="1400" b="1" i="1">
                <a:effectLst/>
                <a:latin typeface="Times New Roman" panose="02020603050405020304" pitchFamily="18" charset="0"/>
                <a:ea typeface="Times New Roman" panose="02020603050405020304" pitchFamily="18" charset="0"/>
                <a:hlinkClick r:id="rId6"/>
              </a:rPr>
              <a:t>at</a:t>
            </a:r>
            <a:r>
              <a:rPr lang="en-US" sz="1400" b="1" i="1" spc="-15">
                <a:effectLst/>
                <a:latin typeface="Times New Roman" panose="02020603050405020304" pitchFamily="18" charset="0"/>
                <a:ea typeface="Times New Roman" panose="02020603050405020304" pitchFamily="18" charset="0"/>
                <a:hlinkClick r:id="rId6"/>
              </a:rPr>
              <a:t> </a:t>
            </a:r>
            <a:r>
              <a:rPr lang="en-US" sz="1400" b="1" i="1">
                <a:effectLst/>
                <a:latin typeface="Times New Roman" panose="02020603050405020304" pitchFamily="18" charset="0"/>
                <a:ea typeface="Times New Roman" panose="02020603050405020304" pitchFamily="18" charset="0"/>
                <a:hlinkClick r:id="rId6"/>
              </a:rPr>
              <a:t>New</a:t>
            </a:r>
            <a:r>
              <a:rPr lang="en-US" sz="1400" b="1" i="1" spc="-15">
                <a:effectLst/>
                <a:latin typeface="Times New Roman" panose="02020603050405020304" pitchFamily="18" charset="0"/>
                <a:ea typeface="Times New Roman" panose="02020603050405020304" pitchFamily="18" charset="0"/>
                <a:hlinkClick r:id="rId6"/>
              </a:rPr>
              <a:t> </a:t>
            </a:r>
            <a:r>
              <a:rPr lang="en-US" sz="1400" b="1" i="1" spc="-10">
                <a:effectLst/>
                <a:latin typeface="Times New Roman" panose="02020603050405020304" pitchFamily="18" charset="0"/>
                <a:ea typeface="Times New Roman" panose="02020603050405020304" pitchFamily="18" charset="0"/>
                <a:hlinkClick r:id="rId6"/>
              </a:rPr>
              <a:t>York.”</a:t>
            </a:r>
            <a:endParaRPr lang="en-US" sz="1400" b="1">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i="1">
                <a:effectLst/>
                <a:latin typeface="Times New Roman" panose="02020603050405020304" pitchFamily="18" charset="0"/>
                <a:ea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endParaRPr>
          </a:p>
          <a:p>
            <a:pPr marL="88900" marR="307975">
              <a:spcBef>
                <a:spcPts val="0"/>
              </a:spcBef>
              <a:spcAft>
                <a:spcPts val="0"/>
              </a:spcAft>
              <a:tabLst>
                <a:tab pos="545465" algn="l"/>
              </a:tabLst>
            </a:pPr>
            <a:r>
              <a:rPr lang="en-US" sz="1400">
                <a:effectLst/>
                <a:latin typeface="Times New Roman" panose="02020603050405020304" pitchFamily="18" charset="0"/>
                <a:ea typeface="Times New Roman" panose="02020603050405020304" pitchFamily="18" charset="0"/>
              </a:rPr>
              <a:t>When Bill went back to New York City, he began to apply there what he had learned in Akron.</a:t>
            </a:r>
            <a:r>
              <a:rPr lang="en-US" sz="1400" spc="200">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Instead of talking about spirituality,</a:t>
            </a:r>
            <a:r>
              <a:rPr lang="en-US" sz="1400" spc="-5">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he</a:t>
            </a:r>
            <a:r>
              <a:rPr lang="en-US" sz="1400" spc="-20">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talked to</a:t>
            </a:r>
            <a:r>
              <a:rPr lang="en-US" sz="1400" spc="-5">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the</a:t>
            </a:r>
            <a:r>
              <a:rPr lang="en-US" sz="1400" spc="-5">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new</a:t>
            </a:r>
            <a:r>
              <a:rPr lang="en-US" sz="1400" spc="-15">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people</a:t>
            </a:r>
            <a:r>
              <a:rPr lang="en-US" sz="1400" spc="-5">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there</a:t>
            </a:r>
            <a:r>
              <a:rPr lang="en-US" sz="1400" spc="-15">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about</a:t>
            </a:r>
            <a:r>
              <a:rPr lang="en-US" sz="1400" spc="-5">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the</a:t>
            </a:r>
            <a:r>
              <a:rPr lang="en-US" sz="1400" spc="-15">
                <a:effectLst/>
                <a:latin typeface="Times New Roman" panose="02020603050405020304" pitchFamily="18" charset="0"/>
                <a:ea typeface="Times New Roman" panose="02020603050405020304" pitchFamily="18" charset="0"/>
              </a:rPr>
              <a:t> </a:t>
            </a:r>
            <a:r>
              <a:rPr lang="en-US" sz="1400" b="1">
                <a:effectLst/>
                <a:latin typeface="Times New Roman" panose="02020603050405020304" pitchFamily="18" charset="0"/>
                <a:ea typeface="Times New Roman" panose="02020603050405020304" pitchFamily="18" charset="0"/>
              </a:rPr>
              <a:t>exact</a:t>
            </a:r>
            <a:r>
              <a:rPr lang="en-US" sz="1400" b="1" spc="-15">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nature</a:t>
            </a:r>
            <a:r>
              <a:rPr lang="en-US" sz="1400" spc="-5">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of</a:t>
            </a:r>
            <a:r>
              <a:rPr lang="en-US" sz="1400" spc="-5">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the</a:t>
            </a:r>
            <a:r>
              <a:rPr lang="en-US" sz="1400" spc="-15">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illness</a:t>
            </a:r>
            <a:r>
              <a:rPr lang="en-US" sz="1400" spc="-5">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and sure</a:t>
            </a:r>
            <a:r>
              <a:rPr lang="en-US" sz="1400" spc="-5">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enough</a:t>
            </a:r>
            <a:r>
              <a:rPr lang="en-US" sz="1400" spc="-10">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he</a:t>
            </a:r>
            <a:r>
              <a:rPr lang="en-US" sz="1400" spc="-10">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got</a:t>
            </a:r>
            <a:r>
              <a:rPr lang="en-US" sz="1400" spc="-5">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their</a:t>
            </a:r>
            <a:r>
              <a:rPr lang="en-US" sz="1400" spc="-5">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attention.</a:t>
            </a:r>
            <a:r>
              <a:rPr lang="en-US" sz="1400" spc="200">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Some</a:t>
            </a:r>
            <a:r>
              <a:rPr lang="en-US" sz="1400" spc="-5">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of them began to respond and a second little group started in New York City.</a:t>
            </a:r>
            <a:r>
              <a:rPr lang="en-US" sz="1400" spc="200">
                <a:effectLst/>
                <a:latin typeface="Times New Roman" panose="02020603050405020304" pitchFamily="18" charset="0"/>
                <a:ea typeface="Times New Roman" panose="02020603050405020304" pitchFamily="18" charset="0"/>
              </a:rPr>
              <a:t> </a:t>
            </a:r>
            <a:r>
              <a:rPr lang="en-US" sz="1400">
                <a:effectLst/>
                <a:latin typeface="Times New Roman" panose="02020603050405020304" pitchFamily="18" charset="0"/>
                <a:ea typeface="Times New Roman" panose="02020603050405020304" pitchFamily="18" charset="0"/>
              </a:rPr>
              <a:t>And besides there were scattered alcoholics who had picked up the basic ideas in Akron or New York and were trying to form A.A. groups in other cities.</a:t>
            </a:r>
          </a:p>
          <a:p>
            <a:pPr lvl="1"/>
            <a:r>
              <a:rPr lang="en-US" sz="1400" b="1" i="1">
                <a:effectLst/>
                <a:latin typeface="Times New Roman" panose="02020603050405020304" pitchFamily="18" charset="0"/>
                <a:ea typeface="Times New Roman" panose="02020603050405020304" pitchFamily="18" charset="0"/>
                <a:hlinkClick r:id="rId7"/>
              </a:rPr>
              <a:t>“By</a:t>
            </a:r>
            <a:r>
              <a:rPr lang="en-US" sz="1400" b="1" i="1" spc="-10">
                <a:effectLst/>
                <a:latin typeface="Times New Roman" panose="02020603050405020304" pitchFamily="18" charset="0"/>
                <a:ea typeface="Times New Roman" panose="02020603050405020304" pitchFamily="18" charset="0"/>
                <a:hlinkClick r:id="rId7"/>
              </a:rPr>
              <a:t> </a:t>
            </a:r>
            <a:r>
              <a:rPr lang="en-US" sz="1400" b="1" i="1">
                <a:effectLst/>
                <a:latin typeface="Times New Roman" panose="02020603050405020304" pitchFamily="18" charset="0"/>
                <a:ea typeface="Times New Roman" panose="02020603050405020304" pitchFamily="18" charset="0"/>
                <a:hlinkClick r:id="rId7"/>
              </a:rPr>
              <a:t>late</a:t>
            </a:r>
            <a:r>
              <a:rPr lang="en-US" sz="1400" b="1" i="1" spc="-15">
                <a:effectLst/>
                <a:latin typeface="Times New Roman" panose="02020603050405020304" pitchFamily="18" charset="0"/>
                <a:ea typeface="Times New Roman" panose="02020603050405020304" pitchFamily="18" charset="0"/>
                <a:hlinkClick r:id="rId7"/>
              </a:rPr>
              <a:t> </a:t>
            </a:r>
            <a:r>
              <a:rPr lang="en-US" sz="1400" b="1" i="1">
                <a:effectLst/>
                <a:latin typeface="Times New Roman" panose="02020603050405020304" pitchFamily="18" charset="0"/>
                <a:ea typeface="Times New Roman" panose="02020603050405020304" pitchFamily="18" charset="0"/>
                <a:hlinkClick r:id="rId7"/>
              </a:rPr>
              <a:t>1937,</a:t>
            </a:r>
            <a:r>
              <a:rPr lang="en-US" sz="1400" b="1" i="1" spc="-15">
                <a:effectLst/>
                <a:latin typeface="Times New Roman" panose="02020603050405020304" pitchFamily="18" charset="0"/>
                <a:ea typeface="Times New Roman" panose="02020603050405020304" pitchFamily="18" charset="0"/>
                <a:hlinkClick r:id="rId7"/>
              </a:rPr>
              <a:t> </a:t>
            </a:r>
            <a:r>
              <a:rPr lang="en-US" sz="1400" b="1" i="1">
                <a:effectLst/>
                <a:latin typeface="Times New Roman" panose="02020603050405020304" pitchFamily="18" charset="0"/>
                <a:ea typeface="Times New Roman" panose="02020603050405020304" pitchFamily="18" charset="0"/>
                <a:hlinkClick r:id="rId7"/>
              </a:rPr>
              <a:t>the</a:t>
            </a:r>
            <a:r>
              <a:rPr lang="en-US" sz="1400" b="1" i="1" spc="-10">
                <a:effectLst/>
                <a:latin typeface="Times New Roman" panose="02020603050405020304" pitchFamily="18" charset="0"/>
                <a:ea typeface="Times New Roman" panose="02020603050405020304" pitchFamily="18" charset="0"/>
                <a:hlinkClick r:id="rId7"/>
              </a:rPr>
              <a:t> </a:t>
            </a:r>
            <a:r>
              <a:rPr lang="en-US" sz="1400" b="1" i="1">
                <a:effectLst/>
                <a:latin typeface="Times New Roman" panose="02020603050405020304" pitchFamily="18" charset="0"/>
                <a:ea typeface="Times New Roman" panose="02020603050405020304" pitchFamily="18" charset="0"/>
                <a:hlinkClick r:id="rId7"/>
              </a:rPr>
              <a:t>number</a:t>
            </a:r>
            <a:r>
              <a:rPr lang="en-US" sz="1400" b="1" i="1" spc="-15">
                <a:effectLst/>
                <a:latin typeface="Times New Roman" panose="02020603050405020304" pitchFamily="18" charset="0"/>
                <a:ea typeface="Times New Roman" panose="02020603050405020304" pitchFamily="18" charset="0"/>
                <a:hlinkClick r:id="rId7"/>
              </a:rPr>
              <a:t> </a:t>
            </a:r>
            <a:r>
              <a:rPr lang="en-US" sz="1400" b="1" i="1">
                <a:effectLst/>
                <a:latin typeface="Times New Roman" panose="02020603050405020304" pitchFamily="18" charset="0"/>
                <a:ea typeface="Times New Roman" panose="02020603050405020304" pitchFamily="18" charset="0"/>
                <a:hlinkClick r:id="rId7"/>
              </a:rPr>
              <a:t>of</a:t>
            </a:r>
            <a:r>
              <a:rPr lang="en-US" sz="1400" b="1" i="1" spc="-15">
                <a:effectLst/>
                <a:latin typeface="Times New Roman" panose="02020603050405020304" pitchFamily="18" charset="0"/>
                <a:ea typeface="Times New Roman" panose="02020603050405020304" pitchFamily="18" charset="0"/>
                <a:hlinkClick r:id="rId7"/>
              </a:rPr>
              <a:t> </a:t>
            </a:r>
            <a:r>
              <a:rPr lang="en-US" sz="1400" b="1" i="1">
                <a:effectLst/>
                <a:latin typeface="Times New Roman" panose="02020603050405020304" pitchFamily="18" charset="0"/>
                <a:ea typeface="Times New Roman" panose="02020603050405020304" pitchFamily="18" charset="0"/>
                <a:hlinkClick r:id="rId7"/>
              </a:rPr>
              <a:t>members</a:t>
            </a:r>
            <a:r>
              <a:rPr lang="en-US" sz="1400" b="1" i="1" spc="-5">
                <a:effectLst/>
                <a:latin typeface="Times New Roman" panose="02020603050405020304" pitchFamily="18" charset="0"/>
                <a:ea typeface="Times New Roman" panose="02020603050405020304" pitchFamily="18" charset="0"/>
                <a:hlinkClick r:id="rId7"/>
              </a:rPr>
              <a:t> </a:t>
            </a:r>
            <a:r>
              <a:rPr lang="en-US" sz="1400" b="1" i="1">
                <a:effectLst/>
                <a:latin typeface="Times New Roman" panose="02020603050405020304" pitchFamily="18" charset="0"/>
                <a:ea typeface="Times New Roman" panose="02020603050405020304" pitchFamily="18" charset="0"/>
                <a:hlinkClick r:id="rId7"/>
              </a:rPr>
              <a:t>having</a:t>
            </a:r>
            <a:r>
              <a:rPr lang="en-US" sz="1400" b="1" i="1" spc="-5">
                <a:effectLst/>
                <a:latin typeface="Times New Roman" panose="02020603050405020304" pitchFamily="18" charset="0"/>
                <a:ea typeface="Times New Roman" panose="02020603050405020304" pitchFamily="18" charset="0"/>
                <a:hlinkClick r:id="rId7"/>
              </a:rPr>
              <a:t> </a:t>
            </a:r>
            <a:r>
              <a:rPr lang="en-US" sz="1400" b="1" i="1">
                <a:effectLst/>
                <a:latin typeface="Times New Roman" panose="02020603050405020304" pitchFamily="18" charset="0"/>
                <a:ea typeface="Times New Roman" panose="02020603050405020304" pitchFamily="18" charset="0"/>
                <a:hlinkClick r:id="rId7"/>
              </a:rPr>
              <a:t>substantial</a:t>
            </a:r>
            <a:r>
              <a:rPr lang="en-US" sz="1400" b="1" i="1" spc="-10">
                <a:effectLst/>
                <a:latin typeface="Times New Roman" panose="02020603050405020304" pitchFamily="18" charset="0"/>
                <a:ea typeface="Times New Roman" panose="02020603050405020304" pitchFamily="18" charset="0"/>
                <a:hlinkClick r:id="rId7"/>
              </a:rPr>
              <a:t> </a:t>
            </a:r>
            <a:r>
              <a:rPr lang="en-US" sz="1400" b="1" i="1">
                <a:effectLst/>
                <a:latin typeface="Times New Roman" panose="02020603050405020304" pitchFamily="18" charset="0"/>
                <a:ea typeface="Times New Roman" panose="02020603050405020304" pitchFamily="18" charset="0"/>
                <a:hlinkClick r:id="rId7"/>
              </a:rPr>
              <a:t>sobriety</a:t>
            </a:r>
            <a:r>
              <a:rPr lang="en-US" sz="1400" b="1" i="1" spc="-10">
                <a:effectLst/>
                <a:latin typeface="Times New Roman" panose="02020603050405020304" pitchFamily="18" charset="0"/>
                <a:ea typeface="Times New Roman" panose="02020603050405020304" pitchFamily="18" charset="0"/>
                <a:hlinkClick r:id="rId7"/>
              </a:rPr>
              <a:t> </a:t>
            </a:r>
            <a:r>
              <a:rPr lang="en-US" sz="1400" b="1" i="1">
                <a:effectLst/>
                <a:latin typeface="Times New Roman" panose="02020603050405020304" pitchFamily="18" charset="0"/>
                <a:ea typeface="Times New Roman" panose="02020603050405020304" pitchFamily="18" charset="0"/>
                <a:hlinkClick r:id="rId7"/>
              </a:rPr>
              <a:t>time</a:t>
            </a:r>
            <a:r>
              <a:rPr lang="en-US" sz="1400" b="1" i="1" spc="-10">
                <a:effectLst/>
                <a:latin typeface="Times New Roman" panose="02020603050405020304" pitchFamily="18" charset="0"/>
                <a:ea typeface="Times New Roman" panose="02020603050405020304" pitchFamily="18" charset="0"/>
                <a:hlinkClick r:id="rId7"/>
              </a:rPr>
              <a:t> </a:t>
            </a:r>
            <a:r>
              <a:rPr lang="en-US" sz="1400" b="1" i="1">
                <a:effectLst/>
                <a:latin typeface="Times New Roman" panose="02020603050405020304" pitchFamily="18" charset="0"/>
                <a:ea typeface="Times New Roman" panose="02020603050405020304" pitchFamily="18" charset="0"/>
                <a:hlinkClick r:id="rId7"/>
              </a:rPr>
              <a:t>behind</a:t>
            </a:r>
            <a:r>
              <a:rPr lang="en-US" sz="1400" b="1" i="1" spc="-5">
                <a:effectLst/>
                <a:latin typeface="Times New Roman" panose="02020603050405020304" pitchFamily="18" charset="0"/>
                <a:ea typeface="Times New Roman" panose="02020603050405020304" pitchFamily="18" charset="0"/>
                <a:hlinkClick r:id="rId7"/>
              </a:rPr>
              <a:t> </a:t>
            </a:r>
            <a:r>
              <a:rPr lang="en-US" sz="1400" b="1" i="1">
                <a:effectLst/>
                <a:latin typeface="Times New Roman" panose="02020603050405020304" pitchFamily="18" charset="0"/>
                <a:ea typeface="Times New Roman" panose="02020603050405020304" pitchFamily="18" charset="0"/>
                <a:hlinkClick r:id="rId7"/>
              </a:rPr>
              <a:t>them</a:t>
            </a:r>
            <a:r>
              <a:rPr lang="en-US" sz="1400" b="1" i="1" spc="-10">
                <a:effectLst/>
                <a:latin typeface="Times New Roman" panose="02020603050405020304" pitchFamily="18" charset="0"/>
                <a:ea typeface="Times New Roman" panose="02020603050405020304" pitchFamily="18" charset="0"/>
                <a:hlinkClick r:id="rId7"/>
              </a:rPr>
              <a:t> </a:t>
            </a:r>
            <a:r>
              <a:rPr lang="en-US" sz="1400" b="1" i="1">
                <a:effectLst/>
                <a:latin typeface="Times New Roman" panose="02020603050405020304" pitchFamily="18" charset="0"/>
                <a:ea typeface="Times New Roman" panose="02020603050405020304" pitchFamily="18" charset="0"/>
                <a:hlinkClick r:id="rId7"/>
              </a:rPr>
              <a:t>was</a:t>
            </a:r>
            <a:r>
              <a:rPr lang="en-US" sz="1400" b="1" i="1" spc="-15">
                <a:effectLst/>
                <a:latin typeface="Times New Roman" panose="02020603050405020304" pitchFamily="18" charset="0"/>
                <a:ea typeface="Times New Roman" panose="02020603050405020304" pitchFamily="18" charset="0"/>
                <a:hlinkClick r:id="rId7"/>
              </a:rPr>
              <a:t> </a:t>
            </a:r>
            <a:r>
              <a:rPr lang="en-US" sz="1400" b="1" i="1">
                <a:effectLst/>
                <a:latin typeface="Times New Roman" panose="02020603050405020304" pitchFamily="18" charset="0"/>
                <a:ea typeface="Times New Roman" panose="02020603050405020304" pitchFamily="18" charset="0"/>
                <a:hlinkClick r:id="rId7"/>
              </a:rPr>
              <a:t>sufficient</a:t>
            </a:r>
            <a:r>
              <a:rPr lang="en-US" sz="1400" b="1" i="1" spc="-10">
                <a:effectLst/>
                <a:latin typeface="Times New Roman" panose="02020603050405020304" pitchFamily="18" charset="0"/>
                <a:ea typeface="Times New Roman" panose="02020603050405020304" pitchFamily="18" charset="0"/>
                <a:hlinkClick r:id="rId7"/>
              </a:rPr>
              <a:t> </a:t>
            </a:r>
            <a:r>
              <a:rPr lang="en-US" sz="1400" b="1" i="1">
                <a:effectLst/>
                <a:latin typeface="Times New Roman" panose="02020603050405020304" pitchFamily="18" charset="0"/>
                <a:ea typeface="Times New Roman" panose="02020603050405020304" pitchFamily="18" charset="0"/>
                <a:hlinkClick r:id="rId7"/>
              </a:rPr>
              <a:t>to convince the membership that a new light had entered the dark world of the Alcoholic.”</a:t>
            </a:r>
            <a:endParaRPr lang="en-US" sz="1400" b="1"/>
          </a:p>
        </p:txBody>
      </p:sp>
      <p:sp>
        <p:nvSpPr>
          <p:cNvPr id="4" name="Title 1">
            <a:extLst>
              <a:ext uri="{FF2B5EF4-FFF2-40B4-BE49-F238E27FC236}">
                <a16:creationId xmlns:a16="http://schemas.microsoft.com/office/drawing/2014/main" id="{3DEA477C-5205-05DF-8C0F-1AF5AD818ADB}"/>
              </a:ext>
            </a:extLst>
          </p:cNvPr>
          <p:cNvSpPr txBox="1">
            <a:spLocks/>
          </p:cNvSpPr>
          <p:nvPr/>
        </p:nvSpPr>
        <p:spPr>
          <a:xfrm>
            <a:off x="2427600" y="306064"/>
            <a:ext cx="6456908" cy="57287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b="1"/>
              <a:t>AA History – Drunk Squad</a:t>
            </a:r>
          </a:p>
        </p:txBody>
      </p:sp>
      <p:sp>
        <p:nvSpPr>
          <p:cNvPr id="5" name="TextBox 4">
            <a:extLst>
              <a:ext uri="{FF2B5EF4-FFF2-40B4-BE49-F238E27FC236}">
                <a16:creationId xmlns:a16="http://schemas.microsoft.com/office/drawing/2014/main" id="{46A7ABB1-0EE9-BAF4-B754-36972ACB8018}"/>
              </a:ext>
            </a:extLst>
          </p:cNvPr>
          <p:cNvSpPr txBox="1"/>
          <p:nvPr/>
        </p:nvSpPr>
        <p:spPr>
          <a:xfrm>
            <a:off x="676029" y="2084283"/>
            <a:ext cx="2901252" cy="2031325"/>
          </a:xfrm>
          <a:prstGeom prst="rect">
            <a:avLst/>
          </a:prstGeom>
          <a:solidFill>
            <a:schemeClr val="accent1">
              <a:lumMod val="40000"/>
              <a:lumOff val="60000"/>
            </a:schemeClr>
          </a:solidFill>
          <a:ln>
            <a:solidFill>
              <a:schemeClr val="tx1"/>
            </a:solidFill>
          </a:ln>
        </p:spPr>
        <p:txBody>
          <a:bodyPr wrap="square" rtlCol="0">
            <a:spAutoFit/>
          </a:bodyPr>
          <a:lstStyle/>
          <a:p>
            <a:pPr algn="l"/>
            <a:r>
              <a:rPr lang="en-US" sz="1400" b="1" i="0">
                <a:effectLst/>
                <a:latin typeface="inherit"/>
              </a:rPr>
              <a:t>The Four Absolutes (Oxford Group)</a:t>
            </a:r>
          </a:p>
          <a:p>
            <a:pPr algn="l"/>
            <a:endParaRPr lang="en-US" sz="1400" b="1" i="0">
              <a:effectLst/>
              <a:latin typeface="Arial" panose="020B0604020202020204" pitchFamily="34" charset="0"/>
            </a:endParaRPr>
          </a:p>
          <a:p>
            <a:pPr algn="l"/>
            <a:r>
              <a:rPr lang="en-US" sz="1400" b="1" i="0">
                <a:solidFill>
                  <a:srgbClr val="202122"/>
                </a:solidFill>
                <a:effectLst/>
                <a:latin typeface="Arial" panose="020B0604020202020204" pitchFamily="34" charset="0"/>
              </a:rPr>
              <a:t>Moral standards of</a:t>
            </a:r>
          </a:p>
          <a:p>
            <a:pPr algn="l">
              <a:buFont typeface="Arial" panose="020B0604020202020204" pitchFamily="34" charset="0"/>
              <a:buChar char="•"/>
            </a:pPr>
            <a:r>
              <a:rPr lang="en-US" sz="1400" b="1" i="0">
                <a:solidFill>
                  <a:srgbClr val="202122"/>
                </a:solidFill>
                <a:effectLst/>
                <a:latin typeface="Arial" panose="020B0604020202020204" pitchFamily="34" charset="0"/>
              </a:rPr>
              <a:t>"Absolute </a:t>
            </a:r>
            <a:r>
              <a:rPr lang="en-US" sz="1400" b="1" i="0" u="none" strike="noStrike">
                <a:solidFill>
                  <a:srgbClr val="202122"/>
                </a:solidFill>
                <a:effectLst/>
                <a:latin typeface="Arial" panose="020B0604020202020204" pitchFamily="34" charset="0"/>
                <a:hlinkClick r:id="rId8" tooltip="Honesty"/>
              </a:rPr>
              <a:t>honesty</a:t>
            </a:r>
            <a:r>
              <a:rPr lang="en-US" sz="1400" b="1" i="0">
                <a:solidFill>
                  <a:srgbClr val="202122"/>
                </a:solidFill>
                <a:effectLst/>
                <a:latin typeface="Arial" panose="020B0604020202020204" pitchFamily="34" charset="0"/>
              </a:rPr>
              <a:t>",</a:t>
            </a:r>
          </a:p>
          <a:p>
            <a:pPr algn="l">
              <a:buFont typeface="Arial" panose="020B0604020202020204" pitchFamily="34" charset="0"/>
              <a:buChar char="•"/>
            </a:pPr>
            <a:r>
              <a:rPr lang="en-US" sz="1400" b="1" i="0">
                <a:solidFill>
                  <a:srgbClr val="202122"/>
                </a:solidFill>
                <a:effectLst/>
                <a:latin typeface="Arial" panose="020B0604020202020204" pitchFamily="34" charset="0"/>
              </a:rPr>
              <a:t>"Absolute </a:t>
            </a:r>
            <a:r>
              <a:rPr lang="en-US" sz="1400" b="1" i="0" u="none" strike="noStrike">
                <a:solidFill>
                  <a:srgbClr val="202122"/>
                </a:solidFill>
                <a:effectLst/>
                <a:latin typeface="Arial" panose="020B0604020202020204" pitchFamily="34" charset="0"/>
                <a:hlinkClick r:id="rId9" tooltip="wikt:purity"/>
              </a:rPr>
              <a:t>purity</a:t>
            </a:r>
            <a:r>
              <a:rPr lang="en-US" sz="1400" b="1" i="0">
                <a:solidFill>
                  <a:srgbClr val="202122"/>
                </a:solidFill>
                <a:effectLst/>
                <a:latin typeface="Arial" panose="020B0604020202020204" pitchFamily="34" charset="0"/>
              </a:rPr>
              <a:t>",</a:t>
            </a:r>
          </a:p>
          <a:p>
            <a:pPr algn="l">
              <a:buFont typeface="Arial" panose="020B0604020202020204" pitchFamily="34" charset="0"/>
              <a:buChar char="•"/>
            </a:pPr>
            <a:r>
              <a:rPr lang="en-US" sz="1400" b="1" i="0">
                <a:solidFill>
                  <a:srgbClr val="202122"/>
                </a:solidFill>
                <a:effectLst/>
                <a:latin typeface="Arial" panose="020B0604020202020204" pitchFamily="34" charset="0"/>
              </a:rPr>
              <a:t>"Absolute </a:t>
            </a:r>
            <a:r>
              <a:rPr lang="en-US" sz="1400" b="1" i="0" u="none" strike="noStrike">
                <a:solidFill>
                  <a:srgbClr val="202122"/>
                </a:solidFill>
                <a:effectLst/>
                <a:latin typeface="Arial" panose="020B0604020202020204" pitchFamily="34" charset="0"/>
                <a:hlinkClick r:id="rId10" tooltip="Unselfishness"/>
              </a:rPr>
              <a:t>unselfishness</a:t>
            </a:r>
            <a:r>
              <a:rPr lang="en-US" sz="1400" b="1" i="0">
                <a:solidFill>
                  <a:srgbClr val="202122"/>
                </a:solidFill>
                <a:effectLst/>
                <a:latin typeface="Arial" panose="020B0604020202020204" pitchFamily="34" charset="0"/>
              </a:rPr>
              <a:t>", and</a:t>
            </a:r>
          </a:p>
          <a:p>
            <a:pPr algn="l">
              <a:buFont typeface="Arial" panose="020B0604020202020204" pitchFamily="34" charset="0"/>
              <a:buChar char="•"/>
            </a:pPr>
            <a:r>
              <a:rPr lang="en-US" sz="1400" b="1" i="0">
                <a:solidFill>
                  <a:srgbClr val="202122"/>
                </a:solidFill>
                <a:effectLst/>
                <a:latin typeface="Arial" panose="020B0604020202020204" pitchFamily="34" charset="0"/>
              </a:rPr>
              <a:t>"Absolute </a:t>
            </a:r>
            <a:r>
              <a:rPr lang="en-US" sz="1400" b="1" i="0" u="none" strike="noStrike">
                <a:solidFill>
                  <a:srgbClr val="202122"/>
                </a:solidFill>
                <a:effectLst/>
                <a:latin typeface="Arial" panose="020B0604020202020204" pitchFamily="34" charset="0"/>
                <a:hlinkClick r:id="rId11" tooltip="Love"/>
              </a:rPr>
              <a:t>love</a:t>
            </a:r>
            <a:r>
              <a:rPr lang="en-US" sz="1400" b="1" i="0">
                <a:solidFill>
                  <a:srgbClr val="202122"/>
                </a:solidFill>
                <a:effectLst/>
                <a:latin typeface="Arial" panose="020B0604020202020204" pitchFamily="34" charset="0"/>
              </a:rPr>
              <a:t>",</a:t>
            </a:r>
          </a:p>
          <a:p>
            <a:pPr algn="l"/>
            <a:endParaRPr lang="en-US" sz="1400" b="1">
              <a:solidFill>
                <a:srgbClr val="202122"/>
              </a:solidFill>
              <a:latin typeface="Arial" panose="020B0604020202020204" pitchFamily="34" charset="0"/>
            </a:endParaRPr>
          </a:p>
          <a:p>
            <a:pPr algn="l"/>
            <a:r>
              <a:rPr lang="en-US" sz="1400" b="1" i="0">
                <a:solidFill>
                  <a:srgbClr val="202122"/>
                </a:solidFill>
                <a:effectLst/>
                <a:latin typeface="Arial" panose="020B0604020202020204" pitchFamily="34" charset="0"/>
              </a:rPr>
              <a:t>Link:  </a:t>
            </a:r>
            <a:r>
              <a:rPr lang="en-US" sz="1400" b="1" i="0">
                <a:solidFill>
                  <a:srgbClr val="202122"/>
                </a:solidFill>
                <a:effectLst/>
                <a:latin typeface="Arial" panose="020B0604020202020204" pitchFamily="34" charset="0"/>
                <a:hlinkClick r:id="rId12"/>
              </a:rPr>
              <a:t>Wikipedia</a:t>
            </a:r>
            <a:endParaRPr lang="en-US" sz="1400" b="1" i="0">
              <a:solidFill>
                <a:srgbClr val="202122"/>
              </a:solidFill>
              <a:effectLst/>
              <a:latin typeface="Arial" panose="020B0604020202020204" pitchFamily="34" charset="0"/>
            </a:endParaRPr>
          </a:p>
        </p:txBody>
      </p:sp>
      <p:pic>
        <p:nvPicPr>
          <p:cNvPr id="6" name="11-Drunk Squad">
            <a:hlinkClick r:id="" action="ppaction://media"/>
            <a:extLst>
              <a:ext uri="{FF2B5EF4-FFF2-40B4-BE49-F238E27FC236}">
                <a16:creationId xmlns:a16="http://schemas.microsoft.com/office/drawing/2014/main" id="{1C9AF514-C4FD-1896-2E35-282614F560E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62075" y="5661025"/>
            <a:ext cx="487363" cy="487363"/>
          </a:xfrm>
          <a:prstGeom prst="rect">
            <a:avLst/>
          </a:prstGeom>
        </p:spPr>
      </p:pic>
    </p:spTree>
    <p:extLst>
      <p:ext uri="{BB962C8B-B14F-4D97-AF65-F5344CB8AC3E}">
        <p14:creationId xmlns:p14="http://schemas.microsoft.com/office/powerpoint/2010/main" val="128557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3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15607A-64A9-6F04-9E6E-E7BFF44AFA9A}"/>
              </a:ext>
            </a:extLst>
          </p:cNvPr>
          <p:cNvSpPr txBox="1"/>
          <p:nvPr/>
        </p:nvSpPr>
        <p:spPr>
          <a:xfrm>
            <a:off x="475735" y="2098178"/>
            <a:ext cx="11337324" cy="2554545"/>
          </a:xfrm>
          <a:prstGeom prst="rect">
            <a:avLst/>
          </a:prstGeom>
          <a:noFill/>
        </p:spPr>
        <p:txBody>
          <a:bodyPr wrap="square">
            <a:spAutoFit/>
          </a:bodyPr>
          <a:lstStyle/>
          <a:p>
            <a:pPr marL="88265" marR="102235" algn="just"/>
            <a:r>
              <a:rPr lang="en-US" sz="1600">
                <a:latin typeface="Times New Roman" panose="02020603050405020304" pitchFamily="18" charset="0"/>
              </a:rPr>
              <a:t>In the summer of 1937 Bill was back in Akron, again on a business venture, and he decided to go by and see Dr. Bob and see how things were going in Akron. And they sat down in Dr. Bob’s kitchen and they counted the number of people they knew that were staying sober, based on these three little pieces of information, and </a:t>
            </a:r>
            <a:r>
              <a:rPr lang="en-US" sz="1600" b="1">
                <a:latin typeface="Times New Roman" panose="02020603050405020304" pitchFamily="18" charset="0"/>
              </a:rPr>
              <a:t>they found approximately 40 people sober</a:t>
            </a:r>
            <a:r>
              <a:rPr lang="en-US" sz="1600">
                <a:latin typeface="Times New Roman" panose="02020603050405020304" pitchFamily="18" charset="0"/>
              </a:rPr>
              <a:t>.</a:t>
            </a:r>
          </a:p>
          <a:p>
            <a:pPr marL="88265" marR="102235" algn="just"/>
            <a:endParaRPr lang="en-US" sz="1600">
              <a:effectLst/>
              <a:latin typeface="Times New Roman" panose="02020603050405020304" pitchFamily="18" charset="0"/>
              <a:ea typeface="Times New Roman" panose="02020603050405020304" pitchFamily="18" charset="0"/>
            </a:endParaRPr>
          </a:p>
          <a:p>
            <a:pPr marL="88265" marR="102235" algn="just"/>
            <a:r>
              <a:rPr lang="en-US" sz="1600">
                <a:effectLst/>
                <a:latin typeface="Times New Roman" panose="02020603050405020304" pitchFamily="18" charset="0"/>
                <a:ea typeface="Times New Roman" panose="02020603050405020304" pitchFamily="18" charset="0"/>
              </a:rPr>
              <a:t>And I think it’s the first time that they really began to realize; </a:t>
            </a:r>
            <a:r>
              <a:rPr lang="en-US" sz="1600" b="1">
                <a:effectLst/>
                <a:latin typeface="Times New Roman" panose="02020603050405020304" pitchFamily="18" charset="0"/>
                <a:ea typeface="Times New Roman" panose="02020603050405020304" pitchFamily="18" charset="0"/>
              </a:rPr>
              <a:t>maybe we really have found the answer to this thing called alcoholism.</a:t>
            </a:r>
            <a:r>
              <a:rPr lang="en-US" sz="1600">
                <a:effectLst/>
                <a:latin typeface="Times New Roman" panose="02020603050405020304" pitchFamily="18" charset="0"/>
                <a:ea typeface="Times New Roman" panose="02020603050405020304" pitchFamily="18" charset="0"/>
              </a:rPr>
              <a:t> If</a:t>
            </a:r>
            <a:r>
              <a:rPr lang="en-US" sz="1600" spc="-10">
                <a:effectLst/>
                <a:latin typeface="Times New Roman" panose="02020603050405020304" pitchFamily="18" charset="0"/>
                <a:ea typeface="Times New Roman" panose="02020603050405020304" pitchFamily="18" charset="0"/>
              </a:rPr>
              <a:t> </a:t>
            </a:r>
            <a:r>
              <a:rPr lang="en-US" sz="1600">
                <a:effectLst/>
                <a:latin typeface="Times New Roman" panose="02020603050405020304" pitchFamily="18" charset="0"/>
                <a:ea typeface="Times New Roman" panose="02020603050405020304" pitchFamily="18" charset="0"/>
              </a:rPr>
              <a:t>we’ve</a:t>
            </a:r>
            <a:r>
              <a:rPr lang="en-US" sz="1600" spc="-10">
                <a:effectLst/>
                <a:latin typeface="Times New Roman" panose="02020603050405020304" pitchFamily="18" charset="0"/>
                <a:ea typeface="Times New Roman" panose="02020603050405020304" pitchFamily="18" charset="0"/>
              </a:rPr>
              <a:t> </a:t>
            </a:r>
            <a:r>
              <a:rPr lang="en-US" sz="1600">
                <a:effectLst/>
                <a:latin typeface="Times New Roman" panose="02020603050405020304" pitchFamily="18" charset="0"/>
                <a:ea typeface="Times New Roman" panose="02020603050405020304" pitchFamily="18" charset="0"/>
              </a:rPr>
              <a:t>found</a:t>
            </a:r>
            <a:r>
              <a:rPr lang="en-US" sz="1600" spc="-10">
                <a:effectLst/>
                <a:latin typeface="Times New Roman" panose="02020603050405020304" pitchFamily="18" charset="0"/>
                <a:ea typeface="Times New Roman" panose="02020603050405020304" pitchFamily="18" charset="0"/>
              </a:rPr>
              <a:t> </a:t>
            </a:r>
            <a:r>
              <a:rPr lang="en-US" sz="1600">
                <a:effectLst/>
                <a:latin typeface="Times New Roman" panose="02020603050405020304" pitchFamily="18" charset="0"/>
                <a:ea typeface="Times New Roman" panose="02020603050405020304" pitchFamily="18" charset="0"/>
              </a:rPr>
              <a:t>the</a:t>
            </a:r>
            <a:r>
              <a:rPr lang="en-US" sz="1600" spc="-10">
                <a:effectLst/>
                <a:latin typeface="Times New Roman" panose="02020603050405020304" pitchFamily="18" charset="0"/>
                <a:ea typeface="Times New Roman" panose="02020603050405020304" pitchFamily="18" charset="0"/>
              </a:rPr>
              <a:t> </a:t>
            </a:r>
            <a:r>
              <a:rPr lang="en-US" sz="1600">
                <a:effectLst/>
                <a:latin typeface="Times New Roman" panose="02020603050405020304" pitchFamily="18" charset="0"/>
                <a:ea typeface="Times New Roman" panose="02020603050405020304" pitchFamily="18" charset="0"/>
              </a:rPr>
              <a:t>answer</a:t>
            </a:r>
            <a:r>
              <a:rPr lang="en-US" sz="1600" spc="-5">
                <a:effectLst/>
                <a:latin typeface="Times New Roman" panose="02020603050405020304" pitchFamily="18" charset="0"/>
                <a:ea typeface="Times New Roman" panose="02020603050405020304" pitchFamily="18" charset="0"/>
              </a:rPr>
              <a:t> </a:t>
            </a:r>
            <a:r>
              <a:rPr lang="en-US" sz="1600">
                <a:effectLst/>
                <a:latin typeface="Times New Roman" panose="02020603050405020304" pitchFamily="18" charset="0"/>
                <a:ea typeface="Times New Roman" panose="02020603050405020304" pitchFamily="18" charset="0"/>
              </a:rPr>
              <a:t>then</a:t>
            </a:r>
            <a:r>
              <a:rPr lang="en-US" sz="1600" spc="-10">
                <a:effectLst/>
                <a:latin typeface="Times New Roman" panose="02020603050405020304" pitchFamily="18" charset="0"/>
                <a:ea typeface="Times New Roman" panose="02020603050405020304" pitchFamily="18" charset="0"/>
              </a:rPr>
              <a:t> </a:t>
            </a:r>
            <a:r>
              <a:rPr lang="en-US" sz="1600" b="1">
                <a:effectLst/>
                <a:latin typeface="Times New Roman" panose="02020603050405020304" pitchFamily="18" charset="0"/>
                <a:ea typeface="Times New Roman" panose="02020603050405020304" pitchFamily="18" charset="0"/>
              </a:rPr>
              <a:t>we</a:t>
            </a:r>
            <a:r>
              <a:rPr lang="en-US" sz="1600" b="1" spc="-10">
                <a:effectLst/>
                <a:latin typeface="Times New Roman" panose="02020603050405020304" pitchFamily="18" charset="0"/>
                <a:ea typeface="Times New Roman" panose="02020603050405020304" pitchFamily="18" charset="0"/>
              </a:rPr>
              <a:t> </a:t>
            </a:r>
            <a:r>
              <a:rPr lang="en-US" sz="1600" b="1">
                <a:effectLst/>
                <a:latin typeface="Times New Roman" panose="02020603050405020304" pitchFamily="18" charset="0"/>
                <a:ea typeface="Times New Roman" panose="02020603050405020304" pitchFamily="18" charset="0"/>
              </a:rPr>
              <a:t>need</a:t>
            </a:r>
            <a:r>
              <a:rPr lang="en-US" sz="1600" b="1" spc="-10">
                <a:effectLst/>
                <a:latin typeface="Times New Roman" panose="02020603050405020304" pitchFamily="18" charset="0"/>
                <a:ea typeface="Times New Roman" panose="02020603050405020304" pitchFamily="18" charset="0"/>
              </a:rPr>
              <a:t> </a:t>
            </a:r>
            <a:r>
              <a:rPr lang="en-US" sz="1600" b="1">
                <a:effectLst/>
                <a:latin typeface="Times New Roman" panose="02020603050405020304" pitchFamily="18" charset="0"/>
                <a:ea typeface="Times New Roman" panose="02020603050405020304" pitchFamily="18" charset="0"/>
              </a:rPr>
              <a:t>to</a:t>
            </a:r>
            <a:r>
              <a:rPr lang="en-US" sz="1600" b="1" spc="-10">
                <a:effectLst/>
                <a:latin typeface="Times New Roman" panose="02020603050405020304" pitchFamily="18" charset="0"/>
                <a:ea typeface="Times New Roman" panose="02020603050405020304" pitchFamily="18" charset="0"/>
              </a:rPr>
              <a:t> </a:t>
            </a:r>
            <a:r>
              <a:rPr lang="en-US" sz="1600" b="1">
                <a:effectLst/>
                <a:latin typeface="Times New Roman" panose="02020603050405020304" pitchFamily="18" charset="0"/>
                <a:ea typeface="Times New Roman" panose="02020603050405020304" pitchFamily="18" charset="0"/>
              </a:rPr>
              <a:t>get</a:t>
            </a:r>
            <a:r>
              <a:rPr lang="en-US" sz="1600" b="1" spc="-10">
                <a:effectLst/>
                <a:latin typeface="Times New Roman" panose="02020603050405020304" pitchFamily="18" charset="0"/>
                <a:ea typeface="Times New Roman" panose="02020603050405020304" pitchFamily="18" charset="0"/>
              </a:rPr>
              <a:t> </a:t>
            </a:r>
            <a:r>
              <a:rPr lang="en-US" sz="1600" b="1">
                <a:effectLst/>
                <a:latin typeface="Times New Roman" panose="02020603050405020304" pitchFamily="18" charset="0"/>
                <a:ea typeface="Times New Roman" panose="02020603050405020304" pitchFamily="18" charset="0"/>
              </a:rPr>
              <a:t>it</a:t>
            </a:r>
            <a:r>
              <a:rPr lang="en-US" sz="1600" b="1" spc="-10">
                <a:effectLst/>
                <a:latin typeface="Times New Roman" panose="02020603050405020304" pitchFamily="18" charset="0"/>
                <a:ea typeface="Times New Roman" panose="02020603050405020304" pitchFamily="18" charset="0"/>
              </a:rPr>
              <a:t> </a:t>
            </a:r>
            <a:r>
              <a:rPr lang="en-US" sz="1600" b="1">
                <a:effectLst/>
                <a:latin typeface="Times New Roman" panose="02020603050405020304" pitchFamily="18" charset="0"/>
                <a:ea typeface="Times New Roman" panose="02020603050405020304" pitchFamily="18" charset="0"/>
              </a:rPr>
              <a:t>to</a:t>
            </a:r>
            <a:r>
              <a:rPr lang="en-US" sz="1600" b="1" spc="-5">
                <a:effectLst/>
                <a:latin typeface="Times New Roman" panose="02020603050405020304" pitchFamily="18" charset="0"/>
                <a:ea typeface="Times New Roman" panose="02020603050405020304" pitchFamily="18" charset="0"/>
              </a:rPr>
              <a:t> </a:t>
            </a:r>
            <a:r>
              <a:rPr lang="en-US" sz="1600" b="1">
                <a:effectLst/>
                <a:latin typeface="Times New Roman" panose="02020603050405020304" pitchFamily="18" charset="0"/>
                <a:ea typeface="Times New Roman" panose="02020603050405020304" pitchFamily="18" charset="0"/>
              </a:rPr>
              <a:t>as</a:t>
            </a:r>
            <a:r>
              <a:rPr lang="en-US" sz="1600" b="1" spc="-10">
                <a:effectLst/>
                <a:latin typeface="Times New Roman" panose="02020603050405020304" pitchFamily="18" charset="0"/>
                <a:ea typeface="Times New Roman" panose="02020603050405020304" pitchFamily="18" charset="0"/>
              </a:rPr>
              <a:t> </a:t>
            </a:r>
            <a:r>
              <a:rPr lang="en-US" sz="1600" b="1">
                <a:effectLst/>
                <a:latin typeface="Times New Roman" panose="02020603050405020304" pitchFamily="18" charset="0"/>
                <a:ea typeface="Times New Roman" panose="02020603050405020304" pitchFamily="18" charset="0"/>
              </a:rPr>
              <a:t>many</a:t>
            </a:r>
            <a:r>
              <a:rPr lang="en-US" sz="1600" b="1" spc="-10">
                <a:effectLst/>
                <a:latin typeface="Times New Roman" panose="02020603050405020304" pitchFamily="18" charset="0"/>
                <a:ea typeface="Times New Roman" panose="02020603050405020304" pitchFamily="18" charset="0"/>
              </a:rPr>
              <a:t> </a:t>
            </a:r>
            <a:r>
              <a:rPr lang="en-US" sz="1600" b="1">
                <a:effectLst/>
                <a:latin typeface="Times New Roman" panose="02020603050405020304" pitchFamily="18" charset="0"/>
                <a:ea typeface="Times New Roman" panose="02020603050405020304" pitchFamily="18" charset="0"/>
              </a:rPr>
              <a:t>alcoholics</a:t>
            </a:r>
            <a:r>
              <a:rPr lang="en-US" sz="1600" b="1" spc="-10">
                <a:effectLst/>
                <a:latin typeface="Times New Roman" panose="02020603050405020304" pitchFamily="18" charset="0"/>
                <a:ea typeface="Times New Roman" panose="02020603050405020304" pitchFamily="18" charset="0"/>
              </a:rPr>
              <a:t> </a:t>
            </a:r>
            <a:r>
              <a:rPr lang="en-US" sz="1600" b="1">
                <a:effectLst/>
                <a:latin typeface="Times New Roman" panose="02020603050405020304" pitchFamily="18" charset="0"/>
                <a:ea typeface="Times New Roman" panose="02020603050405020304" pitchFamily="18" charset="0"/>
              </a:rPr>
              <a:t>as</a:t>
            </a:r>
            <a:r>
              <a:rPr lang="en-US" sz="1600" b="1" spc="-15">
                <a:effectLst/>
                <a:latin typeface="Times New Roman" panose="02020603050405020304" pitchFamily="18" charset="0"/>
                <a:ea typeface="Times New Roman" panose="02020603050405020304" pitchFamily="18" charset="0"/>
              </a:rPr>
              <a:t> </a:t>
            </a:r>
            <a:r>
              <a:rPr lang="en-US" sz="1600" b="1">
                <a:effectLst/>
                <a:latin typeface="Times New Roman" panose="02020603050405020304" pitchFamily="18" charset="0"/>
                <a:ea typeface="Times New Roman" panose="02020603050405020304" pitchFamily="18" charset="0"/>
              </a:rPr>
              <a:t>we</a:t>
            </a:r>
            <a:r>
              <a:rPr lang="en-US" sz="1600" b="1" spc="-10">
                <a:effectLst/>
                <a:latin typeface="Times New Roman" panose="02020603050405020304" pitchFamily="18" charset="0"/>
                <a:ea typeface="Times New Roman" panose="02020603050405020304" pitchFamily="18" charset="0"/>
              </a:rPr>
              <a:t> </a:t>
            </a:r>
            <a:r>
              <a:rPr lang="en-US" sz="1600" b="1">
                <a:effectLst/>
                <a:latin typeface="Times New Roman" panose="02020603050405020304" pitchFamily="18" charset="0"/>
                <a:ea typeface="Times New Roman" panose="02020603050405020304" pitchFamily="18" charset="0"/>
              </a:rPr>
              <a:t>possibly</a:t>
            </a:r>
            <a:r>
              <a:rPr lang="en-US" sz="1600" b="1" spc="-10">
                <a:effectLst/>
                <a:latin typeface="Times New Roman" panose="02020603050405020304" pitchFamily="18" charset="0"/>
                <a:ea typeface="Times New Roman" panose="02020603050405020304" pitchFamily="18" charset="0"/>
              </a:rPr>
              <a:t> </a:t>
            </a:r>
            <a:r>
              <a:rPr lang="en-US" sz="1600" b="1">
                <a:effectLst/>
                <a:latin typeface="Times New Roman" panose="02020603050405020304" pitchFamily="18" charset="0"/>
                <a:ea typeface="Times New Roman" panose="02020603050405020304" pitchFamily="18" charset="0"/>
              </a:rPr>
              <a:t>can</a:t>
            </a:r>
            <a:r>
              <a:rPr lang="en-US" sz="1600">
                <a:effectLst/>
                <a:latin typeface="Times New Roman" panose="02020603050405020304" pitchFamily="18" charset="0"/>
                <a:ea typeface="Times New Roman" panose="02020603050405020304" pitchFamily="18" charset="0"/>
              </a:rPr>
              <a:t>.</a:t>
            </a:r>
            <a:r>
              <a:rPr lang="en-US" sz="1600" spc="200">
                <a:effectLst/>
                <a:latin typeface="Times New Roman" panose="02020603050405020304" pitchFamily="18" charset="0"/>
                <a:ea typeface="Times New Roman" panose="02020603050405020304" pitchFamily="18" charset="0"/>
              </a:rPr>
              <a:t> </a:t>
            </a:r>
            <a:r>
              <a:rPr lang="en-US" sz="1600">
                <a:effectLst/>
                <a:latin typeface="Times New Roman" panose="02020603050405020304" pitchFamily="18" charset="0"/>
                <a:ea typeface="Times New Roman" panose="02020603050405020304" pitchFamily="18" charset="0"/>
              </a:rPr>
              <a:t>The question</a:t>
            </a:r>
            <a:r>
              <a:rPr lang="en-US" sz="1600" spc="-5">
                <a:effectLst/>
                <a:latin typeface="Times New Roman" panose="02020603050405020304" pitchFamily="18" charset="0"/>
                <a:ea typeface="Times New Roman" panose="02020603050405020304" pitchFamily="18" charset="0"/>
              </a:rPr>
              <a:t> </a:t>
            </a:r>
            <a:r>
              <a:rPr lang="en-US" sz="1600">
                <a:effectLst/>
                <a:latin typeface="Times New Roman" panose="02020603050405020304" pitchFamily="18" charset="0"/>
                <a:ea typeface="Times New Roman" panose="02020603050405020304" pitchFamily="18" charset="0"/>
              </a:rPr>
              <a:t>immediately</a:t>
            </a:r>
            <a:r>
              <a:rPr lang="en-US" sz="1600" spc="-10">
                <a:effectLst/>
                <a:latin typeface="Times New Roman" panose="02020603050405020304" pitchFamily="18" charset="0"/>
                <a:ea typeface="Times New Roman" panose="02020603050405020304" pitchFamily="18" charset="0"/>
              </a:rPr>
              <a:t> </a:t>
            </a:r>
            <a:r>
              <a:rPr lang="en-US" sz="1600">
                <a:effectLst/>
                <a:latin typeface="Times New Roman" panose="02020603050405020304" pitchFamily="18" charset="0"/>
                <a:ea typeface="Times New Roman" panose="02020603050405020304" pitchFamily="18" charset="0"/>
              </a:rPr>
              <a:t>becomes well what's the best way to do that and maybe this is the beginning of the group conscious, cause Bill and Bob decided they didn’t want to make that decision themselves, it was too important. </a:t>
            </a:r>
          </a:p>
          <a:p>
            <a:pPr marL="88265" marR="102235" algn="just"/>
            <a:endParaRPr lang="en-US" sz="1600">
              <a:latin typeface="Times New Roman" panose="02020603050405020304" pitchFamily="18" charset="0"/>
              <a:ea typeface="Times New Roman" panose="02020603050405020304" pitchFamily="18" charset="0"/>
            </a:endParaRPr>
          </a:p>
          <a:p>
            <a:endParaRPr lang="en-US" sz="1600">
              <a:latin typeface="Times New Roman" panose="02020603050405020304" pitchFamily="18" charset="0"/>
            </a:endParaRPr>
          </a:p>
        </p:txBody>
      </p:sp>
      <p:sp>
        <p:nvSpPr>
          <p:cNvPr id="4" name="Title 1">
            <a:extLst>
              <a:ext uri="{FF2B5EF4-FFF2-40B4-BE49-F238E27FC236}">
                <a16:creationId xmlns:a16="http://schemas.microsoft.com/office/drawing/2014/main" id="{2FAA7F8E-A19B-9FA8-3EFF-AE07E510D80D}"/>
              </a:ext>
            </a:extLst>
          </p:cNvPr>
          <p:cNvSpPr txBox="1">
            <a:spLocks/>
          </p:cNvSpPr>
          <p:nvPr/>
        </p:nvSpPr>
        <p:spPr>
          <a:xfrm>
            <a:off x="2762513" y="280181"/>
            <a:ext cx="6666973" cy="57287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b="1"/>
              <a:t>AA History – New York City</a:t>
            </a:r>
          </a:p>
        </p:txBody>
      </p:sp>
      <p:pic>
        <p:nvPicPr>
          <p:cNvPr id="5" name="12-New York City">
            <a:hlinkClick r:id="" action="ppaction://media"/>
            <a:extLst>
              <a:ext uri="{FF2B5EF4-FFF2-40B4-BE49-F238E27FC236}">
                <a16:creationId xmlns:a16="http://schemas.microsoft.com/office/drawing/2014/main" id="{FD86E0AB-C148-3AF3-1556-7C0E6BDADB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52885" y="5449330"/>
            <a:ext cx="286227" cy="286228"/>
          </a:xfrm>
          <a:prstGeom prst="rect">
            <a:avLst/>
          </a:prstGeom>
        </p:spPr>
      </p:pic>
    </p:spTree>
    <p:extLst>
      <p:ext uri="{BB962C8B-B14F-4D97-AF65-F5344CB8AC3E}">
        <p14:creationId xmlns:p14="http://schemas.microsoft.com/office/powerpoint/2010/main" val="105241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199" name="Rectangle 8198">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201" name="Rectangle 8200">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B4901F2-FF36-B157-82B4-AD91B4450D5F}"/>
              </a:ext>
            </a:extLst>
          </p:cNvPr>
          <p:cNvSpPr txBox="1">
            <a:spLocks/>
          </p:cNvSpPr>
          <p:nvPr/>
        </p:nvSpPr>
        <p:spPr>
          <a:xfrm>
            <a:off x="2869233" y="246518"/>
            <a:ext cx="6474940" cy="66932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spcAft>
                <a:spcPts val="600"/>
              </a:spcAft>
            </a:pPr>
            <a:r>
              <a:rPr lang="en-US" b="1"/>
              <a:t>AA History – The Big Book</a:t>
            </a:r>
          </a:p>
        </p:txBody>
      </p:sp>
      <p:pic>
        <p:nvPicPr>
          <p:cNvPr id="8194" name="Picture 2" descr="Alcoholics Anonymous: The Big Book, First Edition: The Story of How More  Than 100 Men Have Recovered from Alcoholism">
            <a:extLst>
              <a:ext uri="{FF2B5EF4-FFF2-40B4-BE49-F238E27FC236}">
                <a16:creationId xmlns:a16="http://schemas.microsoft.com/office/drawing/2014/main" id="{52380349-887D-812A-2CCC-566120D391B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48049" y="915842"/>
            <a:ext cx="4396946" cy="439694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4286E6B-80E3-1A36-8594-A877E2C79B7A}"/>
              </a:ext>
            </a:extLst>
          </p:cNvPr>
          <p:cNvSpPr txBox="1"/>
          <p:nvPr/>
        </p:nvSpPr>
        <p:spPr>
          <a:xfrm>
            <a:off x="4996207" y="915842"/>
            <a:ext cx="6474940" cy="5583812"/>
          </a:xfrm>
          <a:prstGeom prst="rect">
            <a:avLst/>
          </a:prstGeom>
        </p:spPr>
        <p:txBody>
          <a:bodyPr vert="horz" lIns="91440" tIns="45720" rIns="91440" bIns="45720" rtlCol="0">
            <a:noAutofit/>
          </a:bodyPr>
          <a:lstStyle/>
          <a:p>
            <a:pPr marL="285750" indent="-285750" defTabSz="914400">
              <a:lnSpc>
                <a:spcPct val="90000"/>
              </a:lnSpc>
              <a:spcAft>
                <a:spcPts val="600"/>
              </a:spcAft>
              <a:buClr>
                <a:schemeClr val="accent1"/>
              </a:buClr>
              <a:buSzPct val="80000"/>
              <a:buFont typeface="Arial" panose="020B0604020202020204" pitchFamily="34" charset="0"/>
              <a:buChar char="•"/>
            </a:pPr>
            <a:r>
              <a:rPr lang="en-US" sz="1300">
                <a:solidFill>
                  <a:schemeClr val="accent1"/>
                </a:solidFill>
              </a:rPr>
              <a:t>And they </a:t>
            </a:r>
            <a:r>
              <a:rPr lang="en-US" sz="1300" b="1"/>
              <a:t>called a meeting of the Oxford Group there in Akron </a:t>
            </a:r>
            <a:r>
              <a:rPr lang="en-US" sz="1300">
                <a:solidFill>
                  <a:schemeClr val="accent1"/>
                </a:solidFill>
              </a:rPr>
              <a:t>and at that meeting that night </a:t>
            </a:r>
            <a:r>
              <a:rPr lang="en-US" sz="1300" b="1"/>
              <a:t>there was eighteen people there</a:t>
            </a:r>
            <a:r>
              <a:rPr lang="en-US" sz="1300">
                <a:solidFill>
                  <a:schemeClr val="accent1"/>
                </a:solidFill>
              </a:rPr>
              <a:t>, some alcoholic, some non-alcoholic, and the topic of conversation was, </a:t>
            </a:r>
            <a:r>
              <a:rPr lang="en-US" sz="1300" b="1"/>
              <a:t>how can we best carry this message of recovery to the greatest number of people</a:t>
            </a:r>
            <a:r>
              <a:rPr lang="en-US" sz="1300">
                <a:solidFill>
                  <a:schemeClr val="accent1"/>
                </a:solidFill>
              </a:rPr>
              <a:t>.</a:t>
            </a:r>
          </a:p>
          <a:p>
            <a:pPr marL="285750" indent="-285750" defTabSz="914400">
              <a:lnSpc>
                <a:spcPct val="90000"/>
              </a:lnSpc>
              <a:spcAft>
                <a:spcPts val="600"/>
              </a:spcAft>
              <a:buClr>
                <a:schemeClr val="accent1"/>
              </a:buClr>
              <a:buSzPct val="80000"/>
              <a:buFont typeface="Arial" panose="020B0604020202020204" pitchFamily="34" charset="0"/>
              <a:buChar char="•"/>
            </a:pPr>
            <a:r>
              <a:rPr lang="en-US" sz="1300" b="1"/>
              <a:t>Now they decided that night to do three things</a:t>
            </a:r>
            <a:r>
              <a:rPr lang="en-US" sz="1300">
                <a:solidFill>
                  <a:schemeClr val="accent1"/>
                </a:solidFill>
              </a:rPr>
              <a:t>.</a:t>
            </a:r>
          </a:p>
          <a:p>
            <a:pPr marL="742950" lvl="1" indent="-285750" defTabSz="914400">
              <a:lnSpc>
                <a:spcPct val="90000"/>
              </a:lnSpc>
              <a:spcAft>
                <a:spcPts val="600"/>
              </a:spcAft>
              <a:buClr>
                <a:schemeClr val="accent1"/>
              </a:buClr>
              <a:buSzPct val="80000"/>
              <a:buFont typeface="Arial" panose="020B0604020202020204" pitchFamily="34" charset="0"/>
              <a:buChar char="•"/>
            </a:pPr>
            <a:r>
              <a:rPr lang="en-US" sz="1300">
                <a:solidFill>
                  <a:schemeClr val="accent1"/>
                </a:solidFill>
              </a:rPr>
              <a:t>they decided what they needed to do was to </a:t>
            </a:r>
            <a:r>
              <a:rPr lang="en-US" sz="1300" b="1"/>
              <a:t>build a chain of hospitals </a:t>
            </a:r>
            <a:r>
              <a:rPr lang="en-US" sz="1300">
                <a:solidFill>
                  <a:schemeClr val="accent1"/>
                </a:solidFill>
              </a:rPr>
              <a:t>stretching all the way across the United States where any alcoholic that needed it would be able to have detoxification.</a:t>
            </a:r>
          </a:p>
          <a:p>
            <a:pPr marL="742950" lvl="1" indent="-285750" defTabSz="914400">
              <a:lnSpc>
                <a:spcPct val="90000"/>
              </a:lnSpc>
              <a:spcAft>
                <a:spcPts val="600"/>
              </a:spcAft>
              <a:buClr>
                <a:schemeClr val="accent1"/>
              </a:buClr>
              <a:buSzPct val="80000"/>
              <a:buFont typeface="Arial" panose="020B0604020202020204" pitchFamily="34" charset="0"/>
              <a:buChar char="•"/>
            </a:pPr>
            <a:r>
              <a:rPr lang="en-US" sz="1300">
                <a:solidFill>
                  <a:schemeClr val="accent1"/>
                </a:solidFill>
              </a:rPr>
              <a:t>They also felt that this little message of recovery they had was so vital that not everybody could be entrusted with carrying it correctly. So they decided they needed to </a:t>
            </a:r>
            <a:r>
              <a:rPr lang="en-US" sz="1300" b="1"/>
              <a:t>hire a group of individuals, train them and you know let them spread out across the United States</a:t>
            </a:r>
            <a:r>
              <a:rPr lang="en-US" sz="1300">
                <a:solidFill>
                  <a:schemeClr val="accent1"/>
                </a:solidFill>
              </a:rPr>
              <a:t> more or less as missionaries to carry this message of recovery.</a:t>
            </a:r>
          </a:p>
          <a:p>
            <a:pPr marL="742950" lvl="1" indent="-285750" defTabSz="914400">
              <a:lnSpc>
                <a:spcPct val="90000"/>
              </a:lnSpc>
              <a:spcAft>
                <a:spcPts val="600"/>
              </a:spcAft>
              <a:buClr>
                <a:schemeClr val="accent1"/>
              </a:buClr>
              <a:buSzPct val="80000"/>
              <a:buFont typeface="Arial" panose="020B0604020202020204" pitchFamily="34" charset="0"/>
              <a:buChar char="•"/>
            </a:pPr>
            <a:r>
              <a:rPr lang="en-US" sz="1300">
                <a:solidFill>
                  <a:schemeClr val="accent1"/>
                </a:solidFill>
              </a:rPr>
              <a:t>And </a:t>
            </a:r>
            <a:r>
              <a:rPr lang="en-US" sz="1300" b="1"/>
              <a:t>then they said you know the Oxford Groups have written a lot of books</a:t>
            </a:r>
            <a:r>
              <a:rPr lang="en-US" sz="1300">
                <a:solidFill>
                  <a:schemeClr val="accent1"/>
                </a:solidFill>
              </a:rPr>
              <a:t>, spiritual in natural and they’ve been very popular. Back in the 1930’s people read a lot of books, this was in the days before television. </a:t>
            </a:r>
            <a:r>
              <a:rPr lang="en-US" sz="1300" b="1">
                <a:solidFill>
                  <a:schemeClr val="accent1"/>
                </a:solidFill>
              </a:rPr>
              <a:t>And they felt that if they </a:t>
            </a:r>
            <a:r>
              <a:rPr lang="en-US" sz="1300" b="1"/>
              <a:t>could come up with a book on alcoholism</a:t>
            </a:r>
            <a:r>
              <a:rPr lang="en-US" sz="1300">
                <a:solidFill>
                  <a:schemeClr val="accent1"/>
                </a:solidFill>
              </a:rPr>
              <a:t>, </a:t>
            </a:r>
            <a:r>
              <a:rPr lang="en-US" sz="1300" b="1"/>
              <a:t>what it is</a:t>
            </a:r>
            <a:r>
              <a:rPr lang="en-US" sz="1300">
                <a:solidFill>
                  <a:schemeClr val="accent1"/>
                </a:solidFill>
              </a:rPr>
              <a:t>, and </a:t>
            </a:r>
            <a:r>
              <a:rPr lang="en-US" sz="1300" b="1"/>
              <a:t>the solution to it </a:t>
            </a:r>
            <a:r>
              <a:rPr lang="en-US" sz="1300">
                <a:solidFill>
                  <a:schemeClr val="accent1"/>
                </a:solidFill>
              </a:rPr>
              <a:t>and </a:t>
            </a:r>
            <a:r>
              <a:rPr lang="en-US" sz="1300" b="1"/>
              <a:t>a way to bring that about</a:t>
            </a:r>
            <a:r>
              <a:rPr lang="en-US" sz="1300">
                <a:solidFill>
                  <a:schemeClr val="accent1"/>
                </a:solidFill>
              </a:rPr>
              <a:t>.</a:t>
            </a:r>
          </a:p>
          <a:p>
            <a:pPr marL="285750" indent="-285750" defTabSz="914400">
              <a:lnSpc>
                <a:spcPct val="90000"/>
              </a:lnSpc>
              <a:spcAft>
                <a:spcPts val="600"/>
              </a:spcAft>
              <a:buClr>
                <a:schemeClr val="accent1"/>
              </a:buClr>
              <a:buSzPct val="80000"/>
              <a:buFont typeface="Arial" panose="020B0604020202020204" pitchFamily="34" charset="0"/>
              <a:buChar char="•"/>
            </a:pPr>
            <a:r>
              <a:rPr lang="en-US" sz="1300">
                <a:solidFill>
                  <a:schemeClr val="accent1"/>
                </a:solidFill>
              </a:rPr>
              <a:t>…they said what we really need to do is take these three pieces of information about the </a:t>
            </a:r>
            <a:r>
              <a:rPr lang="en-US" sz="1300" b="1" u="dbl">
                <a:uFill>
                  <a:solidFill>
                    <a:srgbClr val="FF0000"/>
                  </a:solidFill>
                </a:uFill>
              </a:rPr>
              <a:t>problem</a:t>
            </a:r>
            <a:r>
              <a:rPr lang="en-US" sz="1300" u="dbl">
                <a:solidFill>
                  <a:schemeClr val="accent1"/>
                </a:solidFill>
                <a:uFill>
                  <a:solidFill>
                    <a:srgbClr val="FF0000"/>
                  </a:solidFill>
                </a:uFill>
              </a:rPr>
              <a:t>, </a:t>
            </a:r>
            <a:r>
              <a:rPr lang="en-US" sz="1300" b="1" u="dbl">
                <a:uFill>
                  <a:solidFill>
                    <a:srgbClr val="FF0000"/>
                  </a:solidFill>
                </a:uFill>
              </a:rPr>
              <a:t>the solution</a:t>
            </a:r>
            <a:r>
              <a:rPr lang="en-US" sz="1300" u="dbl">
                <a:solidFill>
                  <a:schemeClr val="accent1"/>
                </a:solidFill>
                <a:uFill>
                  <a:solidFill>
                    <a:srgbClr val="FF0000"/>
                  </a:solidFill>
                </a:uFill>
              </a:rPr>
              <a:t> and </a:t>
            </a:r>
            <a:r>
              <a:rPr lang="en-US" sz="1300" b="1" u="dbl">
                <a:uFill>
                  <a:solidFill>
                    <a:srgbClr val="FF0000"/>
                  </a:solidFill>
                </a:uFill>
              </a:rPr>
              <a:t>a program of action</a:t>
            </a:r>
            <a:r>
              <a:rPr lang="en-US" sz="1300" u="dbl">
                <a:solidFill>
                  <a:schemeClr val="accent1"/>
                </a:solidFill>
                <a:uFill>
                  <a:solidFill>
                    <a:srgbClr val="FF0000"/>
                  </a:solidFill>
                </a:uFill>
              </a:rPr>
              <a:t> </a:t>
            </a:r>
            <a:r>
              <a:rPr lang="en-US" sz="1300">
                <a:solidFill>
                  <a:schemeClr val="accent1"/>
                </a:solidFill>
              </a:rPr>
              <a:t>put it down in a written form where it would no longer be changed, no longer be garbled, and any alcoholic anywhere in the world in the future would have this same information, it would be pure.</a:t>
            </a:r>
          </a:p>
          <a:p>
            <a:pPr marL="285750" indent="-285750" defTabSz="914400">
              <a:lnSpc>
                <a:spcPct val="90000"/>
              </a:lnSpc>
              <a:spcAft>
                <a:spcPts val="600"/>
              </a:spcAft>
              <a:buClr>
                <a:schemeClr val="accent1"/>
              </a:buClr>
              <a:buSzPct val="80000"/>
              <a:buFont typeface="Arial" panose="020B0604020202020204" pitchFamily="34" charset="0"/>
              <a:buChar char="•"/>
            </a:pPr>
            <a:r>
              <a:rPr lang="en-US" sz="1300">
                <a:solidFill>
                  <a:schemeClr val="accent1"/>
                </a:solidFill>
              </a:rPr>
              <a:t>And they made the decision that night to write the Big Book, “Alcoholics Anonymous”.</a:t>
            </a:r>
          </a:p>
          <a:p>
            <a:pPr indent="-182880" defTabSz="914400">
              <a:lnSpc>
                <a:spcPct val="90000"/>
              </a:lnSpc>
              <a:spcAft>
                <a:spcPts val="600"/>
              </a:spcAft>
              <a:buClr>
                <a:schemeClr val="accent1"/>
              </a:buClr>
              <a:buSzPct val="80000"/>
              <a:buFont typeface="Corbel" pitchFamily="34" charset="0"/>
              <a:buChar char="•"/>
            </a:pPr>
            <a:r>
              <a:rPr lang="en-US" sz="1300" b="1">
                <a:hlinkClick r:id="rId5"/>
              </a:rPr>
              <a:t>Foreword to Second Edition – (pp. xv-xxi)</a:t>
            </a:r>
            <a:endParaRPr lang="en-US" sz="1300" b="1"/>
          </a:p>
          <a:p>
            <a:pPr lvl="1" indent="-182880" defTabSz="914400">
              <a:lnSpc>
                <a:spcPct val="90000"/>
              </a:lnSpc>
              <a:spcAft>
                <a:spcPts val="600"/>
              </a:spcAft>
              <a:buClr>
                <a:schemeClr val="accent1"/>
              </a:buClr>
              <a:buSzPct val="80000"/>
              <a:buFont typeface="Corbel" pitchFamily="34" charset="0"/>
              <a:buChar char="•"/>
            </a:pPr>
            <a:r>
              <a:rPr lang="en-US" sz="1300" i="1">
                <a:solidFill>
                  <a:schemeClr val="accent1"/>
                </a:solidFill>
                <a:hlinkClick r:id="rId6"/>
              </a:rPr>
              <a:t>“This determination bore fruit in the spring of 1939 by the publication of this volume. The membership had then reached about 100 men and women.”</a:t>
            </a:r>
            <a:endParaRPr lang="en-US" sz="1300" i="1">
              <a:solidFill>
                <a:schemeClr val="accent1"/>
              </a:solidFill>
            </a:endParaRPr>
          </a:p>
        </p:txBody>
      </p:sp>
      <p:pic>
        <p:nvPicPr>
          <p:cNvPr id="7" name="13-The Big Gook">
            <a:hlinkClick r:id="" action="ppaction://media"/>
            <a:extLst>
              <a:ext uri="{FF2B5EF4-FFF2-40B4-BE49-F238E27FC236}">
                <a16:creationId xmlns:a16="http://schemas.microsoft.com/office/drawing/2014/main" id="{B155447C-F84F-2571-A1C5-44EDBAB34B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49272" y="5454796"/>
            <a:ext cx="487363" cy="487362"/>
          </a:xfrm>
          <a:prstGeom prst="rect">
            <a:avLst/>
          </a:prstGeom>
        </p:spPr>
      </p:pic>
    </p:spTree>
    <p:extLst>
      <p:ext uri="{BB962C8B-B14F-4D97-AF65-F5344CB8AC3E}">
        <p14:creationId xmlns:p14="http://schemas.microsoft.com/office/powerpoint/2010/main" val="366141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62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3FE524-2FBB-550B-6ED0-7126F1FA833B}"/>
              </a:ext>
            </a:extLst>
          </p:cNvPr>
          <p:cNvSpPr txBox="1"/>
          <p:nvPr/>
        </p:nvSpPr>
        <p:spPr>
          <a:xfrm>
            <a:off x="479854" y="983650"/>
            <a:ext cx="11232292" cy="4855175"/>
          </a:xfrm>
          <a:prstGeom prst="rect">
            <a:avLst/>
          </a:prstGeom>
          <a:noFill/>
        </p:spPr>
        <p:txBody>
          <a:bodyPr wrap="square">
            <a:spAutoFit/>
          </a:bodyPr>
          <a:lstStyle/>
          <a:p>
            <a:pPr indent="-182880" defTabSz="914400">
              <a:lnSpc>
                <a:spcPct val="90000"/>
              </a:lnSpc>
              <a:spcAft>
                <a:spcPts val="600"/>
              </a:spcAft>
              <a:buClr>
                <a:schemeClr val="accent1"/>
              </a:buClr>
              <a:buSzPct val="80000"/>
              <a:buFont typeface="Corbel" pitchFamily="34" charset="0"/>
              <a:buChar char="•"/>
            </a:pPr>
            <a:r>
              <a:rPr lang="en-US" sz="1200" b="1">
                <a:hlinkClick r:id="rId4"/>
              </a:rPr>
              <a:t>Foreword to Second Edition – (pp. xv-xxi)</a:t>
            </a:r>
            <a:endParaRPr lang="en-US" sz="1200" b="1"/>
          </a:p>
          <a:p>
            <a:pPr lvl="1" indent="-182880" defTabSz="914400">
              <a:lnSpc>
                <a:spcPct val="90000"/>
              </a:lnSpc>
              <a:spcAft>
                <a:spcPts val="600"/>
              </a:spcAft>
              <a:buClr>
                <a:schemeClr val="accent1"/>
              </a:buClr>
              <a:buSzPct val="80000"/>
              <a:buFont typeface="Corbel" pitchFamily="34" charset="0"/>
              <a:buChar char="•"/>
            </a:pPr>
            <a:r>
              <a:rPr lang="en-US" sz="1300" i="1">
                <a:solidFill>
                  <a:schemeClr val="accent1"/>
                </a:solidFill>
                <a:hlinkClick r:id="rId5"/>
              </a:rPr>
              <a:t>“This determination bore fruit in the spring of 1939 by the publication of this volume. The membership had then reached about 100 men and women.”</a:t>
            </a:r>
            <a:endParaRPr lang="en-US" sz="1300" i="1">
              <a:solidFill>
                <a:schemeClr val="accent1"/>
              </a:solidFill>
            </a:endParaRPr>
          </a:p>
          <a:p>
            <a:r>
              <a:rPr lang="en-US"/>
              <a:t>And after they wrote the book they sat down one night at a meeting and they were trying to determine what they were going to call the book. And then one evening someone suggested, that we’re alcoholics and we want to remain anonymous, how about “Anonymous Alcoholics”, or “</a:t>
            </a:r>
            <a:r>
              <a:rPr lang="en-US" b="1"/>
              <a:t>Alcoholics Anonymous</a:t>
            </a:r>
            <a:r>
              <a:rPr lang="en-US"/>
              <a:t>”, that caught on. And that’s what they called the book, “Alcoholics Anonymous”. </a:t>
            </a:r>
            <a:r>
              <a:rPr lang="en-US" b="1"/>
              <a:t>And the first “Alcoholics Anonymous” that the world had ever seen was a book called “Alcoholics Anonymous”</a:t>
            </a:r>
            <a:r>
              <a:rPr lang="en-US"/>
              <a:t>. </a:t>
            </a:r>
          </a:p>
          <a:p>
            <a:endParaRPr lang="en-US"/>
          </a:p>
          <a:p>
            <a:r>
              <a:rPr lang="en-US" sz="1200" b="1">
                <a:hlinkClick r:id="rId4"/>
              </a:rPr>
              <a:t>Foreword to Second Edition – (pp. xv-xxi)</a:t>
            </a:r>
            <a:endParaRPr lang="en-US" sz="1200" b="1"/>
          </a:p>
          <a:p>
            <a:pPr marL="285750" indent="-285750">
              <a:buFont typeface="Arial" panose="020B0604020202020204" pitchFamily="34" charset="0"/>
              <a:buChar char="•"/>
            </a:pPr>
            <a:r>
              <a:rPr lang="en-US"/>
              <a:t>“</a:t>
            </a:r>
            <a:r>
              <a:rPr lang="en-US" sz="1300" i="1">
                <a:solidFill>
                  <a:schemeClr val="accent1"/>
                </a:solidFill>
              </a:rPr>
              <a:t> </a:t>
            </a:r>
            <a:r>
              <a:rPr lang="en-US" sz="1300" i="1">
                <a:solidFill>
                  <a:schemeClr val="accent1"/>
                </a:solidFill>
                <a:hlinkClick r:id="rId6"/>
              </a:rPr>
              <a:t>“The fledgling society (this drunk squad of the Oxford Group),... which had been nameless now began to be called Alcoholics Anonymous, from the title of its own book.”</a:t>
            </a:r>
            <a:endParaRPr lang="en-US" sz="1300" i="1">
              <a:solidFill>
                <a:schemeClr val="accent1"/>
              </a:solidFill>
            </a:endParaRPr>
          </a:p>
          <a:p>
            <a:r>
              <a:rPr lang="en-US"/>
              <a:t>So we have two Alcoholics Anonymous don’t we. We have a book entitled, “Alcoholics Anonymous”, and then we have a fellowship entitled “Alcoholics Anonymous”. Two A.A.’s and we still have that today. And I think this is very important for us to think about. This group of people who had been nameless, they had been known as the Drunk Squad of the Oxford Groups, wrote a book and in that book they put their program of recovery and they called the book, “Alcoholics Anonymous”. And after the book was published they then decided to call themselves “Alcoholics Anonymous”.</a:t>
            </a:r>
          </a:p>
          <a:p>
            <a:endParaRPr lang="en-US"/>
          </a:p>
        </p:txBody>
      </p:sp>
      <p:pic>
        <p:nvPicPr>
          <p:cNvPr id="4" name="14-The Big Book 2">
            <a:hlinkClick r:id="" action="ppaction://media"/>
            <a:extLst>
              <a:ext uri="{FF2B5EF4-FFF2-40B4-BE49-F238E27FC236}">
                <a16:creationId xmlns:a16="http://schemas.microsoft.com/office/drawing/2014/main" id="{A3A7B26D-13B8-8347-4C6B-7014DFBD43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36913" y="5838825"/>
            <a:ext cx="487362" cy="487363"/>
          </a:xfrm>
          <a:prstGeom prst="rect">
            <a:avLst/>
          </a:prstGeom>
        </p:spPr>
      </p:pic>
      <p:sp>
        <p:nvSpPr>
          <p:cNvPr id="5" name="Title 1">
            <a:extLst>
              <a:ext uri="{FF2B5EF4-FFF2-40B4-BE49-F238E27FC236}">
                <a16:creationId xmlns:a16="http://schemas.microsoft.com/office/drawing/2014/main" id="{4B6E0C86-DFCA-4536-ED03-03B530B26750}"/>
              </a:ext>
            </a:extLst>
          </p:cNvPr>
          <p:cNvSpPr txBox="1">
            <a:spLocks/>
          </p:cNvSpPr>
          <p:nvPr/>
        </p:nvSpPr>
        <p:spPr>
          <a:xfrm>
            <a:off x="2869233" y="246518"/>
            <a:ext cx="6474940" cy="66932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spcAft>
                <a:spcPts val="600"/>
              </a:spcAft>
            </a:pPr>
            <a:r>
              <a:rPr lang="en-US" b="1"/>
              <a:t>AA History – The Big Book</a:t>
            </a:r>
          </a:p>
        </p:txBody>
      </p:sp>
    </p:spTree>
    <p:extLst>
      <p:ext uri="{BB962C8B-B14F-4D97-AF65-F5344CB8AC3E}">
        <p14:creationId xmlns:p14="http://schemas.microsoft.com/office/powerpoint/2010/main" val="210806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4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9EFE7-5575-EA4A-17D2-4FD495A47490}"/>
              </a:ext>
            </a:extLst>
          </p:cNvPr>
          <p:cNvSpPr txBox="1">
            <a:spLocks/>
          </p:cNvSpPr>
          <p:nvPr/>
        </p:nvSpPr>
        <p:spPr>
          <a:xfrm>
            <a:off x="1706262" y="246518"/>
            <a:ext cx="8779475" cy="66932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spcAft>
                <a:spcPts val="600"/>
              </a:spcAft>
            </a:pPr>
            <a:r>
              <a:rPr lang="en-US" b="1"/>
              <a:t>AA History – The Treatment Centers</a:t>
            </a:r>
          </a:p>
        </p:txBody>
      </p:sp>
      <p:sp>
        <p:nvSpPr>
          <p:cNvPr id="4" name="TextBox 3">
            <a:extLst>
              <a:ext uri="{FF2B5EF4-FFF2-40B4-BE49-F238E27FC236}">
                <a16:creationId xmlns:a16="http://schemas.microsoft.com/office/drawing/2014/main" id="{F4C054FC-F056-FC91-AB47-0E02BE1054E2}"/>
              </a:ext>
            </a:extLst>
          </p:cNvPr>
          <p:cNvSpPr txBox="1"/>
          <p:nvPr/>
        </p:nvSpPr>
        <p:spPr>
          <a:xfrm>
            <a:off x="535458" y="1047397"/>
            <a:ext cx="11121081" cy="4893647"/>
          </a:xfrm>
          <a:prstGeom prst="rect">
            <a:avLst/>
          </a:prstGeom>
          <a:noFill/>
        </p:spPr>
        <p:txBody>
          <a:bodyPr wrap="square">
            <a:spAutoFit/>
          </a:bodyPr>
          <a:lstStyle/>
          <a:p>
            <a:r>
              <a:rPr lang="en-US" sz="1400"/>
              <a:t> … in 1939, the program in the book, “Alcoholics Anonymous” and the program in the fellowship</a:t>
            </a:r>
          </a:p>
          <a:p>
            <a:r>
              <a:rPr lang="en-US" sz="1400"/>
              <a:t>“Alcoholics Anonymous” were </a:t>
            </a:r>
            <a:r>
              <a:rPr lang="en-US" sz="1400" b="1"/>
              <a:t>exactly the same</a:t>
            </a:r>
            <a:r>
              <a:rPr lang="en-US" sz="1400"/>
              <a:t>. </a:t>
            </a:r>
          </a:p>
          <a:p>
            <a:endParaRPr lang="en-US" sz="1400"/>
          </a:p>
          <a:p>
            <a:r>
              <a:rPr lang="en-US" sz="1400"/>
              <a:t>The book then began to go out across the United States… and the first person… got a copy of this book: </a:t>
            </a:r>
            <a:r>
              <a:rPr lang="en-US" sz="1400" b="1"/>
              <a:t>Read it, studied it, did what it said, recovered from alcoholism; started a group called “Alcoholics Anonymous” .</a:t>
            </a:r>
          </a:p>
          <a:p>
            <a:endParaRPr lang="en-US" sz="1400"/>
          </a:p>
          <a:p>
            <a:r>
              <a:rPr lang="en-US" sz="1400"/>
              <a:t>…as it grew and got bigger and bigger and bigger they began to experience the power of fellowship, they then began to question the need for the severity of the program in the book. And they said – </a:t>
            </a:r>
          </a:p>
          <a:p>
            <a:pPr marL="285750" indent="-285750">
              <a:buFont typeface="Arial" panose="020B0604020202020204" pitchFamily="34" charset="0"/>
              <a:buChar char="•"/>
            </a:pPr>
            <a:r>
              <a:rPr lang="en-US" sz="1400" b="1"/>
              <a:t>Do you mean that we really have to turn ALL of our will and our life over to the care of God, as we understand him? Can we give him the drinking and keep the rest?</a:t>
            </a:r>
          </a:p>
          <a:p>
            <a:pPr marL="285750" indent="-285750">
              <a:buFont typeface="Arial" panose="020B0604020202020204" pitchFamily="34" charset="0"/>
              <a:buChar char="•"/>
            </a:pPr>
            <a:r>
              <a:rPr lang="en-US" sz="1400" b="1"/>
              <a:t>Do you mean we are going to have to share ALL of our life story with another human </a:t>
            </a:r>
            <a:r>
              <a:rPr lang="en-US" sz="1400" b="1" err="1"/>
              <a:t>being?Hell</a:t>
            </a:r>
            <a:r>
              <a:rPr lang="en-US" sz="1400" b="1"/>
              <a:t> God already knows about it, we know about it, why tell somebody else?</a:t>
            </a:r>
          </a:p>
          <a:p>
            <a:pPr marL="285750" indent="-285750">
              <a:buFont typeface="Arial" panose="020B0604020202020204" pitchFamily="34" charset="0"/>
              <a:buChar char="•"/>
            </a:pPr>
            <a:r>
              <a:rPr lang="en-US" sz="1400" b="1"/>
              <a:t>They began to say you mean we have to have God remove ALL of our character defects? Hell we won’t have any personality left if He does!</a:t>
            </a:r>
          </a:p>
          <a:p>
            <a:pPr marL="285750" indent="-285750">
              <a:buFont typeface="Arial" panose="020B0604020202020204" pitchFamily="34" charset="0"/>
              <a:buChar char="•"/>
            </a:pPr>
            <a:r>
              <a:rPr lang="en-US" sz="1400" b="1"/>
              <a:t>And they began to talk about, do you mean we have to make amends to ALL those people we’ve harmed? </a:t>
            </a:r>
          </a:p>
          <a:p>
            <a:pPr marL="285750" indent="-285750">
              <a:buFont typeface="Arial" panose="020B0604020202020204" pitchFamily="34" charset="0"/>
              <a:buChar char="•"/>
            </a:pPr>
            <a:r>
              <a:rPr lang="en-US" sz="1400" b="1"/>
              <a:t>And they began to say such things as, well maybe we don’t need to do every bit of that. </a:t>
            </a:r>
            <a:r>
              <a:rPr lang="en-US" sz="1400"/>
              <a:t>Maybe me could take some of it, and leave some of it?</a:t>
            </a:r>
          </a:p>
          <a:p>
            <a:pPr marL="285750" indent="-285750">
              <a:buFont typeface="Arial" panose="020B0604020202020204" pitchFamily="34" charset="0"/>
              <a:buChar char="•"/>
            </a:pPr>
            <a:r>
              <a:rPr lang="en-US" sz="1400" b="1"/>
              <a:t>Maybe we can do it cafeteria style? Pick what we want, and leave that that we don’t want?</a:t>
            </a:r>
          </a:p>
          <a:p>
            <a:endParaRPr lang="en-US" sz="1400"/>
          </a:p>
          <a:p>
            <a:r>
              <a:rPr lang="en-US" sz="1400"/>
              <a:t>And along about that time came the great advent of the </a:t>
            </a:r>
            <a:r>
              <a:rPr lang="en-US" sz="1400" b="1"/>
              <a:t>treatment centers</a:t>
            </a:r>
            <a:r>
              <a:rPr lang="en-US" sz="1800">
                <a:effectLst/>
                <a:latin typeface="Times New Roman" panose="02020603050405020304" pitchFamily="18" charset="0"/>
                <a:ea typeface="Times New Roman" panose="02020603050405020304" pitchFamily="18" charset="0"/>
              </a:rPr>
              <a:t>.</a:t>
            </a:r>
          </a:p>
          <a:p>
            <a:pPr marL="285750" indent="-285750">
              <a:buFont typeface="Arial" panose="020B0604020202020204" pitchFamily="34" charset="0"/>
              <a:buChar char="•"/>
            </a:pPr>
            <a:r>
              <a:rPr lang="en-US" sz="1400"/>
              <a:t>They begin to go into a group therapy thing and they begin to sit around the tables and talk about their problems and they begin to develop such terms as the dysfunctional family. And they begin to use such words as chemical dependency, and they began to talk about significant others, and they began to discuss meaningful relationships and they begin to talk about dysfunctional sex, and they begin to talk about this and they begin to talk about that. And the program in the treatment center wasn’t like the program in the book, </a:t>
            </a:r>
            <a:r>
              <a:rPr lang="en-US" sz="1400" b="1"/>
              <a:t>“Alcoholics Anonymous”.</a:t>
            </a:r>
          </a:p>
        </p:txBody>
      </p:sp>
      <p:pic>
        <p:nvPicPr>
          <p:cNvPr id="5" name="Treatment Center">
            <a:hlinkClick r:id="" action="ppaction://media"/>
            <a:extLst>
              <a:ext uri="{FF2B5EF4-FFF2-40B4-BE49-F238E27FC236}">
                <a16:creationId xmlns:a16="http://schemas.microsoft.com/office/drawing/2014/main" id="{73E1565C-5947-B94A-7322-A596042707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09243" y="4355757"/>
            <a:ext cx="376494" cy="376495"/>
          </a:xfrm>
          <a:prstGeom prst="rect">
            <a:avLst/>
          </a:prstGeom>
        </p:spPr>
      </p:pic>
    </p:spTree>
    <p:extLst>
      <p:ext uri="{BB962C8B-B14F-4D97-AF65-F5344CB8AC3E}">
        <p14:creationId xmlns:p14="http://schemas.microsoft.com/office/powerpoint/2010/main" val="401445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5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012881-AF11-7FC7-66D4-DED89E5FCD92}"/>
              </a:ext>
            </a:extLst>
          </p:cNvPr>
          <p:cNvSpPr>
            <a:spLocks noGrp="1"/>
          </p:cNvSpPr>
          <p:nvPr>
            <p:ph type="ctrTitle"/>
          </p:nvPr>
        </p:nvSpPr>
        <p:spPr>
          <a:xfrm>
            <a:off x="214184" y="882376"/>
            <a:ext cx="11656540" cy="2926080"/>
          </a:xfrm>
        </p:spPr>
        <p:txBody>
          <a:bodyPr/>
          <a:lstStyle/>
          <a:p>
            <a:r>
              <a:rPr lang="en-US"/>
              <a:t>*Announcements*</a:t>
            </a:r>
            <a:br>
              <a:rPr lang="en-US"/>
            </a:br>
            <a:r>
              <a:rPr lang="en-US"/>
              <a:t>surrender school Board</a:t>
            </a:r>
          </a:p>
        </p:txBody>
      </p:sp>
      <p:sp>
        <p:nvSpPr>
          <p:cNvPr id="5" name="Subtitle 4">
            <a:extLst>
              <a:ext uri="{FF2B5EF4-FFF2-40B4-BE49-F238E27FC236}">
                <a16:creationId xmlns:a16="http://schemas.microsoft.com/office/drawing/2014/main" id="{20D65CB5-16E2-12BD-9E0B-886BCC646582}"/>
              </a:ext>
            </a:extLst>
          </p:cNvPr>
          <p:cNvSpPr>
            <a:spLocks noGrp="1"/>
          </p:cNvSpPr>
          <p:nvPr>
            <p:ph type="subTitle" idx="1"/>
          </p:nvPr>
        </p:nvSpPr>
        <p:spPr>
          <a:solidFill>
            <a:schemeClr val="accent1">
              <a:lumMod val="40000"/>
              <a:lumOff val="60000"/>
            </a:schemeClr>
          </a:solidFill>
        </p:spPr>
        <p:txBody>
          <a:bodyPr>
            <a:normAutofit/>
          </a:bodyPr>
          <a:lstStyle/>
          <a:p>
            <a:pPr marL="342900" indent="-342900" algn="l">
              <a:buFont typeface="Arial" panose="020B0604020202020204" pitchFamily="34" charset="0"/>
              <a:buChar char="•"/>
            </a:pPr>
            <a:r>
              <a:rPr lang="en-US" b="1">
                <a:solidFill>
                  <a:schemeClr val="tx1"/>
                </a:solidFill>
              </a:rPr>
              <a:t>This is session will be recorded</a:t>
            </a:r>
          </a:p>
          <a:p>
            <a:pPr marL="342900" indent="-342900" algn="l">
              <a:buFont typeface="Arial" panose="020B0604020202020204" pitchFamily="34" charset="0"/>
              <a:buChar char="•"/>
            </a:pPr>
            <a:r>
              <a:rPr lang="en-US" b="1">
                <a:solidFill>
                  <a:schemeClr val="tx1"/>
                </a:solidFill>
              </a:rPr>
              <a:t>Each session is approximately 1 hour 15 min</a:t>
            </a:r>
          </a:p>
          <a:p>
            <a:pPr marL="342900" indent="-342900" algn="l">
              <a:buFont typeface="Arial" panose="020B0604020202020204" pitchFamily="34" charset="0"/>
              <a:buChar char="•"/>
            </a:pPr>
            <a:r>
              <a:rPr lang="en-US" b="1">
                <a:solidFill>
                  <a:schemeClr val="tx1"/>
                </a:solidFill>
              </a:rPr>
              <a:t>Updates/Announcements from Surrender School</a:t>
            </a:r>
          </a:p>
        </p:txBody>
      </p:sp>
    </p:spTree>
    <p:extLst>
      <p:ext uri="{BB962C8B-B14F-4D97-AF65-F5344CB8AC3E}">
        <p14:creationId xmlns:p14="http://schemas.microsoft.com/office/powerpoint/2010/main" val="2460845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986A6F9-F2E7-6786-B0D2-591BBA944E6B}"/>
              </a:ext>
            </a:extLst>
          </p:cNvPr>
          <p:cNvSpPr txBox="1"/>
          <p:nvPr/>
        </p:nvSpPr>
        <p:spPr>
          <a:xfrm>
            <a:off x="1359243" y="1271885"/>
            <a:ext cx="9557952" cy="3693319"/>
          </a:xfrm>
          <a:prstGeom prst="rect">
            <a:avLst/>
          </a:prstGeom>
          <a:noFill/>
        </p:spPr>
        <p:txBody>
          <a:bodyPr wrap="square">
            <a:spAutoFit/>
          </a:bodyPr>
          <a:lstStyle/>
          <a:p>
            <a:r>
              <a:rPr lang="en-US"/>
              <a:t>Well naturally the </a:t>
            </a:r>
            <a:r>
              <a:rPr lang="en-US" b="1"/>
              <a:t>new people </a:t>
            </a:r>
            <a:r>
              <a:rPr lang="en-US"/>
              <a:t>from the treatment centers coming into A.A. wanted to talk about what they knew to talk about is what they had learned in other places.</a:t>
            </a:r>
          </a:p>
          <a:p>
            <a:endParaRPr lang="en-US"/>
          </a:p>
          <a:p>
            <a:r>
              <a:rPr lang="en-US"/>
              <a:t>And slowly, slowly, slowly, the program in the fellowship began to change. And as the years went by, it began to change more and more and more, until today sometimes you go to an A.A. meeting and if they didn’t read the preamble before the meeting, you wouldn’t know what kind of meeting you’re in, because they talk about everything except alcoholism and recovery there from it. </a:t>
            </a:r>
          </a:p>
          <a:p>
            <a:endParaRPr lang="en-US"/>
          </a:p>
          <a:p>
            <a:r>
              <a:rPr lang="en-US"/>
              <a:t>We're going to talk about the program in the book, "Alcoholics Anonymous," that the first one hundred used, which has never been changed.</a:t>
            </a:r>
          </a:p>
          <a:p>
            <a:pPr marL="285750" indent="-285750">
              <a:buFont typeface="Arial" panose="020B0604020202020204" pitchFamily="34" charset="0"/>
              <a:buChar char="•"/>
            </a:pPr>
            <a:r>
              <a:rPr lang="en-US" b="1"/>
              <a:t>The program in the fellowship has definitely changed.</a:t>
            </a:r>
          </a:p>
          <a:p>
            <a:pPr marL="285750" indent="-285750">
              <a:buFont typeface="Arial" panose="020B0604020202020204" pitchFamily="34" charset="0"/>
              <a:buChar char="•"/>
            </a:pPr>
            <a:r>
              <a:rPr lang="en-US" b="1"/>
              <a:t>The program in the book has never changed.</a:t>
            </a:r>
          </a:p>
          <a:p>
            <a:endParaRPr lang="en-US"/>
          </a:p>
        </p:txBody>
      </p:sp>
      <p:sp>
        <p:nvSpPr>
          <p:cNvPr id="15" name="Title 1">
            <a:extLst>
              <a:ext uri="{FF2B5EF4-FFF2-40B4-BE49-F238E27FC236}">
                <a16:creationId xmlns:a16="http://schemas.microsoft.com/office/drawing/2014/main" id="{11365CFF-44EE-CA06-FE98-386D57B655C2}"/>
              </a:ext>
            </a:extLst>
          </p:cNvPr>
          <p:cNvSpPr txBox="1">
            <a:spLocks/>
          </p:cNvSpPr>
          <p:nvPr/>
        </p:nvSpPr>
        <p:spPr>
          <a:xfrm>
            <a:off x="2487312" y="183605"/>
            <a:ext cx="7215316" cy="66932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spcAft>
                <a:spcPts val="600"/>
              </a:spcAft>
            </a:pPr>
            <a:r>
              <a:rPr lang="en-US" b="1"/>
              <a:t>AA History – The Newcomer</a:t>
            </a:r>
          </a:p>
        </p:txBody>
      </p:sp>
      <p:pic>
        <p:nvPicPr>
          <p:cNvPr id="16" name="15-The Newcomer">
            <a:hlinkClick r:id="" action="ppaction://media"/>
            <a:extLst>
              <a:ext uri="{FF2B5EF4-FFF2-40B4-BE49-F238E27FC236}">
                <a16:creationId xmlns:a16="http://schemas.microsoft.com/office/drawing/2014/main" id="{1D69077D-20F5-A78B-1CED-81F35FC7D6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01825" y="5430838"/>
            <a:ext cx="487363" cy="487362"/>
          </a:xfrm>
          <a:prstGeom prst="rect">
            <a:avLst/>
          </a:prstGeom>
        </p:spPr>
      </p:pic>
    </p:spTree>
    <p:extLst>
      <p:ext uri="{BB962C8B-B14F-4D97-AF65-F5344CB8AC3E}">
        <p14:creationId xmlns:p14="http://schemas.microsoft.com/office/powerpoint/2010/main" val="127883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92"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F28D9B36-75B9-4435-83E6-0A9C81A12E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6" name="Picture 15" descr="A closeup photo of an open book">
            <a:extLst>
              <a:ext uri="{FF2B5EF4-FFF2-40B4-BE49-F238E27FC236}">
                <a16:creationId xmlns:a16="http://schemas.microsoft.com/office/drawing/2014/main" id="{71DFB259-EECA-A695-E89F-79CEC512B1A9}"/>
              </a:ext>
            </a:extLst>
          </p:cNvPr>
          <p:cNvPicPr>
            <a:picLocks noChangeAspect="1"/>
          </p:cNvPicPr>
          <p:nvPr/>
        </p:nvPicPr>
        <p:blipFill>
          <a:blip r:embed="rId4">
            <a:duotone>
              <a:schemeClr val="bg2">
                <a:shade val="45000"/>
                <a:satMod val="135000"/>
              </a:schemeClr>
              <a:prstClr val="white"/>
            </a:duotone>
            <a:alphaModFix amt="35000"/>
          </a:blip>
          <a:srcRect t="15094"/>
          <a:stretch/>
        </p:blipFill>
        <p:spPr>
          <a:xfrm>
            <a:off x="231140" y="0"/>
            <a:ext cx="12191980" cy="6857990"/>
          </a:xfrm>
          <a:prstGeom prst="rect">
            <a:avLst/>
          </a:prstGeom>
        </p:spPr>
      </p:pic>
      <p:sp>
        <p:nvSpPr>
          <p:cNvPr id="4" name="Title 1">
            <a:extLst>
              <a:ext uri="{FF2B5EF4-FFF2-40B4-BE49-F238E27FC236}">
                <a16:creationId xmlns:a16="http://schemas.microsoft.com/office/drawing/2014/main" id="{8F8EE7AA-F748-3773-6E7E-6C76EC31C299}"/>
              </a:ext>
            </a:extLst>
          </p:cNvPr>
          <p:cNvSpPr txBox="1">
            <a:spLocks/>
          </p:cNvSpPr>
          <p:nvPr/>
        </p:nvSpPr>
        <p:spPr>
          <a:xfrm>
            <a:off x="1589730" y="175261"/>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spcAft>
                <a:spcPts val="600"/>
              </a:spcAft>
            </a:pPr>
            <a:r>
              <a:rPr lang="en-US" b="1"/>
              <a:t>AA History – The Newcomer</a:t>
            </a:r>
          </a:p>
        </p:txBody>
      </p:sp>
      <p:sp>
        <p:nvSpPr>
          <p:cNvPr id="3" name="TextBox 2">
            <a:extLst>
              <a:ext uri="{FF2B5EF4-FFF2-40B4-BE49-F238E27FC236}">
                <a16:creationId xmlns:a16="http://schemas.microsoft.com/office/drawing/2014/main" id="{CD1083F7-DB21-2461-F73E-5D0A8E75BDA2}"/>
              </a:ext>
            </a:extLst>
          </p:cNvPr>
          <p:cNvSpPr txBox="1"/>
          <p:nvPr/>
        </p:nvSpPr>
        <p:spPr>
          <a:xfrm>
            <a:off x="963827" y="1217140"/>
            <a:ext cx="10299738" cy="4825314"/>
          </a:xfrm>
          <a:prstGeom prst="rect">
            <a:avLst/>
          </a:prstGeom>
        </p:spPr>
        <p:txBody>
          <a:bodyPr vert="horz" lIns="91440" tIns="45720" rIns="91440" bIns="45720" rtlCol="0">
            <a:noAutofit/>
          </a:bodyPr>
          <a:lstStyle/>
          <a:p>
            <a:pPr indent="-182880" defTabSz="914400">
              <a:lnSpc>
                <a:spcPct val="90000"/>
              </a:lnSpc>
              <a:spcAft>
                <a:spcPts val="600"/>
              </a:spcAft>
              <a:buClr>
                <a:schemeClr val="accent1"/>
              </a:buClr>
              <a:buSzPct val="80000"/>
              <a:buFont typeface="Corbel" pitchFamily="34" charset="0"/>
              <a:buChar char="•"/>
            </a:pPr>
            <a:r>
              <a:rPr lang="en-US" sz="2800">
                <a:hlinkClick r:id="rId5"/>
              </a:rPr>
              <a:t>Foreword to Second Edition – (pp. xv-xxi)</a:t>
            </a:r>
            <a:endParaRPr lang="en-US" sz="2800"/>
          </a:p>
          <a:p>
            <a:pPr marL="731520" lvl="2" defTabSz="914400">
              <a:lnSpc>
                <a:spcPct val="90000"/>
              </a:lnSpc>
              <a:spcAft>
                <a:spcPts val="600"/>
              </a:spcAft>
              <a:buClr>
                <a:schemeClr val="accent1"/>
              </a:buClr>
              <a:buSzPct val="80000"/>
            </a:pPr>
            <a:r>
              <a:rPr lang="en-US" sz="2800" i="1">
                <a:solidFill>
                  <a:schemeClr val="accent1"/>
                </a:solidFill>
              </a:rPr>
              <a:t>“While the internal difficulties of our adolescent period were being ironed out, public acceptance of A.A. grew by leaps and bounds. For this there were two principal reasons: </a:t>
            </a:r>
            <a:r>
              <a:rPr lang="en-US" sz="2800" b="1" i="1"/>
              <a:t>the large numbers of recoveries</a:t>
            </a:r>
            <a:r>
              <a:rPr lang="en-US" sz="2800" i="1">
                <a:solidFill>
                  <a:schemeClr val="accent1"/>
                </a:solidFill>
              </a:rPr>
              <a:t>, and </a:t>
            </a:r>
            <a:r>
              <a:rPr lang="en-US" sz="2800" b="1" i="1"/>
              <a:t>reunited homes</a:t>
            </a:r>
            <a:r>
              <a:rPr lang="en-US" sz="2800" i="1">
                <a:solidFill>
                  <a:schemeClr val="accent1"/>
                </a:solidFill>
              </a:rPr>
              <a:t>. These made their impressions everywhere. Of alcoholics who came to A.A. and really tried, </a:t>
            </a:r>
            <a:r>
              <a:rPr lang="en-US" sz="2800" b="1" i="1"/>
              <a:t>50 percent got sober at once and remained that way</a:t>
            </a:r>
            <a:r>
              <a:rPr lang="en-US" sz="2800" i="1">
                <a:solidFill>
                  <a:schemeClr val="accent1"/>
                </a:solidFill>
              </a:rPr>
              <a:t>; </a:t>
            </a:r>
            <a:r>
              <a:rPr lang="en-US" sz="2800" b="1" i="1"/>
              <a:t>25 percent sobered up after some relapses</a:t>
            </a:r>
            <a:r>
              <a:rPr lang="en-US" sz="2800" i="1">
                <a:solidFill>
                  <a:schemeClr val="accent1"/>
                </a:solidFill>
              </a:rPr>
              <a:t>, and among the remainder, </a:t>
            </a:r>
            <a:r>
              <a:rPr lang="en-US" sz="2800" b="1" i="1"/>
              <a:t>those who stayed on with A.A. showed improvement. </a:t>
            </a:r>
            <a:r>
              <a:rPr lang="en-US" sz="2800" i="1">
                <a:solidFill>
                  <a:schemeClr val="accent1"/>
                </a:solidFill>
              </a:rPr>
              <a:t>Other thousands came to a few A.A. meetings and at first decided they didn’t want the program. But great numbers of these—</a:t>
            </a:r>
            <a:r>
              <a:rPr lang="en-US" sz="2800" b="1" i="1"/>
              <a:t>about two out of three—began to return as time passed</a:t>
            </a:r>
            <a:r>
              <a:rPr lang="en-US" sz="2800" i="1">
                <a:solidFill>
                  <a:schemeClr val="accent1"/>
                </a:solidFill>
              </a:rPr>
              <a:t>.”</a:t>
            </a:r>
          </a:p>
          <a:p>
            <a:pPr defTabSz="914400">
              <a:lnSpc>
                <a:spcPct val="90000"/>
              </a:lnSpc>
              <a:spcAft>
                <a:spcPts val="600"/>
              </a:spcAft>
              <a:buClr>
                <a:schemeClr val="accent1"/>
              </a:buClr>
              <a:buSzPct val="80000"/>
            </a:pPr>
            <a:endParaRPr lang="en-US" sz="2800" i="1">
              <a:solidFill>
                <a:schemeClr val="accent1"/>
              </a:solidFill>
            </a:endParaRPr>
          </a:p>
          <a:p>
            <a:pPr defTabSz="914400">
              <a:lnSpc>
                <a:spcPct val="90000"/>
              </a:lnSpc>
              <a:spcAft>
                <a:spcPts val="600"/>
              </a:spcAft>
              <a:buClr>
                <a:schemeClr val="accent1"/>
              </a:buClr>
              <a:buSzPct val="80000"/>
            </a:pPr>
            <a:endParaRPr lang="en-US" sz="2800" i="1">
              <a:solidFill>
                <a:schemeClr val="accent1"/>
              </a:solidFill>
            </a:endParaRPr>
          </a:p>
        </p:txBody>
      </p:sp>
      <p:pic>
        <p:nvPicPr>
          <p:cNvPr id="5" name="16-New Comer">
            <a:hlinkClick r:id="" action="ppaction://media"/>
            <a:extLst>
              <a:ext uri="{FF2B5EF4-FFF2-40B4-BE49-F238E27FC236}">
                <a16:creationId xmlns:a16="http://schemas.microsoft.com/office/drawing/2014/main" id="{328C25AE-D15C-CF61-7EF8-22158CD9BA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04784" y="5844753"/>
            <a:ext cx="487363" cy="487363"/>
          </a:xfrm>
          <a:prstGeom prst="rect">
            <a:avLst/>
          </a:prstGeom>
        </p:spPr>
      </p:pic>
    </p:spTree>
    <p:extLst>
      <p:ext uri="{BB962C8B-B14F-4D97-AF65-F5344CB8AC3E}">
        <p14:creationId xmlns:p14="http://schemas.microsoft.com/office/powerpoint/2010/main" val="213519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307C56-6DE4-0EBC-582E-A58F783EA1F3}"/>
              </a:ext>
            </a:extLst>
          </p:cNvPr>
          <p:cNvPicPr>
            <a:picLocks noChangeAspect="1"/>
          </p:cNvPicPr>
          <p:nvPr/>
        </p:nvPicPr>
        <p:blipFill>
          <a:blip r:embed="rId4"/>
          <a:stretch>
            <a:fillRect/>
          </a:stretch>
        </p:blipFill>
        <p:spPr>
          <a:xfrm>
            <a:off x="6275156" y="903621"/>
            <a:ext cx="5316167" cy="5483277"/>
          </a:xfrm>
          <a:prstGeom prst="rect">
            <a:avLst/>
          </a:prstGeom>
        </p:spPr>
      </p:pic>
      <p:sp>
        <p:nvSpPr>
          <p:cNvPr id="4" name="Title 1">
            <a:extLst>
              <a:ext uri="{FF2B5EF4-FFF2-40B4-BE49-F238E27FC236}">
                <a16:creationId xmlns:a16="http://schemas.microsoft.com/office/drawing/2014/main" id="{140C7C04-C180-59DD-D0E5-147DA6D90306}"/>
              </a:ext>
            </a:extLst>
          </p:cNvPr>
          <p:cNvSpPr txBox="1">
            <a:spLocks/>
          </p:cNvSpPr>
          <p:nvPr/>
        </p:nvSpPr>
        <p:spPr>
          <a:xfrm>
            <a:off x="2487312" y="183605"/>
            <a:ext cx="7215316" cy="66932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spcAft>
                <a:spcPts val="600"/>
              </a:spcAft>
            </a:pPr>
            <a:r>
              <a:rPr lang="en-US" b="1"/>
              <a:t>AA History – Lay out a Book</a:t>
            </a:r>
          </a:p>
        </p:txBody>
      </p:sp>
      <p:pic>
        <p:nvPicPr>
          <p:cNvPr id="6" name="17-Lay out of Book">
            <a:hlinkClick r:id="" action="ppaction://media"/>
            <a:extLst>
              <a:ext uri="{FF2B5EF4-FFF2-40B4-BE49-F238E27FC236}">
                <a16:creationId xmlns:a16="http://schemas.microsoft.com/office/drawing/2014/main" id="{B235BC98-E273-6818-8FCC-7FB9D2EF45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77930" y="5899536"/>
            <a:ext cx="487363" cy="487362"/>
          </a:xfrm>
          <a:prstGeom prst="rect">
            <a:avLst/>
          </a:prstGeom>
        </p:spPr>
      </p:pic>
      <p:graphicFrame>
        <p:nvGraphicFramePr>
          <p:cNvPr id="10" name="TextBox 7">
            <a:extLst>
              <a:ext uri="{FF2B5EF4-FFF2-40B4-BE49-F238E27FC236}">
                <a16:creationId xmlns:a16="http://schemas.microsoft.com/office/drawing/2014/main" id="{7B7C27A7-4E26-481A-5FBA-F1D4BE08A2DC}"/>
              </a:ext>
            </a:extLst>
          </p:cNvPr>
          <p:cNvGraphicFramePr/>
          <p:nvPr/>
        </p:nvGraphicFramePr>
        <p:xfrm>
          <a:off x="693352" y="1498331"/>
          <a:ext cx="4465594" cy="440120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53522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e Steps">
            <a:hlinkClick r:id="" action="ppaction://media"/>
            <a:extLst>
              <a:ext uri="{FF2B5EF4-FFF2-40B4-BE49-F238E27FC236}">
                <a16:creationId xmlns:a16="http://schemas.microsoft.com/office/drawing/2014/main" id="{AD228F8E-DAE7-6ACE-05F2-29CC4D7832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92481" y="471972"/>
            <a:ext cx="253786" cy="253786"/>
          </a:xfrm>
          <a:prstGeom prst="rect">
            <a:avLst/>
          </a:prstGeom>
        </p:spPr>
      </p:pic>
      <p:graphicFrame>
        <p:nvGraphicFramePr>
          <p:cNvPr id="6" name="Table 5">
            <a:extLst>
              <a:ext uri="{FF2B5EF4-FFF2-40B4-BE49-F238E27FC236}">
                <a16:creationId xmlns:a16="http://schemas.microsoft.com/office/drawing/2014/main" id="{DC8F6D99-6732-E381-8A22-3DEAAAEE2199}"/>
              </a:ext>
            </a:extLst>
          </p:cNvPr>
          <p:cNvGraphicFramePr>
            <a:graphicFrameLocks noGrp="1"/>
          </p:cNvGraphicFramePr>
          <p:nvPr>
            <p:extLst>
              <p:ext uri="{D42A27DB-BD31-4B8C-83A1-F6EECF244321}">
                <p14:modId xmlns:p14="http://schemas.microsoft.com/office/powerpoint/2010/main" val="3859790010"/>
              </p:ext>
            </p:extLst>
          </p:nvPr>
        </p:nvGraphicFramePr>
        <p:xfrm>
          <a:off x="1215080" y="1068859"/>
          <a:ext cx="9761839" cy="4955060"/>
        </p:xfrm>
        <a:graphic>
          <a:graphicData uri="http://schemas.openxmlformats.org/drawingml/2006/table">
            <a:tbl>
              <a:tblPr firstRow="1" firstCol="1" lastRow="1" lastCol="1" bandRow="1" bandCol="1">
                <a:tableStyleId>{5C22544A-7EE6-4342-B048-85BDC9FD1C3A}</a:tableStyleId>
              </a:tblPr>
              <a:tblGrid>
                <a:gridCol w="2875894">
                  <a:extLst>
                    <a:ext uri="{9D8B030D-6E8A-4147-A177-3AD203B41FA5}">
                      <a16:colId xmlns:a16="http://schemas.microsoft.com/office/drawing/2014/main" val="1560799358"/>
                    </a:ext>
                  </a:extLst>
                </a:gridCol>
                <a:gridCol w="1996086">
                  <a:extLst>
                    <a:ext uri="{9D8B030D-6E8A-4147-A177-3AD203B41FA5}">
                      <a16:colId xmlns:a16="http://schemas.microsoft.com/office/drawing/2014/main" val="908646122"/>
                    </a:ext>
                  </a:extLst>
                </a:gridCol>
                <a:gridCol w="4889859">
                  <a:extLst>
                    <a:ext uri="{9D8B030D-6E8A-4147-A177-3AD203B41FA5}">
                      <a16:colId xmlns:a16="http://schemas.microsoft.com/office/drawing/2014/main" val="3217973662"/>
                    </a:ext>
                  </a:extLst>
                </a:gridCol>
              </a:tblGrid>
              <a:tr h="1524634">
                <a:tc>
                  <a:txBody>
                    <a:bodyPr/>
                    <a:lstStyle/>
                    <a:p>
                      <a:pPr marL="31750" marR="0">
                        <a:lnSpc>
                          <a:spcPts val="1110"/>
                        </a:lnSpc>
                        <a:spcBef>
                          <a:spcPts val="0"/>
                        </a:spcBef>
                        <a:spcAft>
                          <a:spcPts val="0"/>
                        </a:spcAft>
                      </a:pPr>
                      <a:endParaRPr lang="en-US" sz="1800">
                        <a:effectLst/>
                      </a:endParaRPr>
                    </a:p>
                    <a:p>
                      <a:pPr marL="31750" marR="0">
                        <a:lnSpc>
                          <a:spcPts val="1110"/>
                        </a:lnSpc>
                        <a:spcBef>
                          <a:spcPts val="0"/>
                        </a:spcBef>
                        <a:spcAft>
                          <a:spcPts val="0"/>
                        </a:spcAft>
                      </a:pPr>
                      <a:endParaRPr lang="en-US" sz="1800">
                        <a:effectLst/>
                      </a:endParaRPr>
                    </a:p>
                    <a:p>
                      <a:pPr marL="31750" marR="0">
                        <a:lnSpc>
                          <a:spcPts val="1110"/>
                        </a:lnSpc>
                        <a:spcBef>
                          <a:spcPts val="0"/>
                        </a:spcBef>
                        <a:spcAft>
                          <a:spcPts val="0"/>
                        </a:spcAft>
                      </a:pPr>
                      <a:r>
                        <a:rPr lang="en-US" sz="1800">
                          <a:effectLst/>
                        </a:rPr>
                        <a:t>What</a:t>
                      </a:r>
                      <a:r>
                        <a:rPr lang="en-US" sz="1800" spc="-10">
                          <a:effectLst/>
                        </a:rPr>
                        <a:t> </a:t>
                      </a:r>
                      <a:r>
                        <a:rPr lang="en-US" sz="1800">
                          <a:effectLst/>
                        </a:rPr>
                        <a:t>is</a:t>
                      </a:r>
                      <a:r>
                        <a:rPr lang="en-US" sz="1800" spc="-5">
                          <a:effectLst/>
                        </a:rPr>
                        <a:t> </a:t>
                      </a:r>
                      <a:r>
                        <a:rPr lang="en-US" sz="1800">
                          <a:effectLst/>
                        </a:rPr>
                        <a:t>the</a:t>
                      </a:r>
                      <a:r>
                        <a:rPr lang="en-US" sz="1800" spc="-15">
                          <a:effectLst/>
                        </a:rPr>
                        <a:t> </a:t>
                      </a:r>
                      <a:r>
                        <a:rPr lang="en-US" sz="1800" spc="-10">
                          <a:effectLst/>
                        </a:rPr>
                        <a:t>problem?</a:t>
                      </a:r>
                    </a:p>
                    <a:p>
                      <a:pPr marL="31750" marR="0">
                        <a:lnSpc>
                          <a:spcPts val="1110"/>
                        </a:lnSpc>
                        <a:spcBef>
                          <a:spcPts val="0"/>
                        </a:spcBef>
                        <a:spcAft>
                          <a:spcPts val="0"/>
                        </a:spcAft>
                      </a:pPr>
                      <a:endParaRPr lang="en-US" sz="1400" spc="-10">
                        <a:effectLst/>
                        <a:latin typeface="Arial" panose="020B0604020202020204" pitchFamily="34" charset="0"/>
                        <a:ea typeface="Arial" panose="020B0604020202020204" pitchFamily="34" charset="0"/>
                        <a:cs typeface="Times New Roman" panose="02020603050405020304" pitchFamily="18" charset="0"/>
                      </a:endParaRPr>
                    </a:p>
                    <a:p>
                      <a:pPr marL="488950" marR="0" lvl="1" indent="0" algn="l" defTabSz="914400" rtl="0" eaLnBrk="1" fontAlgn="auto" latinLnBrk="0" hangingPunct="1">
                        <a:lnSpc>
                          <a:spcPts val="1110"/>
                        </a:lnSpc>
                        <a:spcBef>
                          <a:spcPts val="0"/>
                        </a:spcBef>
                        <a:spcAft>
                          <a:spcPts val="0"/>
                        </a:spcAft>
                        <a:buClrTx/>
                        <a:buSzTx/>
                        <a:buFontTx/>
                        <a:buNone/>
                        <a:tabLst/>
                        <a:defRPr/>
                      </a:pPr>
                      <a:r>
                        <a:rPr lang="en-US" sz="1400">
                          <a:effectLst/>
                          <a:latin typeface="Arial" panose="020B0604020202020204" pitchFamily="34" charset="0"/>
                          <a:ea typeface="Arial" panose="020B0604020202020204" pitchFamily="34" charset="0"/>
                          <a:cs typeface="Times New Roman" panose="02020603050405020304" pitchFamily="18" charset="0"/>
                        </a:rPr>
                        <a:t>*</a:t>
                      </a:r>
                      <a:r>
                        <a:rPr lang="en-US" sz="1400">
                          <a:solidFill>
                            <a:schemeClr val="accent2">
                              <a:lumMod val="75000"/>
                            </a:schemeClr>
                          </a:solidFill>
                          <a:effectLst/>
                          <a:latin typeface="Arial" panose="020B0604020202020204" pitchFamily="34" charset="0"/>
                          <a:ea typeface="Arial" panose="020B0604020202020204" pitchFamily="34" charset="0"/>
                          <a:cs typeface="Times New Roman" panose="02020603050405020304" pitchFamily="18" charset="0"/>
                        </a:rPr>
                        <a:t>POWERLESS</a:t>
                      </a:r>
                      <a:r>
                        <a:rPr lang="en-US" sz="1400">
                          <a:effectLst/>
                          <a:latin typeface="Arial" panose="020B0604020202020204" pitchFamily="34" charset="0"/>
                          <a:ea typeface="Arial" panose="020B0604020202020204" pitchFamily="34" charset="0"/>
                          <a:cs typeface="Times New Roman" panose="02020603050405020304" pitchFamily="18" charset="0"/>
                        </a:rPr>
                        <a:t>*</a:t>
                      </a:r>
                    </a:p>
                    <a:p>
                      <a:pPr marL="31750" marR="0">
                        <a:lnSpc>
                          <a:spcPts val="1110"/>
                        </a:lnSpc>
                        <a:spcBef>
                          <a:spcPts val="0"/>
                        </a:spcBef>
                        <a:spcAft>
                          <a:spcPts val="0"/>
                        </a:spcAft>
                      </a:pPr>
                      <a:endParaRPr lang="en-US" sz="14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173355" marR="0">
                        <a:lnSpc>
                          <a:spcPts val="1110"/>
                        </a:lnSpc>
                        <a:spcBef>
                          <a:spcPts val="0"/>
                        </a:spcBef>
                        <a:spcAft>
                          <a:spcPts val="0"/>
                        </a:spcAft>
                      </a:pPr>
                      <a:r>
                        <a:rPr lang="en-US" sz="1400" b="1">
                          <a:solidFill>
                            <a:schemeClr val="tx1"/>
                          </a:solidFill>
                          <a:effectLst/>
                        </a:rPr>
                        <a:t>Step</a:t>
                      </a:r>
                      <a:r>
                        <a:rPr lang="en-US" sz="1400" b="1" spc="-25">
                          <a:solidFill>
                            <a:schemeClr val="tx1"/>
                          </a:solidFill>
                          <a:effectLst/>
                        </a:rPr>
                        <a:t> </a:t>
                      </a:r>
                      <a:r>
                        <a:rPr lang="en-US" sz="1400" b="1" spc="-50">
                          <a:solidFill>
                            <a:schemeClr val="tx1"/>
                          </a:solidFill>
                          <a:effectLst/>
                        </a:rPr>
                        <a:t>1</a:t>
                      </a:r>
                      <a:endParaRPr lang="en-US" sz="1400" b="1">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187325" marR="688340" indent="-635">
                        <a:spcBef>
                          <a:spcPts val="0"/>
                        </a:spcBef>
                        <a:spcAft>
                          <a:spcPts val="0"/>
                        </a:spcAft>
                      </a:pPr>
                      <a:r>
                        <a:rPr lang="en-US" sz="1400">
                          <a:effectLst/>
                        </a:rPr>
                        <a:t>(The Doctor’s Opinion ) </a:t>
                      </a:r>
                      <a:br>
                        <a:rPr lang="en-US" sz="1400">
                          <a:effectLst/>
                        </a:rPr>
                      </a:br>
                      <a:r>
                        <a:rPr lang="en-US" sz="1400">
                          <a:effectLst/>
                        </a:rPr>
                        <a:t>(Chapter</a:t>
                      </a:r>
                      <a:r>
                        <a:rPr lang="en-US" sz="1400" spc="-50">
                          <a:effectLst/>
                        </a:rPr>
                        <a:t> </a:t>
                      </a:r>
                      <a:r>
                        <a:rPr lang="en-US" sz="1400">
                          <a:effectLst/>
                        </a:rPr>
                        <a:t>1</a:t>
                      </a:r>
                      <a:r>
                        <a:rPr lang="en-US" sz="1400" spc="-50">
                          <a:effectLst/>
                        </a:rPr>
                        <a:t> </a:t>
                      </a:r>
                      <a:r>
                        <a:rPr lang="en-US" sz="1400">
                          <a:effectLst/>
                        </a:rPr>
                        <a:t>-</a:t>
                      </a:r>
                      <a:r>
                        <a:rPr lang="en-US" sz="1400" spc="-45">
                          <a:effectLst/>
                        </a:rPr>
                        <a:t> </a:t>
                      </a:r>
                      <a:r>
                        <a:rPr lang="en-US" sz="1400">
                          <a:effectLst/>
                        </a:rPr>
                        <a:t>Bill’s</a:t>
                      </a:r>
                      <a:r>
                        <a:rPr lang="en-US" sz="1400" spc="-45">
                          <a:effectLst/>
                        </a:rPr>
                        <a:t> </a:t>
                      </a:r>
                      <a:r>
                        <a:rPr lang="en-US" sz="1400">
                          <a:effectLst/>
                        </a:rPr>
                        <a:t>Story)</a:t>
                      </a:r>
                    </a:p>
                    <a:p>
                      <a:pPr marL="187325" marR="688340" indent="-635">
                        <a:spcBef>
                          <a:spcPts val="0"/>
                        </a:spcBef>
                        <a:spcAft>
                          <a:spcPts val="0"/>
                        </a:spcAft>
                      </a:pPr>
                      <a:endParaRPr lang="en-US" sz="14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1266792006"/>
                  </a:ext>
                </a:extLst>
              </a:tr>
              <a:tr h="1524634">
                <a:tc>
                  <a:txBody>
                    <a:bodyPr/>
                    <a:lstStyle/>
                    <a:p>
                      <a:pPr marL="31750" marR="0">
                        <a:spcBef>
                          <a:spcPts val="555"/>
                        </a:spcBef>
                        <a:spcAft>
                          <a:spcPts val="0"/>
                        </a:spcAft>
                      </a:pPr>
                      <a:endParaRPr lang="en-US" sz="1600">
                        <a:effectLst/>
                      </a:endParaRPr>
                    </a:p>
                    <a:p>
                      <a:pPr marL="31750" marR="0">
                        <a:spcBef>
                          <a:spcPts val="555"/>
                        </a:spcBef>
                        <a:spcAft>
                          <a:spcPts val="0"/>
                        </a:spcAft>
                      </a:pPr>
                      <a:r>
                        <a:rPr lang="en-US" sz="1800">
                          <a:effectLst/>
                        </a:rPr>
                        <a:t>What</a:t>
                      </a:r>
                      <a:r>
                        <a:rPr lang="en-US" sz="1800" spc="-10">
                          <a:effectLst/>
                        </a:rPr>
                        <a:t> </a:t>
                      </a:r>
                      <a:r>
                        <a:rPr lang="en-US" sz="1800">
                          <a:effectLst/>
                        </a:rPr>
                        <a:t>is</a:t>
                      </a:r>
                      <a:r>
                        <a:rPr lang="en-US" sz="1800" spc="-5">
                          <a:effectLst/>
                        </a:rPr>
                        <a:t> </a:t>
                      </a:r>
                      <a:r>
                        <a:rPr lang="en-US" sz="1800">
                          <a:effectLst/>
                        </a:rPr>
                        <a:t>the</a:t>
                      </a:r>
                      <a:r>
                        <a:rPr lang="en-US" sz="1800" spc="-5">
                          <a:effectLst/>
                        </a:rPr>
                        <a:t> </a:t>
                      </a:r>
                      <a:r>
                        <a:rPr lang="en-US" sz="1800" spc="-10">
                          <a:effectLst/>
                        </a:rPr>
                        <a:t>solution?</a:t>
                      </a:r>
                      <a:endParaRPr lang="en-US" sz="1800" spc="-10">
                        <a:effectLst/>
                        <a:latin typeface="+mn-lt"/>
                        <a:ea typeface="+mn-ea"/>
                        <a:cs typeface="+mn-cs"/>
                      </a:endParaRPr>
                    </a:p>
                    <a:p>
                      <a:pPr marL="488950" marR="0" lvl="1">
                        <a:spcBef>
                          <a:spcPts val="555"/>
                        </a:spcBef>
                        <a:spcAft>
                          <a:spcPts val="0"/>
                        </a:spcAft>
                      </a:pPr>
                      <a:r>
                        <a:rPr lang="en-US" sz="1400">
                          <a:effectLst/>
                          <a:latin typeface="Arial" panose="020B0604020202020204" pitchFamily="34" charset="0"/>
                          <a:ea typeface="Arial" panose="020B0604020202020204" pitchFamily="34" charset="0"/>
                          <a:cs typeface="Times New Roman" panose="02020603050405020304" pitchFamily="18" charset="0"/>
                        </a:rPr>
                        <a:t>*</a:t>
                      </a:r>
                      <a:r>
                        <a:rPr lang="en-US" sz="1400">
                          <a:solidFill>
                            <a:schemeClr val="accent2">
                              <a:lumMod val="75000"/>
                            </a:schemeClr>
                          </a:solidFill>
                          <a:effectLst/>
                          <a:latin typeface="Arial" panose="020B0604020202020204" pitchFamily="34" charset="0"/>
                          <a:ea typeface="Arial" panose="020B0604020202020204" pitchFamily="34" charset="0"/>
                          <a:cs typeface="Times New Roman" panose="02020603050405020304" pitchFamily="18" charset="0"/>
                        </a:rPr>
                        <a:t>POWER</a:t>
                      </a:r>
                      <a:r>
                        <a:rPr lang="en-US" sz="1400">
                          <a:effectLst/>
                          <a:latin typeface="Arial" panose="020B0604020202020204" pitchFamily="34" charset="0"/>
                          <a:ea typeface="Arial" panose="020B0604020202020204" pitchFamily="34" charset="0"/>
                          <a:cs typeface="Times New Roman" panose="02020603050405020304" pitchFamily="18" charset="0"/>
                        </a:rPr>
                        <a:t>*</a:t>
                      </a:r>
                    </a:p>
                    <a:p>
                      <a:pPr marL="31750" marR="0">
                        <a:spcBef>
                          <a:spcPts val="555"/>
                        </a:spcBef>
                        <a:spcAft>
                          <a:spcPts val="0"/>
                        </a:spcAft>
                      </a:pPr>
                      <a:endParaRPr lang="en-US" sz="1400" spc="-10">
                        <a:effectLst/>
                        <a:latin typeface="Arial" panose="020B0604020202020204" pitchFamily="34" charset="0"/>
                        <a:ea typeface="Arial" panose="020B0604020202020204" pitchFamily="34" charset="0"/>
                        <a:cs typeface="Times New Roman" panose="02020603050405020304" pitchFamily="18" charset="0"/>
                      </a:endParaRPr>
                    </a:p>
                    <a:p>
                      <a:pPr marL="31750" marR="0">
                        <a:spcBef>
                          <a:spcPts val="555"/>
                        </a:spcBef>
                        <a:spcAft>
                          <a:spcPts val="0"/>
                        </a:spcAft>
                      </a:pPr>
                      <a:endParaRPr lang="en-US" sz="14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173355" marR="0">
                        <a:spcBef>
                          <a:spcPts val="555"/>
                        </a:spcBef>
                        <a:spcAft>
                          <a:spcPts val="0"/>
                        </a:spcAft>
                      </a:pPr>
                      <a:r>
                        <a:rPr lang="en-US" sz="1400" b="1">
                          <a:solidFill>
                            <a:schemeClr val="tx1"/>
                          </a:solidFill>
                          <a:effectLst/>
                        </a:rPr>
                        <a:t>Step</a:t>
                      </a:r>
                      <a:r>
                        <a:rPr lang="en-US" sz="1400" b="1" spc="-20">
                          <a:solidFill>
                            <a:schemeClr val="tx1"/>
                          </a:solidFill>
                          <a:effectLst/>
                        </a:rPr>
                        <a:t> </a:t>
                      </a:r>
                      <a:r>
                        <a:rPr lang="en-US" sz="1400" b="1" spc="-50">
                          <a:solidFill>
                            <a:schemeClr val="tx1"/>
                          </a:solidFill>
                          <a:effectLst/>
                        </a:rPr>
                        <a:t>2</a:t>
                      </a:r>
                      <a:endParaRPr lang="en-US" sz="1400" b="1">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187325" marR="0">
                        <a:lnSpc>
                          <a:spcPts val="1150"/>
                        </a:lnSpc>
                        <a:spcBef>
                          <a:spcPts val="555"/>
                        </a:spcBef>
                        <a:spcAft>
                          <a:spcPts val="0"/>
                        </a:spcAft>
                      </a:pPr>
                      <a:r>
                        <a:rPr lang="en-US" sz="1400" spc="-10">
                          <a:effectLst/>
                        </a:rPr>
                        <a:t>(Solution)</a:t>
                      </a:r>
                      <a:endParaRPr lang="en-US" sz="1400">
                        <a:effectLst/>
                      </a:endParaRPr>
                    </a:p>
                    <a:p>
                      <a:pPr marL="187325" marR="0" indent="-635">
                        <a:spcBef>
                          <a:spcPts val="0"/>
                        </a:spcBef>
                        <a:spcAft>
                          <a:spcPts val="0"/>
                        </a:spcAft>
                      </a:pPr>
                      <a:r>
                        <a:rPr lang="en-US" sz="1400">
                          <a:effectLst/>
                        </a:rPr>
                        <a:t>(Chapter</a:t>
                      </a:r>
                      <a:r>
                        <a:rPr lang="en-US" sz="1400" spc="-40">
                          <a:effectLst/>
                        </a:rPr>
                        <a:t> </a:t>
                      </a:r>
                      <a:r>
                        <a:rPr lang="en-US" sz="1400">
                          <a:effectLst/>
                        </a:rPr>
                        <a:t>3</a:t>
                      </a:r>
                      <a:r>
                        <a:rPr lang="en-US" sz="1400" spc="-40">
                          <a:effectLst/>
                        </a:rPr>
                        <a:t> </a:t>
                      </a:r>
                      <a:r>
                        <a:rPr lang="en-US" sz="1400">
                          <a:effectLst/>
                        </a:rPr>
                        <a:t>-</a:t>
                      </a:r>
                      <a:r>
                        <a:rPr lang="en-US" sz="1400" spc="-35">
                          <a:effectLst/>
                        </a:rPr>
                        <a:t> </a:t>
                      </a:r>
                      <a:r>
                        <a:rPr lang="en-US" sz="1400">
                          <a:effectLst/>
                        </a:rPr>
                        <a:t>More</a:t>
                      </a:r>
                      <a:r>
                        <a:rPr lang="en-US" sz="1400" spc="-40">
                          <a:effectLst/>
                        </a:rPr>
                        <a:t> </a:t>
                      </a:r>
                      <a:r>
                        <a:rPr lang="en-US" sz="1400">
                          <a:effectLst/>
                        </a:rPr>
                        <a:t>About</a:t>
                      </a:r>
                      <a:r>
                        <a:rPr lang="en-US" sz="1400" spc="-45">
                          <a:effectLst/>
                        </a:rPr>
                        <a:t> </a:t>
                      </a:r>
                      <a:r>
                        <a:rPr lang="en-US" sz="1400">
                          <a:effectLst/>
                        </a:rPr>
                        <a:t>Alcoholism) </a:t>
                      </a:r>
                      <a:br>
                        <a:rPr lang="en-US" sz="1400">
                          <a:effectLst/>
                        </a:rPr>
                      </a:br>
                      <a:r>
                        <a:rPr lang="en-US" sz="1400">
                          <a:effectLst/>
                        </a:rPr>
                        <a:t>(Chapter 4 - We Agnostics)</a:t>
                      </a:r>
                    </a:p>
                    <a:p>
                      <a:pPr marL="187325" marR="0" indent="-635">
                        <a:spcBef>
                          <a:spcPts val="0"/>
                        </a:spcBef>
                        <a:spcAft>
                          <a:spcPts val="0"/>
                        </a:spcAft>
                      </a:pPr>
                      <a:endParaRPr lang="en-US" sz="1400">
                        <a:effectLst/>
                        <a:latin typeface="Arial" panose="020B0604020202020204" pitchFamily="34" charset="0"/>
                        <a:ea typeface="Arial" panose="020B0604020202020204" pitchFamily="34" charset="0"/>
                        <a:cs typeface="Times New Roman" panose="02020603050405020304" pitchFamily="18" charset="0"/>
                      </a:endParaRPr>
                    </a:p>
                    <a:p>
                      <a:pPr marL="187325" marR="0" indent="-635">
                        <a:spcBef>
                          <a:spcPts val="0"/>
                        </a:spcBef>
                        <a:spcAft>
                          <a:spcPts val="0"/>
                        </a:spcAft>
                      </a:pPr>
                      <a:r>
                        <a:rPr lang="en-US" sz="1400">
                          <a:effectLst/>
                          <a:latin typeface="Arial" panose="020B0604020202020204" pitchFamily="34" charset="0"/>
                          <a:ea typeface="Arial" panose="020B0604020202020204" pitchFamily="34" charset="0"/>
                          <a:cs typeface="Times New Roman" panose="02020603050405020304" pitchFamily="18" charset="0"/>
                        </a:rPr>
                        <a:t>*POWER*</a:t>
                      </a:r>
                    </a:p>
                  </a:txBody>
                  <a:tcPr marL="0" marR="0" marT="0" marB="0"/>
                </a:tc>
                <a:extLst>
                  <a:ext uri="{0D108BD9-81ED-4DB2-BD59-A6C34878D82A}">
                    <a16:rowId xmlns:a16="http://schemas.microsoft.com/office/drawing/2014/main" val="2561818355"/>
                  </a:ext>
                </a:extLst>
              </a:tr>
              <a:tr h="1905792">
                <a:tc>
                  <a:txBody>
                    <a:bodyPr/>
                    <a:lstStyle/>
                    <a:p>
                      <a:pPr marL="63500" marR="186690" lvl="0" indent="-32385" algn="just" defTabSz="914400" rtl="0" eaLnBrk="1" fontAlgn="auto" latinLnBrk="0" hangingPunct="1">
                        <a:lnSpc>
                          <a:spcPts val="1150"/>
                        </a:lnSpc>
                        <a:spcBef>
                          <a:spcPts val="455"/>
                        </a:spcBef>
                        <a:spcAft>
                          <a:spcPts val="0"/>
                        </a:spcAft>
                        <a:buClrTx/>
                        <a:buSzTx/>
                        <a:buFontTx/>
                        <a:buNone/>
                        <a:tabLst/>
                        <a:defRPr/>
                      </a:pPr>
                      <a:endParaRPr lang="en-US" sz="1400">
                        <a:effectLst/>
                      </a:endParaRPr>
                    </a:p>
                    <a:p>
                      <a:pPr marL="63500" marR="186690" lvl="0" indent="-32385" algn="just" defTabSz="914400" rtl="0" eaLnBrk="1" fontAlgn="auto" latinLnBrk="0" hangingPunct="1">
                        <a:lnSpc>
                          <a:spcPts val="1150"/>
                        </a:lnSpc>
                        <a:spcBef>
                          <a:spcPts val="455"/>
                        </a:spcBef>
                        <a:spcAft>
                          <a:spcPts val="0"/>
                        </a:spcAft>
                        <a:buClrTx/>
                        <a:buSzTx/>
                        <a:buFontTx/>
                        <a:buNone/>
                        <a:tabLst/>
                        <a:defRPr/>
                      </a:pPr>
                      <a:r>
                        <a:rPr lang="en-US" sz="1800">
                          <a:effectLst/>
                        </a:rPr>
                        <a:t>What</a:t>
                      </a:r>
                      <a:r>
                        <a:rPr lang="en-US" sz="1800" spc="-55">
                          <a:effectLst/>
                        </a:rPr>
                        <a:t> </a:t>
                      </a:r>
                      <a:r>
                        <a:rPr lang="en-US" sz="1800">
                          <a:effectLst/>
                        </a:rPr>
                        <a:t>is</a:t>
                      </a:r>
                      <a:r>
                        <a:rPr lang="en-US" sz="1800" spc="-60">
                          <a:effectLst/>
                        </a:rPr>
                        <a:t> </a:t>
                      </a:r>
                      <a:r>
                        <a:rPr lang="en-US" sz="1800">
                          <a:effectLst/>
                        </a:rPr>
                        <a:t>the</a:t>
                      </a:r>
                      <a:r>
                        <a:rPr lang="en-US" sz="1800" spc="-60">
                          <a:effectLst/>
                        </a:rPr>
                        <a:t> </a:t>
                      </a:r>
                      <a:r>
                        <a:rPr lang="en-US" sz="1800">
                          <a:effectLst/>
                        </a:rPr>
                        <a:t>program of</a:t>
                      </a:r>
                    </a:p>
                    <a:p>
                      <a:pPr marL="63500" marR="186690" lvl="0" indent="-32385" algn="just" defTabSz="914400" rtl="0" eaLnBrk="1" fontAlgn="auto" latinLnBrk="0" hangingPunct="1">
                        <a:lnSpc>
                          <a:spcPts val="1150"/>
                        </a:lnSpc>
                        <a:spcBef>
                          <a:spcPts val="455"/>
                        </a:spcBef>
                        <a:spcAft>
                          <a:spcPts val="0"/>
                        </a:spcAft>
                        <a:buClrTx/>
                        <a:buSzTx/>
                        <a:buFontTx/>
                        <a:buNone/>
                        <a:tabLst/>
                        <a:defRPr/>
                      </a:pPr>
                      <a:r>
                        <a:rPr lang="en-US" sz="1800">
                          <a:effectLst/>
                        </a:rPr>
                        <a:t>action necessary to find it?</a:t>
                      </a:r>
                      <a:endParaRPr lang="en-US" sz="1800" spc="-10">
                        <a:effectLst/>
                        <a:latin typeface="Arial" panose="020B0604020202020204" pitchFamily="34" charset="0"/>
                        <a:ea typeface="Arial" panose="020B0604020202020204" pitchFamily="34" charset="0"/>
                        <a:cs typeface="Times New Roman" panose="02020603050405020304" pitchFamily="18" charset="0"/>
                      </a:endParaRPr>
                    </a:p>
                    <a:p>
                      <a:pPr marL="520700" marR="186690" lvl="1" indent="-32385" algn="just" defTabSz="914400" rtl="0" eaLnBrk="1" fontAlgn="auto" latinLnBrk="0" hangingPunct="1">
                        <a:lnSpc>
                          <a:spcPts val="1150"/>
                        </a:lnSpc>
                        <a:spcBef>
                          <a:spcPts val="455"/>
                        </a:spcBef>
                        <a:spcAft>
                          <a:spcPts val="0"/>
                        </a:spcAft>
                        <a:buClrTx/>
                        <a:buSzTx/>
                        <a:buFontTx/>
                        <a:buNone/>
                        <a:tabLst/>
                        <a:defRPr/>
                      </a:pPr>
                      <a:endParaRPr lang="en-US" sz="1400" spc="-10">
                        <a:effectLst/>
                        <a:latin typeface="Arial" panose="020B0604020202020204" pitchFamily="34" charset="0"/>
                        <a:ea typeface="Arial" panose="020B0604020202020204" pitchFamily="34" charset="0"/>
                        <a:cs typeface="Times New Roman" panose="02020603050405020304" pitchFamily="18" charset="0"/>
                      </a:endParaRPr>
                    </a:p>
                    <a:p>
                      <a:pPr marL="520700" marR="186690" lvl="1" indent="-32385" algn="just" defTabSz="914400" rtl="0" eaLnBrk="1" fontAlgn="auto" latinLnBrk="0" hangingPunct="1">
                        <a:lnSpc>
                          <a:spcPts val="1150"/>
                        </a:lnSpc>
                        <a:spcBef>
                          <a:spcPts val="455"/>
                        </a:spcBef>
                        <a:spcAft>
                          <a:spcPts val="0"/>
                        </a:spcAft>
                        <a:buClrTx/>
                        <a:buSzTx/>
                        <a:buFontTx/>
                        <a:buNone/>
                        <a:tabLst/>
                        <a:defRPr/>
                      </a:pPr>
                      <a:r>
                        <a:rPr lang="en-US" sz="1400" spc="-10">
                          <a:effectLst/>
                          <a:latin typeface="Arial" panose="020B0604020202020204" pitchFamily="34" charset="0"/>
                          <a:ea typeface="Arial" panose="020B0604020202020204" pitchFamily="34" charset="0"/>
                          <a:cs typeface="Times New Roman" panose="02020603050405020304" pitchFamily="18" charset="0"/>
                        </a:rPr>
                        <a:t>*</a:t>
                      </a:r>
                      <a:r>
                        <a:rPr lang="en-US" sz="1400" spc="-10">
                          <a:solidFill>
                            <a:schemeClr val="accent2">
                              <a:lumMod val="75000"/>
                            </a:schemeClr>
                          </a:solidFill>
                          <a:effectLst/>
                          <a:latin typeface="Arial" panose="020B0604020202020204" pitchFamily="34" charset="0"/>
                          <a:ea typeface="Arial" panose="020B0604020202020204" pitchFamily="34" charset="0"/>
                          <a:cs typeface="Times New Roman" panose="02020603050405020304" pitchFamily="18" charset="0"/>
                        </a:rPr>
                        <a:t>FIND THE POWER</a:t>
                      </a:r>
                      <a:r>
                        <a:rPr lang="en-US" sz="1400" spc="-10">
                          <a:effectLst/>
                          <a:latin typeface="Arial" panose="020B0604020202020204" pitchFamily="34" charset="0"/>
                          <a:ea typeface="Arial" panose="020B0604020202020204" pitchFamily="34" charset="0"/>
                          <a:cs typeface="Times New Roman" panose="02020603050405020304" pitchFamily="18" charset="0"/>
                        </a:rPr>
                        <a:t>*</a:t>
                      </a:r>
                      <a:endParaRPr lang="en-US" sz="1400">
                        <a:effectLst/>
                        <a:latin typeface="Arial" panose="020B0604020202020204" pitchFamily="34" charset="0"/>
                        <a:ea typeface="Arial" panose="020B0604020202020204" pitchFamily="34" charset="0"/>
                        <a:cs typeface="Times New Roman" panose="02020603050405020304" pitchFamily="18" charset="0"/>
                      </a:endParaRPr>
                    </a:p>
                    <a:p>
                      <a:pPr marL="63500" marR="186690" indent="-32385" algn="just">
                        <a:lnSpc>
                          <a:spcPts val="1150"/>
                        </a:lnSpc>
                        <a:spcBef>
                          <a:spcPts val="455"/>
                        </a:spcBef>
                        <a:spcAft>
                          <a:spcPts val="0"/>
                        </a:spcAft>
                      </a:pPr>
                      <a:endParaRPr lang="en-US" sz="14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141605" marR="0">
                        <a:spcBef>
                          <a:spcPts val="550"/>
                        </a:spcBef>
                        <a:spcAft>
                          <a:spcPts val="0"/>
                        </a:spcAft>
                      </a:pPr>
                      <a:r>
                        <a:rPr lang="en-US" sz="1400" b="1">
                          <a:solidFill>
                            <a:schemeClr val="tx1"/>
                          </a:solidFill>
                          <a:effectLst/>
                        </a:rPr>
                        <a:t>Steps</a:t>
                      </a:r>
                      <a:r>
                        <a:rPr lang="en-US" sz="1400" b="1" spc="-10">
                          <a:solidFill>
                            <a:schemeClr val="tx1"/>
                          </a:solidFill>
                          <a:effectLst/>
                        </a:rPr>
                        <a:t> </a:t>
                      </a:r>
                      <a:r>
                        <a:rPr lang="en-US" sz="1400" b="1">
                          <a:solidFill>
                            <a:schemeClr val="tx1"/>
                          </a:solidFill>
                          <a:effectLst/>
                        </a:rPr>
                        <a:t>3-</a:t>
                      </a:r>
                      <a:r>
                        <a:rPr lang="en-US" sz="1400" b="1" spc="-25">
                          <a:solidFill>
                            <a:schemeClr val="tx1"/>
                          </a:solidFill>
                          <a:effectLst/>
                        </a:rPr>
                        <a:t>12</a:t>
                      </a:r>
                      <a:endParaRPr lang="en-US" sz="1400" b="1">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187960" marR="146685" indent="-635">
                        <a:spcBef>
                          <a:spcPts val="550"/>
                        </a:spcBef>
                        <a:spcAft>
                          <a:spcPts val="0"/>
                        </a:spcAft>
                      </a:pPr>
                      <a:r>
                        <a:rPr lang="en-US" sz="1400">
                          <a:effectLst/>
                        </a:rPr>
                        <a:t>(Chapter</a:t>
                      </a:r>
                      <a:r>
                        <a:rPr lang="en-US" sz="1400" spc="-40">
                          <a:effectLst/>
                        </a:rPr>
                        <a:t> </a:t>
                      </a:r>
                      <a:r>
                        <a:rPr lang="en-US" sz="1400">
                          <a:effectLst/>
                        </a:rPr>
                        <a:t>5</a:t>
                      </a:r>
                      <a:r>
                        <a:rPr lang="en-US" sz="1400" spc="-40">
                          <a:effectLst/>
                        </a:rPr>
                        <a:t> </a:t>
                      </a:r>
                      <a:r>
                        <a:rPr lang="en-US" sz="1400">
                          <a:effectLst/>
                        </a:rPr>
                        <a:t>-</a:t>
                      </a:r>
                      <a:r>
                        <a:rPr lang="en-US" sz="1400" spc="-40">
                          <a:effectLst/>
                        </a:rPr>
                        <a:t> </a:t>
                      </a:r>
                      <a:r>
                        <a:rPr lang="en-US" sz="1400">
                          <a:effectLst/>
                        </a:rPr>
                        <a:t>How</a:t>
                      </a:r>
                      <a:r>
                        <a:rPr lang="en-US" sz="1400" spc="-40">
                          <a:effectLst/>
                        </a:rPr>
                        <a:t> </a:t>
                      </a:r>
                      <a:r>
                        <a:rPr lang="en-US" sz="1400">
                          <a:effectLst/>
                        </a:rPr>
                        <a:t>It</a:t>
                      </a:r>
                      <a:r>
                        <a:rPr lang="en-US" sz="1400" spc="-40">
                          <a:effectLst/>
                        </a:rPr>
                        <a:t> </a:t>
                      </a:r>
                      <a:r>
                        <a:rPr lang="en-US" sz="1400">
                          <a:effectLst/>
                        </a:rPr>
                        <a:t>Works) </a:t>
                      </a:r>
                      <a:br>
                        <a:rPr lang="en-US" sz="1400">
                          <a:effectLst/>
                        </a:rPr>
                      </a:br>
                      <a:r>
                        <a:rPr lang="en-US" sz="1400">
                          <a:effectLst/>
                        </a:rPr>
                        <a:t>(Chapter 6 - Into Action)</a:t>
                      </a:r>
                      <a:br>
                        <a:rPr lang="en-US" sz="1400">
                          <a:effectLst/>
                        </a:rPr>
                      </a:br>
                      <a:r>
                        <a:rPr lang="en-US" sz="1400">
                          <a:effectLst/>
                        </a:rPr>
                        <a:t>(Chapter</a:t>
                      </a:r>
                      <a:r>
                        <a:rPr lang="en-US" sz="1400" spc="-15">
                          <a:effectLst/>
                        </a:rPr>
                        <a:t> </a:t>
                      </a:r>
                      <a:r>
                        <a:rPr lang="en-US" sz="1400">
                          <a:effectLst/>
                        </a:rPr>
                        <a:t>7</a:t>
                      </a:r>
                      <a:r>
                        <a:rPr lang="en-US" sz="1400" spc="-15">
                          <a:effectLst/>
                        </a:rPr>
                        <a:t> </a:t>
                      </a:r>
                      <a:r>
                        <a:rPr lang="en-US" sz="1400">
                          <a:effectLst/>
                        </a:rPr>
                        <a:t>-</a:t>
                      </a:r>
                      <a:r>
                        <a:rPr lang="en-US" sz="1400" spc="-15">
                          <a:effectLst/>
                        </a:rPr>
                        <a:t> </a:t>
                      </a:r>
                      <a:r>
                        <a:rPr lang="en-US" sz="1400">
                          <a:effectLst/>
                        </a:rPr>
                        <a:t>Working</a:t>
                      </a:r>
                      <a:r>
                        <a:rPr lang="en-US" sz="1400" spc="-15">
                          <a:effectLst/>
                        </a:rPr>
                        <a:t> </a:t>
                      </a:r>
                      <a:r>
                        <a:rPr lang="en-US" sz="1400">
                          <a:effectLst/>
                        </a:rPr>
                        <a:t>with</a:t>
                      </a:r>
                      <a:r>
                        <a:rPr lang="en-US" sz="1400" spc="-15">
                          <a:effectLst/>
                        </a:rPr>
                        <a:t> </a:t>
                      </a:r>
                      <a:r>
                        <a:rPr lang="en-US" sz="1400" spc="-10">
                          <a:effectLst/>
                        </a:rPr>
                        <a:t>Others)</a:t>
                      </a:r>
                    </a:p>
                    <a:p>
                      <a:pPr marL="187960" marR="146685" indent="-635">
                        <a:spcBef>
                          <a:spcPts val="550"/>
                        </a:spcBef>
                        <a:spcAft>
                          <a:spcPts val="0"/>
                        </a:spcAft>
                      </a:pPr>
                      <a:endParaRPr lang="en-US" sz="1400" spc="-1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3569741328"/>
                  </a:ext>
                </a:extLst>
              </a:tr>
            </a:tbl>
          </a:graphicData>
        </a:graphic>
      </p:graphicFrame>
      <p:sp>
        <p:nvSpPr>
          <p:cNvPr id="8" name="Title 1">
            <a:extLst>
              <a:ext uri="{FF2B5EF4-FFF2-40B4-BE49-F238E27FC236}">
                <a16:creationId xmlns:a16="http://schemas.microsoft.com/office/drawing/2014/main" id="{D298E6FC-E7DC-4EA9-8166-225815CFC280}"/>
              </a:ext>
            </a:extLst>
          </p:cNvPr>
          <p:cNvSpPr txBox="1">
            <a:spLocks/>
          </p:cNvSpPr>
          <p:nvPr/>
        </p:nvSpPr>
        <p:spPr>
          <a:xfrm>
            <a:off x="3237213" y="137310"/>
            <a:ext cx="5717574" cy="66932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spcAft>
                <a:spcPts val="600"/>
              </a:spcAft>
            </a:pPr>
            <a:r>
              <a:rPr lang="en-US" b="1"/>
              <a:t>AA History – The Steps</a:t>
            </a:r>
          </a:p>
        </p:txBody>
      </p:sp>
    </p:spTree>
    <p:extLst>
      <p:ext uri="{BB962C8B-B14F-4D97-AF65-F5344CB8AC3E}">
        <p14:creationId xmlns:p14="http://schemas.microsoft.com/office/powerpoint/2010/main" val="182823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6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8B888B-4046-642C-4239-6AC33A60C1E8}"/>
              </a:ext>
            </a:extLst>
          </p:cNvPr>
          <p:cNvSpPr>
            <a:spLocks noGrp="1"/>
          </p:cNvSpPr>
          <p:nvPr>
            <p:ph type="title"/>
          </p:nvPr>
        </p:nvSpPr>
        <p:spPr>
          <a:xfrm>
            <a:off x="1143000" y="199724"/>
            <a:ext cx="9875520" cy="577516"/>
          </a:xfrm>
        </p:spPr>
        <p:txBody>
          <a:bodyPr>
            <a:normAutofit fontScale="90000"/>
          </a:bodyPr>
          <a:lstStyle/>
          <a:p>
            <a:pPr algn="ctr"/>
            <a:r>
              <a:rPr lang="en-US">
                <a:hlinkClick r:id="rId2"/>
              </a:rPr>
              <a:t>RECAP - AA History</a:t>
            </a:r>
            <a:r>
              <a:rPr lang="en-US"/>
              <a:t> – Links to recording</a:t>
            </a:r>
          </a:p>
        </p:txBody>
      </p:sp>
      <p:sp>
        <p:nvSpPr>
          <p:cNvPr id="6" name="Content Placeholder 5">
            <a:extLst>
              <a:ext uri="{FF2B5EF4-FFF2-40B4-BE49-F238E27FC236}">
                <a16:creationId xmlns:a16="http://schemas.microsoft.com/office/drawing/2014/main" id="{7B057C8C-BDFD-F288-A642-653848B51D78}"/>
              </a:ext>
            </a:extLst>
          </p:cNvPr>
          <p:cNvSpPr>
            <a:spLocks noGrp="1"/>
          </p:cNvSpPr>
          <p:nvPr>
            <p:ph sz="half" idx="1"/>
          </p:nvPr>
        </p:nvSpPr>
        <p:spPr>
          <a:xfrm>
            <a:off x="1143000" y="1227221"/>
            <a:ext cx="4754880" cy="5086148"/>
          </a:xfrm>
        </p:spPr>
        <p:txBody>
          <a:bodyPr>
            <a:normAutofit/>
          </a:bodyPr>
          <a:lstStyle/>
          <a:p>
            <a:r>
              <a:rPr lang="en-US">
                <a:solidFill>
                  <a:schemeClr val="bg2">
                    <a:lumMod val="75000"/>
                  </a:schemeClr>
                </a:solidFill>
                <a:hlinkClick r:id="rId3">
                  <a:extLst>
                    <a:ext uri="{A12FA001-AC4F-418D-AE19-62706E023703}">
                      <ahyp:hlinkClr xmlns:ahyp="http://schemas.microsoft.com/office/drawing/2018/hyperlinkcolor" val="tx"/>
                    </a:ext>
                  </a:extLst>
                </a:hlinkClick>
              </a:rPr>
              <a:t>Introduction</a:t>
            </a:r>
            <a:r>
              <a:rPr lang="en-US">
                <a:solidFill>
                  <a:schemeClr val="bg2">
                    <a:lumMod val="75000"/>
                  </a:schemeClr>
                </a:solidFill>
              </a:rPr>
              <a:t> (Bill W.)</a:t>
            </a:r>
          </a:p>
          <a:p>
            <a:r>
              <a:rPr lang="en-US">
                <a:solidFill>
                  <a:schemeClr val="bg2">
                    <a:lumMod val="75000"/>
                  </a:schemeClr>
                </a:solidFill>
                <a:hlinkClick r:id="rId4">
                  <a:extLst>
                    <a:ext uri="{A12FA001-AC4F-418D-AE19-62706E023703}">
                      <ahyp:hlinkClr xmlns:ahyp="http://schemas.microsoft.com/office/drawing/2018/hyperlinkcolor" val="tx"/>
                    </a:ext>
                  </a:extLst>
                </a:hlinkClick>
              </a:rPr>
              <a:t>The Vital Spiritual Experience</a:t>
            </a:r>
            <a:endParaRPr lang="en-US">
              <a:solidFill>
                <a:schemeClr val="bg2">
                  <a:lumMod val="75000"/>
                </a:schemeClr>
              </a:solidFill>
            </a:endParaRPr>
          </a:p>
          <a:p>
            <a:r>
              <a:rPr lang="en-US">
                <a:solidFill>
                  <a:schemeClr val="bg2">
                    <a:lumMod val="75000"/>
                  </a:schemeClr>
                </a:solidFill>
                <a:hlinkClick r:id="rId5">
                  <a:extLst>
                    <a:ext uri="{A12FA001-AC4F-418D-AE19-62706E023703}">
                      <ahyp:hlinkClr xmlns:ahyp="http://schemas.microsoft.com/office/drawing/2018/hyperlinkcolor" val="tx"/>
                    </a:ext>
                  </a:extLst>
                </a:hlinkClick>
              </a:rPr>
              <a:t>Dr. Silkworth</a:t>
            </a:r>
            <a:endParaRPr lang="en-US">
              <a:solidFill>
                <a:schemeClr val="bg2">
                  <a:lumMod val="75000"/>
                </a:schemeClr>
              </a:solidFill>
            </a:endParaRPr>
          </a:p>
          <a:p>
            <a:r>
              <a:rPr lang="en-US">
                <a:solidFill>
                  <a:schemeClr val="bg2">
                    <a:lumMod val="75000"/>
                  </a:schemeClr>
                </a:solidFill>
                <a:hlinkClick r:id="rId5">
                  <a:extLst>
                    <a:ext uri="{A12FA001-AC4F-418D-AE19-62706E023703}">
                      <ahyp:hlinkClr xmlns:ahyp="http://schemas.microsoft.com/office/drawing/2018/hyperlinkcolor" val="tx"/>
                    </a:ext>
                  </a:extLst>
                </a:hlinkClick>
              </a:rPr>
              <a:t>Oxford Group</a:t>
            </a:r>
            <a:endParaRPr lang="en-US">
              <a:solidFill>
                <a:schemeClr val="bg2">
                  <a:lumMod val="75000"/>
                </a:schemeClr>
              </a:solidFill>
            </a:endParaRPr>
          </a:p>
          <a:p>
            <a:r>
              <a:rPr lang="en-US">
                <a:solidFill>
                  <a:schemeClr val="bg2">
                    <a:lumMod val="75000"/>
                  </a:schemeClr>
                </a:solidFill>
                <a:hlinkClick r:id="rId6">
                  <a:extLst>
                    <a:ext uri="{A12FA001-AC4F-418D-AE19-62706E023703}">
                      <ahyp:hlinkClr xmlns:ahyp="http://schemas.microsoft.com/office/drawing/2018/hyperlinkcolor" val="tx"/>
                    </a:ext>
                  </a:extLst>
                </a:hlinkClick>
              </a:rPr>
              <a:t>Spiritual Matters</a:t>
            </a:r>
            <a:endParaRPr lang="en-US">
              <a:solidFill>
                <a:schemeClr val="bg2">
                  <a:lumMod val="75000"/>
                </a:schemeClr>
              </a:solidFill>
            </a:endParaRPr>
          </a:p>
          <a:p>
            <a:r>
              <a:rPr lang="en-US">
                <a:solidFill>
                  <a:schemeClr val="bg2">
                    <a:lumMod val="75000"/>
                  </a:schemeClr>
                </a:solidFill>
                <a:hlinkClick r:id="rId7">
                  <a:extLst>
                    <a:ext uri="{A12FA001-AC4F-418D-AE19-62706E023703}">
                      <ahyp:hlinkClr xmlns:ahyp="http://schemas.microsoft.com/office/drawing/2018/hyperlinkcolor" val="tx"/>
                    </a:ext>
                  </a:extLst>
                </a:hlinkClick>
              </a:rPr>
              <a:t>The Bar</a:t>
            </a:r>
            <a:endParaRPr lang="en-US">
              <a:solidFill>
                <a:schemeClr val="bg2">
                  <a:lumMod val="75000"/>
                </a:schemeClr>
              </a:solidFill>
            </a:endParaRPr>
          </a:p>
          <a:p>
            <a:r>
              <a:rPr lang="en-US">
                <a:solidFill>
                  <a:schemeClr val="bg2">
                    <a:lumMod val="75000"/>
                  </a:schemeClr>
                </a:solidFill>
                <a:hlinkClick r:id="rId8">
                  <a:extLst>
                    <a:ext uri="{A12FA001-AC4F-418D-AE19-62706E023703}">
                      <ahyp:hlinkClr xmlns:ahyp="http://schemas.microsoft.com/office/drawing/2018/hyperlinkcolor" val="tx"/>
                    </a:ext>
                  </a:extLst>
                </a:hlinkClick>
              </a:rPr>
              <a:t>Mothers Day</a:t>
            </a:r>
            <a:endParaRPr lang="en-US">
              <a:solidFill>
                <a:schemeClr val="bg2">
                  <a:lumMod val="75000"/>
                </a:schemeClr>
              </a:solidFill>
            </a:endParaRPr>
          </a:p>
          <a:p>
            <a:r>
              <a:rPr lang="en-US">
                <a:solidFill>
                  <a:schemeClr val="bg2">
                    <a:lumMod val="75000"/>
                  </a:schemeClr>
                </a:solidFill>
                <a:hlinkClick r:id="rId9">
                  <a:extLst>
                    <a:ext uri="{A12FA001-AC4F-418D-AE19-62706E023703}">
                      <ahyp:hlinkClr xmlns:ahyp="http://schemas.microsoft.com/office/drawing/2018/hyperlinkcolor" val="tx"/>
                    </a:ext>
                  </a:extLst>
                </a:hlinkClick>
              </a:rPr>
              <a:t>Bill and Bob</a:t>
            </a:r>
            <a:r>
              <a:rPr lang="en-US">
                <a:solidFill>
                  <a:schemeClr val="bg2">
                    <a:lumMod val="75000"/>
                  </a:schemeClr>
                </a:solidFill>
              </a:rPr>
              <a:t> </a:t>
            </a:r>
          </a:p>
          <a:p>
            <a:r>
              <a:rPr lang="en-US">
                <a:solidFill>
                  <a:schemeClr val="bg2">
                    <a:lumMod val="75000"/>
                  </a:schemeClr>
                </a:solidFill>
                <a:hlinkClick r:id="rId10">
                  <a:extLst>
                    <a:ext uri="{A12FA001-AC4F-418D-AE19-62706E023703}">
                      <ahyp:hlinkClr xmlns:ahyp="http://schemas.microsoft.com/office/drawing/2018/hyperlinkcolor" val="tx"/>
                    </a:ext>
                  </a:extLst>
                </a:hlinkClick>
              </a:rPr>
              <a:t>Spiritual Experience</a:t>
            </a:r>
            <a:endParaRPr lang="en-US">
              <a:solidFill>
                <a:schemeClr val="bg2">
                  <a:lumMod val="75000"/>
                </a:schemeClr>
              </a:solidFill>
            </a:endParaRPr>
          </a:p>
          <a:p>
            <a:r>
              <a:rPr lang="en-US">
                <a:solidFill>
                  <a:schemeClr val="bg2">
                    <a:lumMod val="75000"/>
                  </a:schemeClr>
                </a:solidFill>
                <a:hlinkClick r:id="rId11">
                  <a:extLst>
                    <a:ext uri="{A12FA001-AC4F-418D-AE19-62706E023703}">
                      <ahyp:hlinkClr xmlns:ahyp="http://schemas.microsoft.com/office/drawing/2018/hyperlinkcolor" val="tx"/>
                    </a:ext>
                  </a:extLst>
                </a:hlinkClick>
              </a:rPr>
              <a:t>Bill Dodson</a:t>
            </a:r>
            <a:endParaRPr lang="en-US">
              <a:solidFill>
                <a:schemeClr val="bg2">
                  <a:lumMod val="75000"/>
                </a:schemeClr>
              </a:solidFill>
            </a:endParaRPr>
          </a:p>
          <a:p>
            <a:endParaRPr lang="en-US"/>
          </a:p>
        </p:txBody>
      </p:sp>
      <p:sp>
        <p:nvSpPr>
          <p:cNvPr id="7" name="Content Placeholder 6">
            <a:extLst>
              <a:ext uri="{FF2B5EF4-FFF2-40B4-BE49-F238E27FC236}">
                <a16:creationId xmlns:a16="http://schemas.microsoft.com/office/drawing/2014/main" id="{FF14D3D5-42C0-428C-6A1D-3C0D8D0A9FC8}"/>
              </a:ext>
            </a:extLst>
          </p:cNvPr>
          <p:cNvSpPr>
            <a:spLocks noGrp="1"/>
          </p:cNvSpPr>
          <p:nvPr>
            <p:ph sz="half" idx="2"/>
          </p:nvPr>
        </p:nvSpPr>
        <p:spPr>
          <a:xfrm>
            <a:off x="6263640" y="1227221"/>
            <a:ext cx="4754880" cy="5086149"/>
          </a:xfrm>
        </p:spPr>
        <p:txBody>
          <a:bodyPr>
            <a:normAutofit/>
          </a:bodyPr>
          <a:lstStyle/>
          <a:p>
            <a:r>
              <a:rPr lang="en-US">
                <a:solidFill>
                  <a:schemeClr val="bg2">
                    <a:lumMod val="75000"/>
                  </a:schemeClr>
                </a:solidFill>
                <a:hlinkClick r:id="rId12">
                  <a:extLst>
                    <a:ext uri="{A12FA001-AC4F-418D-AE19-62706E023703}">
                      <ahyp:hlinkClr xmlns:ahyp="http://schemas.microsoft.com/office/drawing/2018/hyperlinkcolor" val="tx"/>
                    </a:ext>
                  </a:extLst>
                </a:hlinkClick>
              </a:rPr>
              <a:t>The Drunk Squad</a:t>
            </a:r>
            <a:endParaRPr lang="en-US">
              <a:solidFill>
                <a:schemeClr val="bg2">
                  <a:lumMod val="75000"/>
                </a:schemeClr>
              </a:solidFill>
            </a:endParaRPr>
          </a:p>
          <a:p>
            <a:r>
              <a:rPr lang="en-US">
                <a:solidFill>
                  <a:schemeClr val="bg2">
                    <a:lumMod val="75000"/>
                  </a:schemeClr>
                </a:solidFill>
                <a:hlinkClick r:id="rId13">
                  <a:extLst>
                    <a:ext uri="{A12FA001-AC4F-418D-AE19-62706E023703}">
                      <ahyp:hlinkClr xmlns:ahyp="http://schemas.microsoft.com/office/drawing/2018/hyperlinkcolor" val="tx"/>
                    </a:ext>
                  </a:extLst>
                </a:hlinkClick>
              </a:rPr>
              <a:t>New York City</a:t>
            </a:r>
            <a:endParaRPr lang="en-US">
              <a:solidFill>
                <a:schemeClr val="bg2">
                  <a:lumMod val="75000"/>
                </a:schemeClr>
              </a:solidFill>
            </a:endParaRPr>
          </a:p>
          <a:p>
            <a:r>
              <a:rPr lang="en-US">
                <a:solidFill>
                  <a:schemeClr val="bg2">
                    <a:lumMod val="75000"/>
                  </a:schemeClr>
                </a:solidFill>
                <a:hlinkClick r:id="rId14">
                  <a:extLst>
                    <a:ext uri="{A12FA001-AC4F-418D-AE19-62706E023703}">
                      <ahyp:hlinkClr xmlns:ahyp="http://schemas.microsoft.com/office/drawing/2018/hyperlinkcolor" val="tx"/>
                    </a:ext>
                  </a:extLst>
                </a:hlinkClick>
              </a:rPr>
              <a:t>The Big Book</a:t>
            </a:r>
            <a:endParaRPr lang="en-US">
              <a:solidFill>
                <a:schemeClr val="bg2">
                  <a:lumMod val="75000"/>
                </a:schemeClr>
              </a:solidFill>
            </a:endParaRPr>
          </a:p>
          <a:p>
            <a:r>
              <a:rPr lang="en-US">
                <a:solidFill>
                  <a:schemeClr val="bg2">
                    <a:lumMod val="75000"/>
                  </a:schemeClr>
                </a:solidFill>
                <a:hlinkClick r:id="rId15">
                  <a:extLst>
                    <a:ext uri="{A12FA001-AC4F-418D-AE19-62706E023703}">
                      <ahyp:hlinkClr xmlns:ahyp="http://schemas.microsoft.com/office/drawing/2018/hyperlinkcolor" val="tx"/>
                    </a:ext>
                  </a:extLst>
                </a:hlinkClick>
              </a:rPr>
              <a:t>The Treatment Centers</a:t>
            </a:r>
            <a:endParaRPr lang="en-US">
              <a:solidFill>
                <a:schemeClr val="bg2">
                  <a:lumMod val="75000"/>
                </a:schemeClr>
              </a:solidFill>
            </a:endParaRPr>
          </a:p>
          <a:p>
            <a:r>
              <a:rPr lang="en-US">
                <a:solidFill>
                  <a:schemeClr val="bg2">
                    <a:lumMod val="75000"/>
                  </a:schemeClr>
                </a:solidFill>
                <a:hlinkClick r:id="rId16">
                  <a:extLst>
                    <a:ext uri="{A12FA001-AC4F-418D-AE19-62706E023703}">
                      <ahyp:hlinkClr xmlns:ahyp="http://schemas.microsoft.com/office/drawing/2018/hyperlinkcolor" val="tx"/>
                    </a:ext>
                  </a:extLst>
                </a:hlinkClick>
              </a:rPr>
              <a:t>The Newcomer</a:t>
            </a:r>
            <a:endParaRPr lang="en-US">
              <a:solidFill>
                <a:schemeClr val="bg2">
                  <a:lumMod val="75000"/>
                </a:schemeClr>
              </a:solidFill>
            </a:endParaRPr>
          </a:p>
          <a:p>
            <a:r>
              <a:rPr lang="en-US">
                <a:solidFill>
                  <a:schemeClr val="bg2">
                    <a:lumMod val="75000"/>
                  </a:schemeClr>
                </a:solidFill>
                <a:hlinkClick r:id="rId17">
                  <a:extLst>
                    <a:ext uri="{A12FA001-AC4F-418D-AE19-62706E023703}">
                      <ahyp:hlinkClr xmlns:ahyp="http://schemas.microsoft.com/office/drawing/2018/hyperlinkcolor" val="tx"/>
                    </a:ext>
                  </a:extLst>
                </a:hlinkClick>
              </a:rPr>
              <a:t>Laying out the Book</a:t>
            </a:r>
            <a:endParaRPr lang="en-US">
              <a:solidFill>
                <a:schemeClr val="bg2">
                  <a:lumMod val="75000"/>
                </a:schemeClr>
              </a:solidFill>
            </a:endParaRPr>
          </a:p>
          <a:p>
            <a:r>
              <a:rPr lang="en-US">
                <a:solidFill>
                  <a:schemeClr val="bg2">
                    <a:lumMod val="75000"/>
                  </a:schemeClr>
                </a:solidFill>
                <a:hlinkClick r:id="rId18">
                  <a:extLst>
                    <a:ext uri="{A12FA001-AC4F-418D-AE19-62706E023703}">
                      <ahyp:hlinkClr xmlns:ahyp="http://schemas.microsoft.com/office/drawing/2018/hyperlinkcolor" val="tx"/>
                    </a:ext>
                  </a:extLst>
                </a:hlinkClick>
              </a:rPr>
              <a:t>The Steps</a:t>
            </a:r>
            <a:endParaRPr lang="en-US">
              <a:solidFill>
                <a:schemeClr val="bg2">
                  <a:lumMod val="75000"/>
                </a:schemeClr>
              </a:solidFill>
            </a:endParaRPr>
          </a:p>
          <a:p>
            <a:r>
              <a:rPr lang="en-US">
                <a:hlinkClick r:id="rId19"/>
              </a:rPr>
              <a:t>Preface</a:t>
            </a:r>
            <a:r>
              <a:rPr lang="en-US"/>
              <a:t> (We will not cover)</a:t>
            </a:r>
          </a:p>
          <a:p>
            <a:r>
              <a:rPr lang="en-US">
                <a:hlinkClick r:id="rId20"/>
              </a:rPr>
              <a:t>Algebra Problem</a:t>
            </a:r>
            <a:r>
              <a:rPr lang="en-US"/>
              <a:t> (We will not cover)</a:t>
            </a:r>
          </a:p>
          <a:p>
            <a:r>
              <a:rPr lang="en-US">
                <a:hlinkClick r:id="rId21"/>
              </a:rPr>
              <a:t>Recovery Section</a:t>
            </a:r>
            <a:r>
              <a:rPr lang="en-US"/>
              <a:t> (We will not cover)</a:t>
            </a:r>
          </a:p>
          <a:p>
            <a:endParaRPr lang="en-US"/>
          </a:p>
        </p:txBody>
      </p:sp>
    </p:spTree>
    <p:extLst>
      <p:ext uri="{BB962C8B-B14F-4D97-AF65-F5344CB8AC3E}">
        <p14:creationId xmlns:p14="http://schemas.microsoft.com/office/powerpoint/2010/main" val="1555150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ED9164-4144-28E2-50B9-B12C646DFBCD}"/>
              </a:ext>
            </a:extLst>
          </p:cNvPr>
          <p:cNvPicPr>
            <a:picLocks noChangeAspect="1"/>
          </p:cNvPicPr>
          <p:nvPr/>
        </p:nvPicPr>
        <p:blipFill>
          <a:blip r:embed="rId2"/>
          <a:stretch>
            <a:fillRect/>
          </a:stretch>
        </p:blipFill>
        <p:spPr>
          <a:xfrm>
            <a:off x="361453" y="331201"/>
            <a:ext cx="11469094" cy="6195597"/>
          </a:xfrm>
          <a:prstGeom prst="rect">
            <a:avLst/>
          </a:prstGeom>
        </p:spPr>
      </p:pic>
    </p:spTree>
    <p:extLst>
      <p:ext uri="{BB962C8B-B14F-4D97-AF65-F5344CB8AC3E}">
        <p14:creationId xmlns:p14="http://schemas.microsoft.com/office/powerpoint/2010/main" val="1078799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C3EB3-34B5-C347-AE7B-DF5788AC619C}"/>
              </a:ext>
            </a:extLst>
          </p:cNvPr>
          <p:cNvSpPr>
            <a:spLocks noGrp="1"/>
          </p:cNvSpPr>
          <p:nvPr>
            <p:ph type="title"/>
          </p:nvPr>
        </p:nvSpPr>
        <p:spPr/>
        <p:txBody>
          <a:bodyPr/>
          <a:lstStyle/>
          <a:p>
            <a:pPr algn="ctr"/>
            <a:r>
              <a:rPr lang="en-US"/>
              <a:t>SERENITY PRAYER</a:t>
            </a:r>
          </a:p>
        </p:txBody>
      </p:sp>
      <p:sp>
        <p:nvSpPr>
          <p:cNvPr id="5" name="TextBox 4">
            <a:extLst>
              <a:ext uri="{FF2B5EF4-FFF2-40B4-BE49-F238E27FC236}">
                <a16:creationId xmlns:a16="http://schemas.microsoft.com/office/drawing/2014/main" id="{9C79B3A6-8BC9-45A3-6532-42DEC2971A9C}"/>
              </a:ext>
            </a:extLst>
          </p:cNvPr>
          <p:cNvSpPr txBox="1"/>
          <p:nvPr/>
        </p:nvSpPr>
        <p:spPr>
          <a:xfrm>
            <a:off x="672565" y="1843950"/>
            <a:ext cx="10816389" cy="2800767"/>
          </a:xfrm>
          <a:prstGeom prst="rect">
            <a:avLst/>
          </a:prstGeom>
          <a:noFill/>
        </p:spPr>
        <p:txBody>
          <a:bodyPr wrap="square" rtlCol="0">
            <a:spAutoFit/>
          </a:bodyPr>
          <a:lstStyle/>
          <a:p>
            <a:r>
              <a:rPr lang="en-US" sz="4400">
                <a:solidFill>
                  <a:schemeClr val="accent1"/>
                </a:solidFill>
                <a:latin typeface="+mj-lt"/>
                <a:ea typeface="+mj-ea"/>
                <a:cs typeface="+mj-cs"/>
              </a:rPr>
              <a:t>God grant me the serenity to accept the things I can not change, the courage to change the things I can and the wisdom to know the difference.</a:t>
            </a:r>
          </a:p>
        </p:txBody>
      </p:sp>
    </p:spTree>
    <p:extLst>
      <p:ext uri="{BB962C8B-B14F-4D97-AF65-F5344CB8AC3E}">
        <p14:creationId xmlns:p14="http://schemas.microsoft.com/office/powerpoint/2010/main" val="29583285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F1CBF-67E1-C266-4D5E-8D06CA45586E}"/>
              </a:ext>
            </a:extLst>
          </p:cNvPr>
          <p:cNvSpPr>
            <a:spLocks noGrp="1"/>
          </p:cNvSpPr>
          <p:nvPr>
            <p:ph type="ctrTitle"/>
          </p:nvPr>
        </p:nvSpPr>
        <p:spPr/>
        <p:txBody>
          <a:bodyPr/>
          <a:lstStyle/>
          <a:p>
            <a:r>
              <a:rPr lang="en-US"/>
              <a:t>Moderator, please stop the recording</a:t>
            </a:r>
          </a:p>
        </p:txBody>
      </p:sp>
      <p:sp>
        <p:nvSpPr>
          <p:cNvPr id="3" name="Subtitle 2">
            <a:extLst>
              <a:ext uri="{FF2B5EF4-FFF2-40B4-BE49-F238E27FC236}">
                <a16:creationId xmlns:a16="http://schemas.microsoft.com/office/drawing/2014/main" id="{EC041828-7062-BBD7-CB00-D490B8829371}"/>
              </a:ext>
            </a:extLst>
          </p:cNvPr>
          <p:cNvSpPr>
            <a:spLocks noGrp="1"/>
          </p:cNvSpPr>
          <p:nvPr>
            <p:ph type="subTitle" idx="1"/>
          </p:nvPr>
        </p:nvSpPr>
        <p:spPr/>
        <p:txBody>
          <a:bodyPr/>
          <a:lstStyle/>
          <a:p>
            <a:r>
              <a:rPr lang="en-US"/>
              <a:t>Surrender School Closing Announcements</a:t>
            </a:r>
          </a:p>
        </p:txBody>
      </p:sp>
    </p:spTree>
    <p:extLst>
      <p:ext uri="{BB962C8B-B14F-4D97-AF65-F5344CB8AC3E}">
        <p14:creationId xmlns:p14="http://schemas.microsoft.com/office/powerpoint/2010/main" val="18452399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F1CBF-67E1-C266-4D5E-8D06CA45586E}"/>
              </a:ext>
            </a:extLst>
          </p:cNvPr>
          <p:cNvSpPr>
            <a:spLocks noGrp="1"/>
          </p:cNvSpPr>
          <p:nvPr>
            <p:ph type="ctrTitle"/>
          </p:nvPr>
        </p:nvSpPr>
        <p:spPr/>
        <p:txBody>
          <a:bodyPr/>
          <a:lstStyle/>
          <a:p>
            <a:r>
              <a:rPr lang="en-US"/>
              <a:t>Questions</a:t>
            </a:r>
          </a:p>
        </p:txBody>
      </p:sp>
    </p:spTree>
    <p:extLst>
      <p:ext uri="{BB962C8B-B14F-4D97-AF65-F5344CB8AC3E}">
        <p14:creationId xmlns:p14="http://schemas.microsoft.com/office/powerpoint/2010/main" val="2560210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AA79B-9AC2-A022-157C-F0FC7F1F6C9F}"/>
              </a:ext>
            </a:extLst>
          </p:cNvPr>
          <p:cNvSpPr>
            <a:spLocks noGrp="1"/>
          </p:cNvSpPr>
          <p:nvPr>
            <p:ph type="title"/>
          </p:nvPr>
        </p:nvSpPr>
        <p:spPr>
          <a:xfrm>
            <a:off x="1329852" y="315377"/>
            <a:ext cx="9875520" cy="1356360"/>
          </a:xfrm>
        </p:spPr>
        <p:txBody>
          <a:bodyPr>
            <a:normAutofit/>
          </a:bodyPr>
          <a:lstStyle/>
          <a:p>
            <a:pPr algn="ctr"/>
            <a:r>
              <a:rPr lang="en-US"/>
              <a:t>Joe and Charlie Big Book Study</a:t>
            </a:r>
            <a:br>
              <a:rPr lang="en-US"/>
            </a:br>
            <a:r>
              <a:rPr lang="en-US"/>
              <a:t>September 1 – November 3</a:t>
            </a:r>
          </a:p>
        </p:txBody>
      </p:sp>
      <p:sp>
        <p:nvSpPr>
          <p:cNvPr id="7" name="Content Placeholder 6">
            <a:extLst>
              <a:ext uri="{FF2B5EF4-FFF2-40B4-BE49-F238E27FC236}">
                <a16:creationId xmlns:a16="http://schemas.microsoft.com/office/drawing/2014/main" id="{459218C5-8748-314C-4B93-6A494192C3B0}"/>
              </a:ext>
            </a:extLst>
          </p:cNvPr>
          <p:cNvSpPr>
            <a:spLocks noGrp="1"/>
          </p:cNvSpPr>
          <p:nvPr>
            <p:ph sz="half" idx="1"/>
          </p:nvPr>
        </p:nvSpPr>
        <p:spPr>
          <a:xfrm>
            <a:off x="1143000" y="2057399"/>
            <a:ext cx="4754880" cy="2532648"/>
          </a:xfrm>
        </p:spPr>
        <p:txBody>
          <a:bodyPr>
            <a:normAutofit/>
          </a:bodyPr>
          <a:lstStyle/>
          <a:p>
            <a:r>
              <a:rPr lang="en-US" sz="1800" b="1">
                <a:effectLst/>
                <a:latin typeface="Calibri" panose="020F0502020204030204" pitchFamily="34" charset="0"/>
                <a:ea typeface="Calibri" panose="020F0502020204030204" pitchFamily="34" charset="0"/>
                <a:cs typeface="Times New Roman" panose="02020603050405020304" pitchFamily="18" charset="0"/>
                <a:hlinkClick r:id="rId2"/>
              </a:rPr>
              <a:t>Week 1 - AA History</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hlinkClick r:id="rId3"/>
              </a:rPr>
              <a:t>Week 2 - A Doctor’s Opinion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hlinkClick r:id="rId4"/>
              </a:rPr>
              <a:t>Week 3 - Bill’s Story</a:t>
            </a:r>
            <a:r>
              <a:rPr lang="en-US" sz="1800">
                <a:effectLst/>
                <a:latin typeface="Calibri" panose="020F0502020204030204" pitchFamily="34" charset="0"/>
                <a:ea typeface="Calibri" panose="020F0502020204030204" pitchFamily="34" charset="0"/>
                <a:cs typeface="Times New Roman" panose="02020603050405020304" pitchFamily="18" charset="0"/>
              </a:rPr>
              <a:t> </a:t>
            </a:r>
          </a:p>
          <a:p>
            <a:r>
              <a:rPr lang="en-US" sz="1800">
                <a:latin typeface="Calibri" panose="020F0502020204030204" pitchFamily="34" charset="0"/>
                <a:ea typeface="Calibri" panose="020F0502020204030204" pitchFamily="34" charset="0"/>
                <a:cs typeface="Times New Roman" panose="02020603050405020304" pitchFamily="18" charset="0"/>
                <a:hlinkClick r:id="rId5"/>
              </a:rPr>
              <a:t>Week 4 - There is a Solution</a:t>
            </a:r>
            <a:endParaRPr lang="en-US" sz="1800">
              <a:latin typeface="Calibri" panose="020F0502020204030204" pitchFamily="34" charset="0"/>
              <a:ea typeface="Calibri" panose="020F0502020204030204" pitchFamily="34" charset="0"/>
              <a:cs typeface="Times New Roman" panose="02020603050405020304" pitchFamily="18" charset="0"/>
            </a:endParaRPr>
          </a:p>
          <a:p>
            <a:r>
              <a:rPr lang="en-US" sz="1800">
                <a:latin typeface="Calibri" panose="020F0502020204030204" pitchFamily="34" charset="0"/>
                <a:ea typeface="Calibri" panose="020F0502020204030204" pitchFamily="34" charset="0"/>
                <a:cs typeface="Times New Roman" panose="02020603050405020304" pitchFamily="18" charset="0"/>
                <a:hlinkClick r:id="rId6"/>
              </a:rPr>
              <a:t>Week 5 - More About Alcoholism</a:t>
            </a:r>
            <a:r>
              <a:rPr lang="en-US" sz="1800">
                <a:latin typeface="Calibri" panose="020F0502020204030204" pitchFamily="34" charset="0"/>
                <a:ea typeface="Calibri" panose="020F0502020204030204" pitchFamily="34" charset="0"/>
                <a:cs typeface="Times New Roman" panose="02020603050405020304" pitchFamily="18" charset="0"/>
              </a:rPr>
              <a:t> and </a:t>
            </a:r>
            <a:r>
              <a:rPr lang="en-US" sz="1800">
                <a:latin typeface="Calibri" panose="020F0502020204030204" pitchFamily="34" charset="0"/>
                <a:ea typeface="Calibri" panose="020F0502020204030204" pitchFamily="34" charset="0"/>
                <a:cs typeface="Times New Roman" panose="02020603050405020304" pitchFamily="18" charset="0"/>
                <a:hlinkClick r:id="rId7"/>
              </a:rPr>
              <a:t>We Agnostics</a:t>
            </a:r>
            <a:endParaRPr lang="en-US" sz="1800">
              <a:latin typeface="Calibri" panose="020F0502020204030204" pitchFamily="34" charset="0"/>
              <a:ea typeface="Calibri" panose="020F0502020204030204" pitchFamily="34" charset="0"/>
              <a:cs typeface="Times New Roman" panose="02020603050405020304" pitchFamily="18" charset="0"/>
            </a:endParaRPr>
          </a:p>
        </p:txBody>
      </p:sp>
      <p:sp>
        <p:nvSpPr>
          <p:cNvPr id="8" name="Content Placeholder 7">
            <a:extLst>
              <a:ext uri="{FF2B5EF4-FFF2-40B4-BE49-F238E27FC236}">
                <a16:creationId xmlns:a16="http://schemas.microsoft.com/office/drawing/2014/main" id="{8C24CB9B-572C-C983-EDDB-8A4BC60370B0}"/>
              </a:ext>
            </a:extLst>
          </p:cNvPr>
          <p:cNvSpPr>
            <a:spLocks noGrp="1"/>
          </p:cNvSpPr>
          <p:nvPr>
            <p:ph sz="half" idx="2"/>
          </p:nvPr>
        </p:nvSpPr>
        <p:spPr>
          <a:xfrm>
            <a:off x="6267612" y="2057400"/>
            <a:ext cx="4750908" cy="2532647"/>
          </a:xfrm>
        </p:spPr>
        <p:txBody>
          <a:bodyPr>
            <a:normAutofit/>
          </a:bodyPr>
          <a:lstStyle/>
          <a:p>
            <a:r>
              <a:rPr lang="en-US" sz="1800">
                <a:latin typeface="Calibri" panose="020F0502020204030204" pitchFamily="34" charset="0"/>
                <a:ea typeface="Calibri" panose="020F0502020204030204" pitchFamily="34" charset="0"/>
                <a:cs typeface="Times New Roman" panose="02020603050405020304" pitchFamily="18" charset="0"/>
                <a:hlinkClick r:id="rId8"/>
              </a:rPr>
              <a:t>Week 6 - Step 1, Step 2</a:t>
            </a:r>
            <a:r>
              <a:rPr lang="en-US" sz="1800">
                <a:latin typeface="Calibri" panose="020F0502020204030204" pitchFamily="34" charset="0"/>
                <a:ea typeface="Calibri" panose="020F0502020204030204" pitchFamily="34" charset="0"/>
                <a:cs typeface="Times New Roman" panose="02020603050405020304" pitchFamily="18" charset="0"/>
              </a:rPr>
              <a:t>, and </a:t>
            </a:r>
            <a:r>
              <a:rPr lang="en-US" sz="1800">
                <a:latin typeface="Calibri" panose="020F0502020204030204" pitchFamily="34" charset="0"/>
                <a:ea typeface="Calibri" panose="020F0502020204030204" pitchFamily="34" charset="0"/>
                <a:cs typeface="Times New Roman" panose="02020603050405020304" pitchFamily="18" charset="0"/>
                <a:hlinkClick r:id="rId9"/>
              </a:rPr>
              <a:t>Step 3</a:t>
            </a:r>
            <a:endParaRPr lang="en-US" sz="1800">
              <a:latin typeface="Calibri" panose="020F0502020204030204" pitchFamily="34" charset="0"/>
              <a:ea typeface="Calibri" panose="020F0502020204030204" pitchFamily="34" charset="0"/>
              <a:cs typeface="Times New Roman" panose="02020603050405020304" pitchFamily="18" charset="0"/>
            </a:endParaRPr>
          </a:p>
          <a:p>
            <a:r>
              <a:rPr lang="en-US" sz="1800">
                <a:latin typeface="Calibri" panose="020F0502020204030204" pitchFamily="34" charset="0"/>
                <a:ea typeface="Calibri" panose="020F0502020204030204" pitchFamily="34" charset="0"/>
                <a:cs typeface="Times New Roman" panose="02020603050405020304" pitchFamily="18" charset="0"/>
                <a:hlinkClick r:id="rId10"/>
              </a:rPr>
              <a:t>Week 7 - Step 4</a:t>
            </a:r>
            <a:r>
              <a:rPr lang="en-US" sz="1800">
                <a:latin typeface="Calibri" panose="020F0502020204030204" pitchFamily="34" charset="0"/>
                <a:ea typeface="Calibri" panose="020F0502020204030204" pitchFamily="34" charset="0"/>
                <a:cs typeface="Times New Roman" panose="02020603050405020304" pitchFamily="18" charset="0"/>
              </a:rPr>
              <a:t> – Part 1</a:t>
            </a:r>
          </a:p>
          <a:p>
            <a:r>
              <a:rPr lang="en-US" sz="1800">
                <a:latin typeface="Calibri" panose="020F0502020204030204" pitchFamily="34" charset="0"/>
                <a:ea typeface="Calibri" panose="020F0502020204030204" pitchFamily="34" charset="0"/>
                <a:cs typeface="Times New Roman" panose="02020603050405020304" pitchFamily="18" charset="0"/>
                <a:hlinkClick r:id="rId10"/>
              </a:rPr>
              <a:t>Week 8 - Step 4</a:t>
            </a:r>
            <a:r>
              <a:rPr lang="en-US" sz="1800">
                <a:latin typeface="Calibri" panose="020F0502020204030204" pitchFamily="34" charset="0"/>
                <a:ea typeface="Calibri" panose="020F0502020204030204" pitchFamily="34" charset="0"/>
                <a:cs typeface="Times New Roman" panose="02020603050405020304" pitchFamily="18" charset="0"/>
              </a:rPr>
              <a:t> – Part 2</a:t>
            </a:r>
            <a:endParaRPr lang="en-US" sz="1800"/>
          </a:p>
          <a:p>
            <a:r>
              <a:rPr lang="en-US" sz="1800">
                <a:hlinkClick r:id="rId11"/>
              </a:rPr>
              <a:t>Week 9 - Step 5</a:t>
            </a:r>
            <a:r>
              <a:rPr lang="en-US" sz="1800"/>
              <a:t>, </a:t>
            </a:r>
            <a:r>
              <a:rPr lang="en-US" sz="1800">
                <a:hlinkClick r:id="rId12"/>
              </a:rPr>
              <a:t>Step 6, and Step 7</a:t>
            </a:r>
            <a:endParaRPr lang="en-US" sz="1800"/>
          </a:p>
          <a:p>
            <a:r>
              <a:rPr lang="en-US" sz="1800">
                <a:hlinkClick r:id="rId13"/>
              </a:rPr>
              <a:t>Week 10 - Step 8, Step 9</a:t>
            </a:r>
            <a:r>
              <a:rPr lang="en-US" sz="1800"/>
              <a:t>, </a:t>
            </a:r>
            <a:r>
              <a:rPr lang="en-US" sz="1800">
                <a:hlinkClick r:id="rId14"/>
              </a:rPr>
              <a:t>Step 10</a:t>
            </a:r>
            <a:r>
              <a:rPr lang="en-US" sz="1800"/>
              <a:t>, </a:t>
            </a:r>
            <a:r>
              <a:rPr lang="en-US" sz="1800">
                <a:hlinkClick r:id="rId15"/>
              </a:rPr>
              <a:t>Step 11</a:t>
            </a:r>
            <a:r>
              <a:rPr lang="en-US" sz="1800"/>
              <a:t>, </a:t>
            </a:r>
            <a:r>
              <a:rPr lang="en-US" sz="1800">
                <a:hlinkClick r:id="rId16"/>
              </a:rPr>
              <a:t>Step 12</a:t>
            </a:r>
            <a:endParaRPr lang="en-US" sz="1800"/>
          </a:p>
        </p:txBody>
      </p:sp>
      <p:sp>
        <p:nvSpPr>
          <p:cNvPr id="10" name="TextBox 9">
            <a:extLst>
              <a:ext uri="{FF2B5EF4-FFF2-40B4-BE49-F238E27FC236}">
                <a16:creationId xmlns:a16="http://schemas.microsoft.com/office/drawing/2014/main" id="{0F07A9B2-707D-7EFB-9E2E-AE968E673A70}"/>
              </a:ext>
            </a:extLst>
          </p:cNvPr>
          <p:cNvSpPr txBox="1"/>
          <p:nvPr/>
        </p:nvSpPr>
        <p:spPr>
          <a:xfrm>
            <a:off x="3136441" y="5097879"/>
            <a:ext cx="5919117" cy="1200329"/>
          </a:xfrm>
          <a:prstGeom prst="rect">
            <a:avLst/>
          </a:prstGeom>
          <a:noFill/>
          <a:ln w="19050">
            <a:solidFill>
              <a:srgbClr val="92D050"/>
            </a:solidFill>
          </a:ln>
        </p:spPr>
        <p:txBody>
          <a:bodyPr wrap="square" rtlCol="0">
            <a:spAutoFit/>
          </a:bodyPr>
          <a:lstStyle/>
          <a:p>
            <a:r>
              <a:rPr lang="en-US">
                <a:solidFill>
                  <a:schemeClr val="accent1"/>
                </a:solidFill>
                <a:latin typeface="Calibri" panose="020F0502020204030204" pitchFamily="34" charset="0"/>
                <a:ea typeface="Calibri" panose="020F0502020204030204" pitchFamily="34" charset="0"/>
                <a:cs typeface="Times New Roman" panose="02020603050405020304" pitchFamily="18" charset="0"/>
              </a:rPr>
              <a:t>YOUTUBE:  </a:t>
            </a:r>
            <a:r>
              <a:rPr lang="en-US">
                <a:solidFill>
                  <a:schemeClr val="accent1"/>
                </a:solidFill>
                <a:latin typeface="Calibri" panose="020F0502020204030204" pitchFamily="34" charset="0"/>
                <a:ea typeface="Calibri" panose="020F0502020204030204" pitchFamily="34" charset="0"/>
                <a:cs typeface="Times New Roman" panose="02020603050405020304" pitchFamily="18" charset="0"/>
                <a:hlinkClick r:id="rId17"/>
              </a:rPr>
              <a:t>12 Step Retro Speakers</a:t>
            </a:r>
            <a:endParaRPr lang="en-US">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r>
              <a:rPr lang="en-US">
                <a:solidFill>
                  <a:schemeClr val="accent1"/>
                </a:solidFill>
                <a:latin typeface="Calibri" panose="020F0502020204030204" pitchFamily="34" charset="0"/>
                <a:ea typeface="Calibri" panose="020F0502020204030204" pitchFamily="34" charset="0"/>
                <a:cs typeface="Times New Roman" panose="02020603050405020304" pitchFamily="18" charset="0"/>
              </a:rPr>
              <a:t>AA Big Book Online PDF - </a:t>
            </a:r>
            <a:r>
              <a:rPr lang="en-US">
                <a:solidFill>
                  <a:schemeClr val="accent1"/>
                </a:solidFill>
                <a:latin typeface="Calibri" panose="020F0502020204030204" pitchFamily="34" charset="0"/>
                <a:ea typeface="Calibri" panose="020F0502020204030204" pitchFamily="34" charset="0"/>
                <a:cs typeface="Times New Roman" panose="02020603050405020304" pitchFamily="18" charset="0"/>
                <a:hlinkClick r:id="rId18"/>
              </a:rPr>
              <a:t>AA Netherlands</a:t>
            </a:r>
            <a:endParaRPr lang="en-US">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r>
              <a:rPr lang="en-US">
                <a:solidFill>
                  <a:schemeClr val="accent1"/>
                </a:solidFill>
                <a:latin typeface="Calibri" panose="020F0502020204030204" pitchFamily="34" charset="0"/>
                <a:ea typeface="Calibri" panose="020F0502020204030204" pitchFamily="34" charset="0"/>
                <a:cs typeface="Times New Roman" panose="02020603050405020304" pitchFamily="18" charset="0"/>
              </a:rPr>
              <a:t>Link to Handout Source - </a:t>
            </a:r>
            <a:r>
              <a:rPr lang="en-US">
                <a:solidFill>
                  <a:schemeClr val="accent1"/>
                </a:solidFill>
                <a:latin typeface="Calibri" panose="020F0502020204030204" pitchFamily="34" charset="0"/>
                <a:ea typeface="Calibri" panose="020F0502020204030204" pitchFamily="34" charset="0"/>
                <a:cs typeface="Times New Roman" panose="02020603050405020304" pitchFamily="18" charset="0"/>
                <a:hlinkClick r:id="rId19"/>
              </a:rPr>
              <a:t>Take The 12</a:t>
            </a:r>
            <a:endParaRPr lang="en-US">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r>
              <a:rPr lang="en-US">
                <a:solidFill>
                  <a:schemeClr val="accent1"/>
                </a:solidFill>
                <a:latin typeface="Calibri" panose="020F0502020204030204" pitchFamily="34" charset="0"/>
                <a:ea typeface="Calibri" panose="020F0502020204030204" pitchFamily="34" charset="0"/>
                <a:cs typeface="Times New Roman" panose="02020603050405020304" pitchFamily="18" charset="0"/>
              </a:rPr>
              <a:t>Links to Joe and Charlie biography – </a:t>
            </a:r>
            <a:r>
              <a:rPr lang="en-US">
                <a:solidFill>
                  <a:schemeClr val="accent1"/>
                </a:solidFill>
                <a:latin typeface="Calibri" panose="020F0502020204030204" pitchFamily="34" charset="0"/>
                <a:ea typeface="Calibri" panose="020F0502020204030204" pitchFamily="34" charset="0"/>
                <a:cs typeface="Times New Roman" panose="02020603050405020304" pitchFamily="18" charset="0"/>
                <a:hlinkClick r:id="rId20"/>
              </a:rPr>
              <a:t>The Big Book Seminar</a:t>
            </a:r>
            <a:endParaRPr lang="en-US">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881544F-7ED2-0270-B915-24A379F31910}"/>
              </a:ext>
            </a:extLst>
          </p:cNvPr>
          <p:cNvSpPr txBox="1"/>
          <p:nvPr/>
        </p:nvSpPr>
        <p:spPr>
          <a:xfrm>
            <a:off x="2898895" y="4437261"/>
            <a:ext cx="6367702" cy="646331"/>
          </a:xfrm>
          <a:prstGeom prst="rect">
            <a:avLst/>
          </a:prstGeom>
          <a:noFill/>
        </p:spPr>
        <p:txBody>
          <a:bodyPr wrap="square" rtlCol="0">
            <a:spAutoFit/>
          </a:bodyPr>
          <a:lstStyle/>
          <a:p>
            <a:pPr algn="ctr"/>
            <a:r>
              <a:rPr lang="en-US" sz="3600">
                <a:solidFill>
                  <a:schemeClr val="accent1"/>
                </a:solidFill>
                <a:latin typeface="Calibri" panose="020F0502020204030204" pitchFamily="34" charset="0"/>
                <a:ea typeface="Calibri" panose="020F0502020204030204" pitchFamily="34" charset="0"/>
                <a:cs typeface="Times New Roman" panose="02020603050405020304" pitchFamily="18" charset="0"/>
              </a:rPr>
              <a:t>Source Credits:</a:t>
            </a:r>
          </a:p>
        </p:txBody>
      </p:sp>
    </p:spTree>
    <p:extLst>
      <p:ext uri="{BB962C8B-B14F-4D97-AF65-F5344CB8AC3E}">
        <p14:creationId xmlns:p14="http://schemas.microsoft.com/office/powerpoint/2010/main" val="277636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F1CBF-67E1-C266-4D5E-8D06CA45586E}"/>
              </a:ext>
            </a:extLst>
          </p:cNvPr>
          <p:cNvSpPr>
            <a:spLocks noGrp="1"/>
          </p:cNvSpPr>
          <p:nvPr>
            <p:ph type="ctrTitle"/>
          </p:nvPr>
        </p:nvSpPr>
        <p:spPr/>
        <p:txBody>
          <a:bodyPr/>
          <a:lstStyle/>
          <a:p>
            <a:r>
              <a:rPr lang="en-US"/>
              <a:t>Moderator, please start the recording</a:t>
            </a:r>
          </a:p>
        </p:txBody>
      </p:sp>
    </p:spTree>
    <p:extLst>
      <p:ext uri="{BB962C8B-B14F-4D97-AF65-F5344CB8AC3E}">
        <p14:creationId xmlns:p14="http://schemas.microsoft.com/office/powerpoint/2010/main" val="2149488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C3EB3-34B5-C347-AE7B-DF5788AC619C}"/>
              </a:ext>
            </a:extLst>
          </p:cNvPr>
          <p:cNvSpPr>
            <a:spLocks noGrp="1"/>
          </p:cNvSpPr>
          <p:nvPr>
            <p:ph type="title"/>
          </p:nvPr>
        </p:nvSpPr>
        <p:spPr/>
        <p:txBody>
          <a:bodyPr/>
          <a:lstStyle/>
          <a:p>
            <a:pPr algn="ctr"/>
            <a:r>
              <a:rPr lang="en-US"/>
              <a:t>SET ASIDE PRAYER</a:t>
            </a:r>
          </a:p>
        </p:txBody>
      </p:sp>
      <p:sp>
        <p:nvSpPr>
          <p:cNvPr id="5" name="TextBox 4">
            <a:extLst>
              <a:ext uri="{FF2B5EF4-FFF2-40B4-BE49-F238E27FC236}">
                <a16:creationId xmlns:a16="http://schemas.microsoft.com/office/drawing/2014/main" id="{9C79B3A6-8BC9-45A3-6532-42DEC2971A9C}"/>
              </a:ext>
            </a:extLst>
          </p:cNvPr>
          <p:cNvSpPr txBox="1"/>
          <p:nvPr/>
        </p:nvSpPr>
        <p:spPr>
          <a:xfrm>
            <a:off x="672565" y="1843950"/>
            <a:ext cx="10816389" cy="3477875"/>
          </a:xfrm>
          <a:prstGeom prst="rect">
            <a:avLst/>
          </a:prstGeom>
          <a:noFill/>
        </p:spPr>
        <p:txBody>
          <a:bodyPr wrap="square" rtlCol="0">
            <a:spAutoFit/>
          </a:bodyPr>
          <a:lstStyle/>
          <a:p>
            <a:r>
              <a:rPr lang="en-US" sz="4400">
                <a:solidFill>
                  <a:schemeClr val="accent1"/>
                </a:solidFill>
                <a:latin typeface="+mj-lt"/>
                <a:ea typeface="+mj-ea"/>
                <a:cs typeface="+mj-cs"/>
              </a:rPr>
              <a:t>God, please set aside everything I think I know about myself, my emotional sobriety, the 12 Steps and You; for an open mind and a new experience of myself, my emotional sobriety, the 12 Steps and especially You!</a:t>
            </a:r>
          </a:p>
        </p:txBody>
      </p:sp>
    </p:spTree>
    <p:extLst>
      <p:ext uri="{BB962C8B-B14F-4D97-AF65-F5344CB8AC3E}">
        <p14:creationId xmlns:p14="http://schemas.microsoft.com/office/powerpoint/2010/main" val="1712249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C4F1C3-3ADD-491F-8C66-57912A242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0B323FE0-DFB0-4368-A3C2-FC1402A98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1" name="Straight Connector 10">
            <a:extLst>
              <a:ext uri="{FF2B5EF4-FFF2-40B4-BE49-F238E27FC236}">
                <a16:creationId xmlns:a16="http://schemas.microsoft.com/office/drawing/2014/main" id="{E4BCA77F-6A46-46C1-822E-DF8DB6F08D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00F30BB5-7BA0-4D79-B51D-809B0D796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6858000"/>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5DC61F4-BCCC-D4D9-85D9-8D5ED7993995}"/>
              </a:ext>
            </a:extLst>
          </p:cNvPr>
          <p:cNvSpPr>
            <a:spLocks noGrp="1"/>
          </p:cNvSpPr>
          <p:nvPr>
            <p:ph type="title"/>
          </p:nvPr>
        </p:nvSpPr>
        <p:spPr>
          <a:xfrm>
            <a:off x="4783287" y="821636"/>
            <a:ext cx="6758457" cy="5197425"/>
          </a:xfrm>
        </p:spPr>
        <p:txBody>
          <a:bodyPr vert="horz" lIns="91440" tIns="45720" rIns="91440" bIns="45720" rtlCol="0" anchor="ctr">
            <a:normAutofit/>
          </a:bodyPr>
          <a:lstStyle/>
          <a:p>
            <a:pPr>
              <a:lnSpc>
                <a:spcPct val="85000"/>
              </a:lnSpc>
            </a:pPr>
            <a:r>
              <a:rPr lang="en-US" sz="5400" b="1" cap="all">
                <a:solidFill>
                  <a:schemeClr val="tx1"/>
                </a:solidFill>
              </a:rPr>
              <a:t>About Joe and Charlie</a:t>
            </a:r>
          </a:p>
        </p:txBody>
      </p:sp>
      <p:sp>
        <p:nvSpPr>
          <p:cNvPr id="15" name="Rectangle 14">
            <a:extLst>
              <a:ext uri="{FF2B5EF4-FFF2-40B4-BE49-F238E27FC236}">
                <a16:creationId xmlns:a16="http://schemas.microsoft.com/office/drawing/2014/main" id="{44F561C9-F335-45B4-A0DC-68F946099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39821"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91138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70FE2-C9A4-9151-C50E-645E1BB91DE1}"/>
              </a:ext>
            </a:extLst>
          </p:cNvPr>
          <p:cNvSpPr>
            <a:spLocks noGrp="1"/>
          </p:cNvSpPr>
          <p:nvPr>
            <p:ph type="title"/>
          </p:nvPr>
        </p:nvSpPr>
        <p:spPr/>
        <p:txBody>
          <a:bodyPr/>
          <a:lstStyle/>
          <a:p>
            <a:pPr algn="ctr"/>
            <a:r>
              <a:rPr lang="en-US">
                <a:hlinkClick r:id="rId2"/>
              </a:rPr>
              <a:t>About Joe and Charlie</a:t>
            </a:r>
            <a:endParaRPr lang="en-US"/>
          </a:p>
        </p:txBody>
      </p:sp>
      <p:sp>
        <p:nvSpPr>
          <p:cNvPr id="4" name="TextBox 3">
            <a:extLst>
              <a:ext uri="{FF2B5EF4-FFF2-40B4-BE49-F238E27FC236}">
                <a16:creationId xmlns:a16="http://schemas.microsoft.com/office/drawing/2014/main" id="{FC3A9104-CC26-E318-A89A-8DC28C6812FD}"/>
              </a:ext>
            </a:extLst>
          </p:cNvPr>
          <p:cNvSpPr txBox="1"/>
          <p:nvPr/>
        </p:nvSpPr>
        <p:spPr>
          <a:xfrm>
            <a:off x="968542" y="1907005"/>
            <a:ext cx="10515600" cy="4524315"/>
          </a:xfrm>
          <a:prstGeom prst="rect">
            <a:avLst/>
          </a:prstGeom>
          <a:noFill/>
        </p:spPr>
        <p:txBody>
          <a:bodyPr wrap="square" rtlCol="0">
            <a:spAutoFit/>
          </a:bodyPr>
          <a:lstStyle/>
          <a:p>
            <a:pPr algn="l"/>
            <a:r>
              <a:rPr lang="en-US" b="0" i="0">
                <a:solidFill>
                  <a:srgbClr val="000000"/>
                </a:solidFill>
                <a:effectLst/>
                <a:latin typeface="-apple-system"/>
              </a:rPr>
              <a:t>Joe McQ. &amp; Charlie P. met in 1973 when Joe introduced Charlie as the AA speaker at an </a:t>
            </a:r>
            <a:r>
              <a:rPr lang="en-US" b="0" i="0" u="none" strike="noStrike">
                <a:solidFill>
                  <a:srgbClr val="2D71BC"/>
                </a:solidFill>
                <a:effectLst/>
                <a:latin typeface="-apple-system"/>
                <a:hlinkClick r:id="rId3"/>
              </a:rPr>
              <a:t>Al-Anon</a:t>
            </a:r>
            <a:r>
              <a:rPr lang="en-US" b="0" i="0">
                <a:solidFill>
                  <a:srgbClr val="000000"/>
                </a:solidFill>
                <a:effectLst/>
                <a:latin typeface="-apple-system"/>
              </a:rPr>
              <a:t> Convention. </a:t>
            </a:r>
          </a:p>
          <a:p>
            <a:pPr algn="l"/>
            <a:r>
              <a:rPr lang="en-US" b="0" i="0">
                <a:solidFill>
                  <a:srgbClr val="000000"/>
                </a:solidFill>
                <a:effectLst/>
                <a:latin typeface="-apple-system"/>
              </a:rPr>
              <a:t>They instantly discovered their mutual fascination with AA’s basic text “The Big Book”. What interested them most was that </a:t>
            </a:r>
            <a:r>
              <a:rPr lang="en-US" b="0" i="0" u="none" strike="noStrike">
                <a:solidFill>
                  <a:srgbClr val="2D71BC"/>
                </a:solidFill>
                <a:effectLst/>
                <a:latin typeface="-apple-system"/>
                <a:hlinkClick r:id="rId4"/>
              </a:rPr>
              <a:t>The Big Book</a:t>
            </a:r>
            <a:r>
              <a:rPr lang="en-US" b="0" i="0">
                <a:solidFill>
                  <a:srgbClr val="000000"/>
                </a:solidFill>
                <a:effectLst/>
                <a:latin typeface="-apple-system"/>
              </a:rPr>
              <a:t> was written in a particular sequence to convey certain ideas. That interest began a close friendship which has lasted to this day. They would frequently meet to discuss the book, often driving 225 miles to meet in each other’s homes.</a:t>
            </a:r>
          </a:p>
          <a:p>
            <a:pPr algn="l"/>
            <a:endParaRPr lang="en-US" b="0" i="0">
              <a:solidFill>
                <a:srgbClr val="000000"/>
              </a:solidFill>
              <a:effectLst/>
              <a:latin typeface="-apple-system"/>
            </a:endParaRPr>
          </a:p>
          <a:p>
            <a:pPr algn="l"/>
            <a:r>
              <a:rPr lang="en-US" b="0" i="0">
                <a:solidFill>
                  <a:srgbClr val="000000"/>
                </a:solidFill>
                <a:effectLst/>
                <a:latin typeface="-apple-system"/>
              </a:rPr>
              <a:t>Soon they were planning </a:t>
            </a:r>
            <a:r>
              <a:rPr lang="en-US" b="0" i="0" u="none" strike="noStrike">
                <a:solidFill>
                  <a:srgbClr val="2D71BC"/>
                </a:solidFill>
                <a:effectLst/>
                <a:latin typeface="-apple-system"/>
                <a:hlinkClick r:id="rId5"/>
              </a:rPr>
              <a:t>meetings</a:t>
            </a:r>
            <a:r>
              <a:rPr lang="en-US" b="0" i="0">
                <a:solidFill>
                  <a:srgbClr val="000000"/>
                </a:solidFill>
                <a:effectLst/>
                <a:latin typeface="-apple-system"/>
              </a:rPr>
              <a:t> in hotel rooms at AA conventions in Oklahoma and Arkansas, and within a few years, the meetings grew in popularity. In 1977, some members met in a Tulsa, OK hotel room for a discussion of the Big Book. One asked Joe &amp; Charlie to come to his home group to present a program on the book. An AA taper made a four tape set of their presentation and called it “The Big Book Study”. The tapes were gradually circulated throughout the fellowship and invitations were received for Joe &amp; Charlie to present the study at AA conventions, roundups and </a:t>
            </a:r>
            <a:r>
              <a:rPr lang="en-US" b="0" i="0" u="none" strike="noStrike">
                <a:solidFill>
                  <a:srgbClr val="2D71BC"/>
                </a:solidFill>
                <a:effectLst/>
                <a:latin typeface="-apple-system"/>
                <a:hlinkClick r:id="rId6"/>
              </a:rPr>
              <a:t>special events</a:t>
            </a:r>
            <a:r>
              <a:rPr lang="en-US" b="0" i="0">
                <a:solidFill>
                  <a:srgbClr val="000000"/>
                </a:solidFill>
                <a:effectLst/>
                <a:latin typeface="-apple-system"/>
              </a:rPr>
              <a:t>. </a:t>
            </a:r>
          </a:p>
          <a:p>
            <a:pPr algn="l"/>
            <a:endParaRPr lang="en-US">
              <a:solidFill>
                <a:srgbClr val="000000"/>
              </a:solidFill>
              <a:latin typeface="-apple-system"/>
            </a:endParaRPr>
          </a:p>
          <a:p>
            <a:r>
              <a:rPr lang="en-US">
                <a:solidFill>
                  <a:srgbClr val="000000"/>
                </a:solidFill>
                <a:latin typeface="-apple-system"/>
              </a:rPr>
              <a:t>As was always Charlie’s hope other members in different areas have picked up where Joe and Charlie, Willie and John left off. </a:t>
            </a:r>
            <a:r>
              <a:rPr lang="en-US" b="1" i="0">
                <a:solidFill>
                  <a:schemeClr val="accent1">
                    <a:lumMod val="75000"/>
                  </a:schemeClr>
                </a:solidFill>
                <a:effectLst/>
                <a:latin typeface="Open Sans" panose="020B0606030504020204" pitchFamily="34" charset="0"/>
              </a:rPr>
              <a:t>Won’t you be the next to pass it on?</a:t>
            </a:r>
          </a:p>
          <a:p>
            <a:pPr algn="l"/>
            <a:endParaRPr lang="en-US" b="0" i="0">
              <a:solidFill>
                <a:srgbClr val="000000"/>
              </a:solidFill>
              <a:effectLst/>
              <a:latin typeface="-apple-system"/>
            </a:endParaRPr>
          </a:p>
        </p:txBody>
      </p:sp>
      <p:pic>
        <p:nvPicPr>
          <p:cNvPr id="5" name="Content Placeholder 5">
            <a:extLst>
              <a:ext uri="{FF2B5EF4-FFF2-40B4-BE49-F238E27FC236}">
                <a16:creationId xmlns:a16="http://schemas.microsoft.com/office/drawing/2014/main" id="{2A436F51-0E7B-37E8-4E04-AC1ADCF07CE8}"/>
              </a:ext>
            </a:extLst>
          </p:cNvPr>
          <p:cNvPicPr>
            <a:picLocks noGrp="1" noChangeAspect="1"/>
          </p:cNvPicPr>
          <p:nvPr>
            <p:ph sz="half" idx="1"/>
          </p:nvPr>
        </p:nvPicPr>
        <p:blipFill>
          <a:blip r:embed="rId7"/>
          <a:stretch>
            <a:fillRect/>
          </a:stretch>
        </p:blipFill>
        <p:spPr>
          <a:xfrm>
            <a:off x="261910" y="260685"/>
            <a:ext cx="1823139" cy="1646320"/>
          </a:xfrm>
        </p:spPr>
      </p:pic>
      <p:pic>
        <p:nvPicPr>
          <p:cNvPr id="6" name="Content Placeholder 7">
            <a:extLst>
              <a:ext uri="{FF2B5EF4-FFF2-40B4-BE49-F238E27FC236}">
                <a16:creationId xmlns:a16="http://schemas.microsoft.com/office/drawing/2014/main" id="{5705CB0C-342C-7916-DFC2-A6E3819B699B}"/>
              </a:ext>
            </a:extLst>
          </p:cNvPr>
          <p:cNvPicPr>
            <a:picLocks noChangeAspect="1"/>
          </p:cNvPicPr>
          <p:nvPr/>
        </p:nvPicPr>
        <p:blipFill>
          <a:blip r:embed="rId8"/>
          <a:stretch>
            <a:fillRect/>
          </a:stretch>
        </p:blipFill>
        <p:spPr>
          <a:xfrm>
            <a:off x="10419347" y="260685"/>
            <a:ext cx="1480263" cy="1705275"/>
          </a:xfrm>
          <a:prstGeom prst="rect">
            <a:avLst/>
          </a:prstGeom>
        </p:spPr>
      </p:pic>
    </p:spTree>
    <p:extLst>
      <p:ext uri="{BB962C8B-B14F-4D97-AF65-F5344CB8AC3E}">
        <p14:creationId xmlns:p14="http://schemas.microsoft.com/office/powerpoint/2010/main" val="2853930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C4F1C3-3ADD-491F-8C66-57912A242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0B323FE0-DFB0-4368-A3C2-FC1402A98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1" name="Straight Connector 10">
            <a:extLst>
              <a:ext uri="{FF2B5EF4-FFF2-40B4-BE49-F238E27FC236}">
                <a16:creationId xmlns:a16="http://schemas.microsoft.com/office/drawing/2014/main" id="{E4BCA77F-6A46-46C1-822E-DF8DB6F08D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00F30BB5-7BA0-4D79-B51D-809B0D796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6858000"/>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D6035C9-F423-6B1D-7E4A-A045634C215B}"/>
              </a:ext>
            </a:extLst>
          </p:cNvPr>
          <p:cNvSpPr>
            <a:spLocks noGrp="1"/>
          </p:cNvSpPr>
          <p:nvPr>
            <p:ph type="title"/>
          </p:nvPr>
        </p:nvSpPr>
        <p:spPr>
          <a:xfrm>
            <a:off x="4783287" y="821636"/>
            <a:ext cx="6758457" cy="5197425"/>
          </a:xfrm>
        </p:spPr>
        <p:txBody>
          <a:bodyPr vert="horz" lIns="91440" tIns="45720" rIns="91440" bIns="45720" rtlCol="0" anchor="ctr">
            <a:normAutofit/>
          </a:bodyPr>
          <a:lstStyle/>
          <a:p>
            <a:pPr>
              <a:lnSpc>
                <a:spcPct val="85000"/>
              </a:lnSpc>
            </a:pPr>
            <a:r>
              <a:rPr lang="en-US" sz="5400" b="1" cap="all">
                <a:solidFill>
                  <a:schemeClr val="tx1"/>
                </a:solidFill>
              </a:rPr>
              <a:t>AA History and Big Book Study</a:t>
            </a:r>
          </a:p>
        </p:txBody>
      </p:sp>
      <p:sp>
        <p:nvSpPr>
          <p:cNvPr id="15" name="Rectangle 14">
            <a:extLst>
              <a:ext uri="{FF2B5EF4-FFF2-40B4-BE49-F238E27FC236}">
                <a16:creationId xmlns:a16="http://schemas.microsoft.com/office/drawing/2014/main" id="{44F561C9-F335-45B4-A0DC-68F946099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39821"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86025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9c86642-1a84-496c-9bfd-70be7696e836" xsi:nil="true"/>
    <CloudMigratorOriginId xmlns="39c86642-1a84-496c-9bfd-70be7696e836" xsi:nil="true"/>
    <FileHash xmlns="39c86642-1a84-496c-9bfd-70be7696e836" xsi:nil="true"/>
    <UniqueSourceRef xmlns="39c86642-1a84-496c-9bfd-70be7696e836" xsi:nil="true"/>
    <CloudMigratorVersion xmlns="39c86642-1a84-496c-9bfd-70be7696e83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43815125D9D824894100CC663B17F25" ma:contentTypeVersion="20" ma:contentTypeDescription="Create a new document." ma:contentTypeScope="" ma:versionID="b8701a51892b642d4428756c3796a1e2">
  <xsd:schema xmlns:xsd="http://www.w3.org/2001/XMLSchema" xmlns:xs="http://www.w3.org/2001/XMLSchema" xmlns:p="http://schemas.microsoft.com/office/2006/metadata/properties" xmlns:ns3="f1555cc8-592f-4f1a-9539-ec8081900f82" xmlns:ns4="39c86642-1a84-496c-9bfd-70be7696e836" targetNamespace="http://schemas.microsoft.com/office/2006/metadata/properties" ma:root="true" ma:fieldsID="2e5172d41644d968f5d941a56495e2fc" ns3:_="" ns4:_="">
    <xsd:import namespace="f1555cc8-592f-4f1a-9539-ec8081900f82"/>
    <xsd:import namespace="39c86642-1a84-496c-9bfd-70be7696e83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LengthInSeconds" minOccurs="0"/>
                <xsd:element ref="ns4:MediaServiceLocation" minOccurs="0"/>
                <xsd:element ref="ns4:CloudMigratorOriginId" minOccurs="0"/>
                <xsd:element ref="ns4:FileHash" minOccurs="0"/>
                <xsd:element ref="ns4:CloudMigratorVersion" minOccurs="0"/>
                <xsd:element ref="ns4:UniqueSourceRef"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555cc8-592f-4f1a-9539-ec8081900f8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9c86642-1a84-496c-9bfd-70be7696e83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CloudMigratorOriginId" ma:index="20" nillable="true" ma:displayName="CloudMigratorOriginId" ma:internalName="CloudMigratorOriginId">
      <xsd:simpleType>
        <xsd:restriction base="dms:Note">
          <xsd:maxLength value="255"/>
        </xsd:restriction>
      </xsd:simpleType>
    </xsd:element>
    <xsd:element name="FileHash" ma:index="21" nillable="true" ma:displayName="FileHash" ma:internalName="FileHash">
      <xsd:simpleType>
        <xsd:restriction base="dms:Note">
          <xsd:maxLength value="255"/>
        </xsd:restriction>
      </xsd:simpleType>
    </xsd:element>
    <xsd:element name="CloudMigratorVersion" ma:index="22" nillable="true" ma:displayName="CloudMigratorVersion" ma:internalName="CloudMigratorVersion">
      <xsd:simpleType>
        <xsd:restriction base="dms:Note">
          <xsd:maxLength value="255"/>
        </xsd:restriction>
      </xsd:simpleType>
    </xsd:element>
    <xsd:element name="UniqueSourceRef" ma:index="23" nillable="true" ma:displayName="UniqueSourceRef" ma:internalName="UniqueSourceRef">
      <xsd:simpleType>
        <xsd:restriction base="dms:Note">
          <xsd:maxLength value="255"/>
        </xsd:restriction>
      </xsd:simpleType>
    </xsd:element>
    <xsd:element name="_activity" ma:index="24" nillable="true" ma:displayName="_activity" ma:hidden="true" ma:internalName="_activity">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ystemTags" ma:index="26" nillable="true" ma:displayName="MediaServiceSystemTags" ma:hidden="true" ma:internalName="MediaServiceSystemTags" ma:readOnly="true">
      <xsd:simpleType>
        <xsd:restriction base="dms:Note"/>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AA0B79-1C55-476A-BFBA-AC736874CF83}">
  <ds:schemaRefs>
    <ds:schemaRef ds:uri="39c86642-1a84-496c-9bfd-70be7696e836"/>
    <ds:schemaRef ds:uri="f1555cc8-592f-4f1a-9539-ec8081900f8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237F96A-2598-4C3D-9DA0-AF1D5DA0D94F}">
  <ds:schemaRefs>
    <ds:schemaRef ds:uri="http://schemas.microsoft.com/sharepoint/v3/contenttype/forms"/>
  </ds:schemaRefs>
</ds:datastoreItem>
</file>

<file path=customXml/itemProps3.xml><?xml version="1.0" encoding="utf-8"?>
<ds:datastoreItem xmlns:ds="http://schemas.openxmlformats.org/officeDocument/2006/customXml" ds:itemID="{9961C142-D21C-4819-BDEE-29D9D4823B3C}">
  <ds:schemaRefs>
    <ds:schemaRef ds:uri="39c86642-1a84-496c-9bfd-70be7696e836"/>
    <ds:schemaRef ds:uri="f1555cc8-592f-4f1a-9539-ec8081900f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TM03457444[[fn=Basis]]</Template>
  <TotalTime>0</TotalTime>
  <Words>6553</Words>
  <Application>Microsoft Office PowerPoint</Application>
  <PresentationFormat>Widescreen</PresentationFormat>
  <Paragraphs>322</Paragraphs>
  <Slides>38</Slides>
  <Notes>11</Notes>
  <HiddenSlides>0</HiddenSlides>
  <MMClips>21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-apple-system</vt:lpstr>
      <vt:lpstr>Aptos</vt:lpstr>
      <vt:lpstr>Arial</vt:lpstr>
      <vt:lpstr>Calibri</vt:lpstr>
      <vt:lpstr>Corbel</vt:lpstr>
      <vt:lpstr>Google Sans</vt:lpstr>
      <vt:lpstr>inherit</vt:lpstr>
      <vt:lpstr>Open Sans</vt:lpstr>
      <vt:lpstr>Source Sans Pro</vt:lpstr>
      <vt:lpstr>Times New Roman</vt:lpstr>
      <vt:lpstr>Basis</vt:lpstr>
      <vt:lpstr>Surrender School Presents Joe &amp; Charlie Big Book Study</vt:lpstr>
      <vt:lpstr>Agenda</vt:lpstr>
      <vt:lpstr>*Announcements* surrender school Board</vt:lpstr>
      <vt:lpstr>Joe and Charlie Big Book Study September 1 – November 3</vt:lpstr>
      <vt:lpstr>Moderator, please start the recording</vt:lpstr>
      <vt:lpstr>SET ASIDE PRAYER</vt:lpstr>
      <vt:lpstr>About Joe and Charlie</vt:lpstr>
      <vt:lpstr>About Joe and Charlie</vt:lpstr>
      <vt:lpstr>AA History and Big Book Study</vt:lpstr>
      <vt:lpstr>AA History – Links to recording</vt:lpstr>
      <vt:lpstr>AA History – Introduction</vt:lpstr>
      <vt:lpstr>AA History – Introduction  AA Big Book Layout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RECAP - AA History – Links to recording</vt:lpstr>
      <vt:lpstr>PowerPoint Presentation</vt:lpstr>
      <vt:lpstr>SERENITY PRAYER</vt:lpstr>
      <vt:lpstr>Moderator, please stop the recording</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Surrender School Presents Joe &amp; Charlie Big Book Study</dc:title>
  <dc:creator>Karen Hardy</dc:creator>
  <cp:lastModifiedBy>Karen Hardy</cp:lastModifiedBy>
  <cp:revision>1</cp:revision>
  <dcterms:created xsi:type="dcterms:W3CDTF">2024-08-11T17:27:36Z</dcterms:created>
  <dcterms:modified xsi:type="dcterms:W3CDTF">2024-09-01T19:28:01Z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0x010100343815125D9D824894100CC663B17F25</vt:lpwstr>
  </property>
</Properties>
</file>